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6" d="100"/>
          <a:sy n="56" d="100"/>
        </p:scale>
        <p:origin x="150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B1514D-77D0-4492-B1F2-F0A4FAAA0597}" type="datetimeFigureOut">
              <a:rPr lang="es-MX" smtClean="0"/>
              <a:t>26/10/2017</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2A07C7EB-F232-4B38-9FC5-4F547B6FB359}" type="slidenum">
              <a:rPr lang="es-MX" smtClean="0"/>
              <a:t>‹#›</a:t>
            </a:fld>
            <a:endParaRPr lang="es-MX" dirty="0"/>
          </a:p>
        </p:txBody>
      </p:sp>
    </p:spTree>
    <p:extLst>
      <p:ext uri="{BB962C8B-B14F-4D97-AF65-F5344CB8AC3E}">
        <p14:creationId xmlns:p14="http://schemas.microsoft.com/office/powerpoint/2010/main" val="1778408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B1514D-77D0-4492-B1F2-F0A4FAAA0597}" type="datetimeFigureOut">
              <a:rPr lang="es-MX" smtClean="0"/>
              <a:t>26/10/2017</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2A07C7EB-F232-4B38-9FC5-4F547B6FB359}" type="slidenum">
              <a:rPr lang="es-MX" smtClean="0"/>
              <a:t>‹#›</a:t>
            </a:fld>
            <a:endParaRPr lang="es-MX" dirty="0"/>
          </a:p>
        </p:txBody>
      </p:sp>
    </p:spTree>
    <p:extLst>
      <p:ext uri="{BB962C8B-B14F-4D97-AF65-F5344CB8AC3E}">
        <p14:creationId xmlns:p14="http://schemas.microsoft.com/office/powerpoint/2010/main" val="3838690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B1514D-77D0-4492-B1F2-F0A4FAAA0597}" type="datetimeFigureOut">
              <a:rPr lang="es-MX" smtClean="0"/>
              <a:t>26/10/2017</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2A07C7EB-F232-4B38-9FC5-4F547B6FB359}" type="slidenum">
              <a:rPr lang="es-MX" smtClean="0"/>
              <a:t>‹#›</a:t>
            </a:fld>
            <a:endParaRPr lang="es-MX" dirty="0"/>
          </a:p>
        </p:txBody>
      </p:sp>
    </p:spTree>
    <p:extLst>
      <p:ext uri="{BB962C8B-B14F-4D97-AF65-F5344CB8AC3E}">
        <p14:creationId xmlns:p14="http://schemas.microsoft.com/office/powerpoint/2010/main" val="3140387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1 Imagen">
            <a:extLst>
              <a:ext uri="{FF2B5EF4-FFF2-40B4-BE49-F238E27FC236}">
                <a16:creationId xmlns:a16="http://schemas.microsoft.com/office/drawing/2014/main" id="{E451E60D-5C65-4164-BB07-F00DD0C53B5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1488" y="230727"/>
            <a:ext cx="1230164" cy="489894"/>
          </a:xfrm>
          <a:prstGeom prst="rect">
            <a:avLst/>
          </a:prstGeom>
        </p:spPr>
      </p:pic>
      <p:sp>
        <p:nvSpPr>
          <p:cNvPr id="8" name="TextBox 7">
            <a:extLst>
              <a:ext uri="{FF2B5EF4-FFF2-40B4-BE49-F238E27FC236}">
                <a16:creationId xmlns:a16="http://schemas.microsoft.com/office/drawing/2014/main" id="{0BF6FA03-5C33-4C77-B402-41318B8A21E9}"/>
              </a:ext>
            </a:extLst>
          </p:cNvPr>
          <p:cNvSpPr txBox="1"/>
          <p:nvPr userDrawn="1"/>
        </p:nvSpPr>
        <p:spPr>
          <a:xfrm>
            <a:off x="1814059" y="212790"/>
            <a:ext cx="4572453" cy="507831"/>
          </a:xfrm>
          <a:prstGeom prst="rect">
            <a:avLst/>
          </a:prstGeom>
          <a:noFill/>
        </p:spPr>
        <p:txBody>
          <a:bodyPr wrap="square" rtlCol="0">
            <a:spAutoFit/>
          </a:bodyPr>
          <a:lstStyle/>
          <a:p>
            <a:r>
              <a:rPr lang="es-MX" sz="1300" u="sng" dirty="0">
                <a:latin typeface="Soberana Sans" panose="02000000000000000000" pitchFamily="50" charset="0"/>
              </a:rPr>
              <a:t>Plataforma de Conocimiento de Ciudades Sustentables.</a:t>
            </a:r>
          </a:p>
          <a:p>
            <a:r>
              <a:rPr lang="es-MX" sz="1300" b="1" dirty="0">
                <a:latin typeface="Soberana Sans" panose="02000000000000000000" pitchFamily="50" charset="0"/>
              </a:rPr>
              <a:t>Avance de Minería de datos de parámetros.</a:t>
            </a:r>
          </a:p>
        </p:txBody>
      </p:sp>
      <p:cxnSp>
        <p:nvCxnSpPr>
          <p:cNvPr id="10" name="Straight Connector 9">
            <a:extLst>
              <a:ext uri="{FF2B5EF4-FFF2-40B4-BE49-F238E27FC236}">
                <a16:creationId xmlns:a16="http://schemas.microsoft.com/office/drawing/2014/main" id="{439EC74B-70CA-4D14-BC8C-8622428BF96F}"/>
              </a:ext>
            </a:extLst>
          </p:cNvPr>
          <p:cNvCxnSpPr>
            <a:cxnSpLocks/>
          </p:cNvCxnSpPr>
          <p:nvPr userDrawn="1"/>
        </p:nvCxnSpPr>
        <p:spPr>
          <a:xfrm>
            <a:off x="0" y="831643"/>
            <a:ext cx="6858000" cy="0"/>
          </a:xfrm>
          <a:prstGeom prst="line">
            <a:avLst/>
          </a:prstGeom>
          <a:ln w="38100">
            <a:solidFill>
              <a:schemeClr val="bg1">
                <a:lumMod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21307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1 Imagen">
            <a:extLst>
              <a:ext uri="{FF2B5EF4-FFF2-40B4-BE49-F238E27FC236}">
                <a16:creationId xmlns:a16="http://schemas.microsoft.com/office/drawing/2014/main" id="{88FFDD45-C6D7-4571-9EBB-7240266548F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1488" y="230727"/>
            <a:ext cx="1230164" cy="489894"/>
          </a:xfrm>
          <a:prstGeom prst="rect">
            <a:avLst/>
          </a:prstGeom>
        </p:spPr>
      </p:pic>
      <p:sp>
        <p:nvSpPr>
          <p:cNvPr id="8" name="TextBox 7">
            <a:extLst>
              <a:ext uri="{FF2B5EF4-FFF2-40B4-BE49-F238E27FC236}">
                <a16:creationId xmlns:a16="http://schemas.microsoft.com/office/drawing/2014/main" id="{35164CED-8ACC-46A0-A8A7-F28657DFD45C}"/>
              </a:ext>
            </a:extLst>
          </p:cNvPr>
          <p:cNvSpPr txBox="1"/>
          <p:nvPr userDrawn="1"/>
        </p:nvSpPr>
        <p:spPr>
          <a:xfrm>
            <a:off x="1814059" y="212790"/>
            <a:ext cx="4572453" cy="507831"/>
          </a:xfrm>
          <a:prstGeom prst="rect">
            <a:avLst/>
          </a:prstGeom>
          <a:noFill/>
        </p:spPr>
        <p:txBody>
          <a:bodyPr wrap="square" rtlCol="0">
            <a:spAutoFit/>
          </a:bodyPr>
          <a:lstStyle/>
          <a:p>
            <a:r>
              <a:rPr lang="es-MX" sz="1300" u="sng" dirty="0">
                <a:latin typeface="Soberana Sans" panose="02000000000000000000" pitchFamily="50" charset="0"/>
              </a:rPr>
              <a:t>Plataforma de Conocimiento de Ciudades Sustentables.</a:t>
            </a:r>
          </a:p>
          <a:p>
            <a:r>
              <a:rPr lang="es-MX" sz="1300" b="1" dirty="0">
                <a:latin typeface="Soberana Sans" panose="02000000000000000000" pitchFamily="50" charset="0"/>
              </a:rPr>
              <a:t>Avance de Minería de datos de parámetros.</a:t>
            </a:r>
          </a:p>
        </p:txBody>
      </p:sp>
    </p:spTree>
    <p:extLst>
      <p:ext uri="{BB962C8B-B14F-4D97-AF65-F5344CB8AC3E}">
        <p14:creationId xmlns:p14="http://schemas.microsoft.com/office/powerpoint/2010/main" val="2522371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B1514D-77D0-4492-B1F2-F0A4FAAA0597}" type="datetimeFigureOut">
              <a:rPr lang="es-MX" smtClean="0"/>
              <a:t>26/10/2017</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2A07C7EB-F232-4B38-9FC5-4F547B6FB359}" type="slidenum">
              <a:rPr lang="es-MX" smtClean="0"/>
              <a:t>‹#›</a:t>
            </a:fld>
            <a:endParaRPr lang="es-MX" dirty="0"/>
          </a:p>
        </p:txBody>
      </p:sp>
    </p:spTree>
    <p:extLst>
      <p:ext uri="{BB962C8B-B14F-4D97-AF65-F5344CB8AC3E}">
        <p14:creationId xmlns:p14="http://schemas.microsoft.com/office/powerpoint/2010/main" val="364523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B1514D-77D0-4492-B1F2-F0A4FAAA0597}" type="datetimeFigureOut">
              <a:rPr lang="es-MX" smtClean="0"/>
              <a:t>26/10/2017</a:t>
            </a:fld>
            <a:endParaRPr lang="es-MX" dirty="0"/>
          </a:p>
        </p:txBody>
      </p:sp>
      <p:sp>
        <p:nvSpPr>
          <p:cNvPr id="8" name="Footer Placeholder 7"/>
          <p:cNvSpPr>
            <a:spLocks noGrp="1"/>
          </p:cNvSpPr>
          <p:nvPr>
            <p:ph type="ftr" sz="quarter" idx="11"/>
          </p:nvPr>
        </p:nvSpPr>
        <p:spPr/>
        <p:txBody>
          <a:bodyPr/>
          <a:lstStyle/>
          <a:p>
            <a:endParaRPr lang="es-MX" dirty="0"/>
          </a:p>
        </p:txBody>
      </p:sp>
      <p:sp>
        <p:nvSpPr>
          <p:cNvPr id="9" name="Slide Number Placeholder 8"/>
          <p:cNvSpPr>
            <a:spLocks noGrp="1"/>
          </p:cNvSpPr>
          <p:nvPr>
            <p:ph type="sldNum" sz="quarter" idx="12"/>
          </p:nvPr>
        </p:nvSpPr>
        <p:spPr/>
        <p:txBody>
          <a:bodyPr/>
          <a:lstStyle/>
          <a:p>
            <a:fld id="{2A07C7EB-F232-4B38-9FC5-4F547B6FB359}" type="slidenum">
              <a:rPr lang="es-MX" smtClean="0"/>
              <a:t>‹#›</a:t>
            </a:fld>
            <a:endParaRPr lang="es-MX" dirty="0"/>
          </a:p>
        </p:txBody>
      </p:sp>
    </p:spTree>
    <p:extLst>
      <p:ext uri="{BB962C8B-B14F-4D97-AF65-F5344CB8AC3E}">
        <p14:creationId xmlns:p14="http://schemas.microsoft.com/office/powerpoint/2010/main" val="3417408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B1514D-77D0-4492-B1F2-F0A4FAAA0597}" type="datetimeFigureOut">
              <a:rPr lang="es-MX" smtClean="0"/>
              <a:t>26/10/2017</a:t>
            </a:fld>
            <a:endParaRPr lang="es-MX" dirty="0"/>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2A07C7EB-F232-4B38-9FC5-4F547B6FB359}" type="slidenum">
              <a:rPr lang="es-MX" smtClean="0"/>
              <a:t>‹#›</a:t>
            </a:fld>
            <a:endParaRPr lang="es-MX" dirty="0"/>
          </a:p>
        </p:txBody>
      </p:sp>
    </p:spTree>
    <p:extLst>
      <p:ext uri="{BB962C8B-B14F-4D97-AF65-F5344CB8AC3E}">
        <p14:creationId xmlns:p14="http://schemas.microsoft.com/office/powerpoint/2010/main" val="3977112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B1514D-77D0-4492-B1F2-F0A4FAAA0597}" type="datetimeFigureOut">
              <a:rPr lang="es-MX" smtClean="0"/>
              <a:t>26/10/2017</a:t>
            </a:fld>
            <a:endParaRPr lang="es-MX" dirty="0"/>
          </a:p>
        </p:txBody>
      </p:sp>
      <p:sp>
        <p:nvSpPr>
          <p:cNvPr id="3" name="Footer Placeholder 2"/>
          <p:cNvSpPr>
            <a:spLocks noGrp="1"/>
          </p:cNvSpPr>
          <p:nvPr>
            <p:ph type="ftr" sz="quarter" idx="11"/>
          </p:nvPr>
        </p:nvSpPr>
        <p:spPr/>
        <p:txBody>
          <a:bodyPr/>
          <a:lstStyle/>
          <a:p>
            <a:endParaRPr lang="es-MX" dirty="0"/>
          </a:p>
        </p:txBody>
      </p:sp>
      <p:sp>
        <p:nvSpPr>
          <p:cNvPr id="4" name="Slide Number Placeholder 3"/>
          <p:cNvSpPr>
            <a:spLocks noGrp="1"/>
          </p:cNvSpPr>
          <p:nvPr>
            <p:ph type="sldNum" sz="quarter" idx="12"/>
          </p:nvPr>
        </p:nvSpPr>
        <p:spPr/>
        <p:txBody>
          <a:bodyPr/>
          <a:lstStyle/>
          <a:p>
            <a:fld id="{2A07C7EB-F232-4B38-9FC5-4F547B6FB359}" type="slidenum">
              <a:rPr lang="es-MX" smtClean="0"/>
              <a:t>‹#›</a:t>
            </a:fld>
            <a:endParaRPr lang="es-MX" dirty="0"/>
          </a:p>
        </p:txBody>
      </p:sp>
    </p:spTree>
    <p:extLst>
      <p:ext uri="{BB962C8B-B14F-4D97-AF65-F5344CB8AC3E}">
        <p14:creationId xmlns:p14="http://schemas.microsoft.com/office/powerpoint/2010/main" val="1939544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0FB1514D-77D0-4492-B1F2-F0A4FAAA0597}" type="datetimeFigureOut">
              <a:rPr lang="es-MX" smtClean="0"/>
              <a:t>26/10/2017</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2A07C7EB-F232-4B38-9FC5-4F547B6FB359}" type="slidenum">
              <a:rPr lang="es-MX" smtClean="0"/>
              <a:t>‹#›</a:t>
            </a:fld>
            <a:endParaRPr lang="es-MX" dirty="0"/>
          </a:p>
        </p:txBody>
      </p:sp>
    </p:spTree>
    <p:extLst>
      <p:ext uri="{BB962C8B-B14F-4D97-AF65-F5344CB8AC3E}">
        <p14:creationId xmlns:p14="http://schemas.microsoft.com/office/powerpoint/2010/main" val="843387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0FB1514D-77D0-4492-B1F2-F0A4FAAA0597}" type="datetimeFigureOut">
              <a:rPr lang="es-MX" smtClean="0"/>
              <a:t>26/10/2017</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2A07C7EB-F232-4B38-9FC5-4F547B6FB359}" type="slidenum">
              <a:rPr lang="es-MX" smtClean="0"/>
              <a:t>‹#›</a:t>
            </a:fld>
            <a:endParaRPr lang="es-MX" dirty="0"/>
          </a:p>
        </p:txBody>
      </p:sp>
    </p:spTree>
    <p:extLst>
      <p:ext uri="{BB962C8B-B14F-4D97-AF65-F5344CB8AC3E}">
        <p14:creationId xmlns:p14="http://schemas.microsoft.com/office/powerpoint/2010/main" val="3374385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0FB1514D-77D0-4492-B1F2-F0A4FAAA0597}" type="datetimeFigureOut">
              <a:rPr lang="es-MX" smtClean="0"/>
              <a:t>26/10/2017</a:t>
            </a:fld>
            <a:endParaRPr lang="es-MX" dirty="0"/>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MX" dirty="0"/>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2A07C7EB-F232-4B38-9FC5-4F547B6FB359}" type="slidenum">
              <a:rPr lang="es-MX" smtClean="0"/>
              <a:t>‹#›</a:t>
            </a:fld>
            <a:endParaRPr lang="es-MX" dirty="0"/>
          </a:p>
        </p:txBody>
      </p:sp>
    </p:spTree>
    <p:extLst>
      <p:ext uri="{BB962C8B-B14F-4D97-AF65-F5344CB8AC3E}">
        <p14:creationId xmlns:p14="http://schemas.microsoft.com/office/powerpoint/2010/main" val="7414955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INECC-PCCS/01_Dmin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Caranarq/P0601/commits/master" TargetMode="External"/><Relationship Id="rId3" Type="http://schemas.openxmlformats.org/officeDocument/2006/relationships/hyperlink" Target="https://github.com/Caranarq/SUN/commits/master" TargetMode="External"/><Relationship Id="rId7" Type="http://schemas.openxmlformats.org/officeDocument/2006/relationships/hyperlink" Target="https://github.com/Caranarq/PCCS_variables/commits/master" TargetMode="External"/><Relationship Id="rId2" Type="http://schemas.openxmlformats.org/officeDocument/2006/relationships/hyperlink" Target="https://github.com/Caranarq/GeoMex/commits/master" TargetMode="External"/><Relationship Id="rId1" Type="http://schemas.openxmlformats.org/officeDocument/2006/relationships/slideLayout" Target="../slideLayouts/slideLayout2.xml"/><Relationship Id="rId6" Type="http://schemas.openxmlformats.org/officeDocument/2006/relationships/hyperlink" Target="https://github.com/Caranarq/BS01/commits/master" TargetMode="External"/><Relationship Id="rId5" Type="http://schemas.openxmlformats.org/officeDocument/2006/relationships/hyperlink" Target="https://github.com/Caranarq/Pigoo/commits/master" TargetMode="External"/><Relationship Id="rId4" Type="http://schemas.openxmlformats.org/officeDocument/2006/relationships/hyperlink" Target="https://github.com/Caranarq/AG0102/commits/master" TargetMode="External"/><Relationship Id="rId9" Type="http://schemas.openxmlformats.org/officeDocument/2006/relationships/hyperlink" Target="https://github.com/INECC-PCCS/01_Dmine/commits/master?after=c1a4675de7bdb0ca53a0fb646a47e10a42f38cd2+34"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INECC-PCCS/01_Dmine/commits/mast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Box 104">
            <a:extLst>
              <a:ext uri="{FF2B5EF4-FFF2-40B4-BE49-F238E27FC236}">
                <a16:creationId xmlns:a16="http://schemas.microsoft.com/office/drawing/2014/main" id="{A8387914-A33B-4012-A92E-71C965713F60}"/>
              </a:ext>
            </a:extLst>
          </p:cNvPr>
          <p:cNvSpPr txBox="1"/>
          <p:nvPr/>
        </p:nvSpPr>
        <p:spPr>
          <a:xfrm>
            <a:off x="471488" y="823997"/>
            <a:ext cx="5915024" cy="276999"/>
          </a:xfrm>
          <a:prstGeom prst="rect">
            <a:avLst/>
          </a:prstGeom>
          <a:solidFill>
            <a:schemeClr val="bg1">
              <a:lumMod val="50000"/>
            </a:schemeClr>
          </a:solidFill>
        </p:spPr>
        <p:txBody>
          <a:bodyPr wrap="square" rtlCol="0">
            <a:spAutoFit/>
          </a:bodyPr>
          <a:lstStyle/>
          <a:p>
            <a:r>
              <a:rPr lang="es-MX" sz="1200" b="1" dirty="0">
                <a:solidFill>
                  <a:schemeClr val="bg1"/>
                </a:solidFill>
                <a:latin typeface="Soberana Sans" panose="02000000000000000000" pitchFamily="50" charset="0"/>
              </a:rPr>
              <a:t>DESCRIPCION DEL PROCESO</a:t>
            </a:r>
          </a:p>
        </p:txBody>
      </p:sp>
      <p:sp>
        <p:nvSpPr>
          <p:cNvPr id="13" name="TextBox 12">
            <a:extLst>
              <a:ext uri="{FF2B5EF4-FFF2-40B4-BE49-F238E27FC236}">
                <a16:creationId xmlns:a16="http://schemas.microsoft.com/office/drawing/2014/main" id="{86BC3A6F-D8AE-4281-9F65-7BC57C92851F}"/>
              </a:ext>
            </a:extLst>
          </p:cNvPr>
          <p:cNvSpPr txBox="1"/>
          <p:nvPr/>
        </p:nvSpPr>
        <p:spPr>
          <a:xfrm>
            <a:off x="471489" y="1656046"/>
            <a:ext cx="5915023" cy="2739683"/>
          </a:xfrm>
          <a:prstGeom prst="rect">
            <a:avLst/>
          </a:prstGeom>
          <a:solidFill>
            <a:schemeClr val="accent6">
              <a:lumMod val="20000"/>
              <a:lumOff val="80000"/>
            </a:schemeClr>
          </a:solidFill>
          <a:ln>
            <a:solidFill>
              <a:schemeClr val="accent6">
                <a:lumMod val="60000"/>
                <a:lumOff val="40000"/>
              </a:schemeClr>
            </a:solidFill>
          </a:ln>
        </p:spPr>
        <p:style>
          <a:lnRef idx="2">
            <a:schemeClr val="dk1"/>
          </a:lnRef>
          <a:fillRef idx="1">
            <a:schemeClr val="lt1"/>
          </a:fillRef>
          <a:effectRef idx="0">
            <a:schemeClr val="dk1"/>
          </a:effectRef>
          <a:fontRef idx="minor">
            <a:schemeClr val="dk1"/>
          </a:fontRef>
        </p:style>
        <p:txBody>
          <a:bodyPr wrap="square" rtlCol="0">
            <a:noAutofit/>
          </a:bodyPr>
          <a:lstStyle/>
          <a:p>
            <a:endParaRPr lang="es-MX" sz="1200" b="1" dirty="0">
              <a:solidFill>
                <a:schemeClr val="accent6">
                  <a:lumMod val="75000"/>
                </a:schemeClr>
              </a:solidFill>
              <a:latin typeface="Soberana Sans" panose="02000000000000000000" pitchFamily="50" charset="0"/>
            </a:endParaRPr>
          </a:p>
          <a:p>
            <a:r>
              <a:rPr lang="es-MX" sz="1200" b="1" dirty="0">
                <a:solidFill>
                  <a:schemeClr val="accent6">
                    <a:lumMod val="75000"/>
                  </a:schemeClr>
                </a:solidFill>
                <a:latin typeface="Soberana Sans" panose="02000000000000000000" pitchFamily="50" charset="0"/>
              </a:rPr>
              <a:t>Parte 1: </a:t>
            </a:r>
            <a:r>
              <a:rPr lang="es-MX" sz="1200" dirty="0">
                <a:solidFill>
                  <a:schemeClr val="accent6">
                    <a:lumMod val="75000"/>
                  </a:schemeClr>
                </a:solidFill>
                <a:latin typeface="Soberana Sans" panose="02000000000000000000" pitchFamily="50" charset="0"/>
              </a:rPr>
              <a:t>Minería de dataset desde fuente</a:t>
            </a:r>
          </a:p>
          <a:p>
            <a:endParaRPr lang="es-MX" sz="1200" dirty="0">
              <a:solidFill>
                <a:schemeClr val="accent6">
                  <a:lumMod val="75000"/>
                </a:schemeClr>
              </a:solidFill>
              <a:latin typeface="Soberana Sans" panose="02000000000000000000" pitchFamily="50" charset="0"/>
            </a:endParaRPr>
          </a:p>
          <a:p>
            <a:endParaRPr lang="es-MX" sz="1200" dirty="0">
              <a:solidFill>
                <a:schemeClr val="accent6">
                  <a:lumMod val="75000"/>
                </a:schemeClr>
              </a:solidFill>
              <a:latin typeface="Soberana Sans" panose="02000000000000000000" pitchFamily="50" charset="0"/>
            </a:endParaRPr>
          </a:p>
          <a:p>
            <a:endParaRPr lang="es-MX" sz="1200" dirty="0">
              <a:solidFill>
                <a:schemeClr val="accent6">
                  <a:lumMod val="75000"/>
                </a:schemeClr>
              </a:solidFill>
              <a:latin typeface="Soberana Sans" panose="02000000000000000000" pitchFamily="50" charset="0"/>
            </a:endParaRPr>
          </a:p>
          <a:p>
            <a:endParaRPr lang="es-MX" sz="1200" dirty="0">
              <a:solidFill>
                <a:schemeClr val="accent6">
                  <a:lumMod val="75000"/>
                </a:schemeClr>
              </a:solidFill>
              <a:latin typeface="Soberana Sans" panose="02000000000000000000" pitchFamily="50" charset="0"/>
            </a:endParaRPr>
          </a:p>
          <a:p>
            <a:endParaRPr lang="es-MX" sz="1200" b="1" dirty="0">
              <a:solidFill>
                <a:schemeClr val="accent6">
                  <a:lumMod val="75000"/>
                </a:schemeClr>
              </a:solidFill>
              <a:latin typeface="Soberana Sans" panose="02000000000000000000" pitchFamily="50" charset="0"/>
            </a:endParaRPr>
          </a:p>
          <a:p>
            <a:endParaRPr lang="es-MX" b="1" dirty="0">
              <a:solidFill>
                <a:schemeClr val="accent6">
                  <a:lumMod val="75000"/>
                </a:schemeClr>
              </a:solidFill>
              <a:latin typeface="Soberana Sans" panose="02000000000000000000" pitchFamily="50" charset="0"/>
            </a:endParaRPr>
          </a:p>
          <a:p>
            <a:r>
              <a:rPr lang="es-MX" sz="1200" b="1" dirty="0">
                <a:solidFill>
                  <a:schemeClr val="accent6">
                    <a:lumMod val="75000"/>
                  </a:schemeClr>
                </a:solidFill>
                <a:latin typeface="Soberana Sans" panose="02000000000000000000" pitchFamily="50" charset="0"/>
              </a:rPr>
              <a:t>Parte 2: </a:t>
            </a:r>
            <a:r>
              <a:rPr lang="es-MX" sz="1200" dirty="0">
                <a:solidFill>
                  <a:schemeClr val="accent6">
                    <a:lumMod val="75000"/>
                  </a:schemeClr>
                </a:solidFill>
                <a:latin typeface="Soberana Sans" panose="02000000000000000000" pitchFamily="50" charset="0"/>
              </a:rPr>
              <a:t>Creación de parámetro desde Dataset local estándar</a:t>
            </a:r>
          </a:p>
          <a:p>
            <a:endParaRPr lang="es-MX" sz="1200" dirty="0">
              <a:solidFill>
                <a:schemeClr val="accent6">
                  <a:lumMod val="75000"/>
                </a:schemeClr>
              </a:solidFill>
              <a:latin typeface="Soberana Sans" panose="02000000000000000000" pitchFamily="50" charset="0"/>
            </a:endParaRPr>
          </a:p>
        </p:txBody>
      </p:sp>
      <p:sp>
        <p:nvSpPr>
          <p:cNvPr id="15" name="Rectangle 14">
            <a:extLst>
              <a:ext uri="{FF2B5EF4-FFF2-40B4-BE49-F238E27FC236}">
                <a16:creationId xmlns:a16="http://schemas.microsoft.com/office/drawing/2014/main" id="{49EFA2D8-F4C7-4871-BDF7-2CB84AB1CA5C}"/>
              </a:ext>
            </a:extLst>
          </p:cNvPr>
          <p:cNvSpPr/>
          <p:nvPr/>
        </p:nvSpPr>
        <p:spPr>
          <a:xfrm>
            <a:off x="741407" y="2197778"/>
            <a:ext cx="1217563" cy="56841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MX" sz="1050" dirty="0"/>
              <a:t>Script para Descarga de datos desde la fuente</a:t>
            </a:r>
          </a:p>
        </p:txBody>
      </p:sp>
      <p:sp>
        <p:nvSpPr>
          <p:cNvPr id="16" name="Rectangle 15">
            <a:extLst>
              <a:ext uri="{FF2B5EF4-FFF2-40B4-BE49-F238E27FC236}">
                <a16:creationId xmlns:a16="http://schemas.microsoft.com/office/drawing/2014/main" id="{0A9F4B79-D4B3-4A6A-8A56-1A323FA41D2A}"/>
              </a:ext>
            </a:extLst>
          </p:cNvPr>
          <p:cNvSpPr/>
          <p:nvPr/>
        </p:nvSpPr>
        <p:spPr>
          <a:xfrm>
            <a:off x="2140204" y="2197778"/>
            <a:ext cx="1217563" cy="56841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MX" sz="1050" dirty="0"/>
              <a:t>Estandarización de filas y columnas</a:t>
            </a:r>
          </a:p>
        </p:txBody>
      </p:sp>
      <p:sp>
        <p:nvSpPr>
          <p:cNvPr id="17" name="Rectangle 16">
            <a:extLst>
              <a:ext uri="{FF2B5EF4-FFF2-40B4-BE49-F238E27FC236}">
                <a16:creationId xmlns:a16="http://schemas.microsoft.com/office/drawing/2014/main" id="{09C17E8F-9764-4BA9-AF02-8E527C94CC49}"/>
              </a:ext>
            </a:extLst>
          </p:cNvPr>
          <p:cNvSpPr/>
          <p:nvPr/>
        </p:nvSpPr>
        <p:spPr>
          <a:xfrm>
            <a:off x="3539001" y="2197778"/>
            <a:ext cx="1217563" cy="56841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MX" sz="1050" dirty="0"/>
              <a:t>Creación de metadatos</a:t>
            </a:r>
          </a:p>
        </p:txBody>
      </p:sp>
      <p:sp>
        <p:nvSpPr>
          <p:cNvPr id="18" name="Arrow: Left-Right 17">
            <a:extLst>
              <a:ext uri="{FF2B5EF4-FFF2-40B4-BE49-F238E27FC236}">
                <a16:creationId xmlns:a16="http://schemas.microsoft.com/office/drawing/2014/main" id="{3EC9B19F-195C-4559-B701-DE9B221B3747}"/>
              </a:ext>
            </a:extLst>
          </p:cNvPr>
          <p:cNvSpPr/>
          <p:nvPr/>
        </p:nvSpPr>
        <p:spPr>
          <a:xfrm>
            <a:off x="4937798" y="2181301"/>
            <a:ext cx="1306583" cy="601364"/>
          </a:xfrm>
          <a:prstGeom prst="leftRightArrow">
            <a:avLst>
              <a:gd name="adj1" fmla="val 100000"/>
              <a:gd name="adj2" fmla="val 50000"/>
            </a:avLst>
          </a:prstGeom>
          <a:gradFill>
            <a:gsLst>
              <a:gs pos="0">
                <a:schemeClr val="accent6">
                  <a:lumMod val="60000"/>
                  <a:lumOff val="40000"/>
                </a:schemeClr>
              </a:gs>
              <a:gs pos="50000">
                <a:schemeClr val="accent6">
                  <a:lumMod val="75000"/>
                </a:schemeClr>
              </a:gs>
              <a:gs pos="100000">
                <a:schemeClr val="accent6">
                  <a:lumMod val="50000"/>
                </a:schemeClr>
              </a:gs>
            </a:gsLst>
          </a:gradFill>
          <a:ln>
            <a:solidFill>
              <a:schemeClr val="accent6">
                <a:lumMod val="5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s-MX" sz="1050" b="1" dirty="0"/>
              <a:t>Dataset local estándar</a:t>
            </a:r>
          </a:p>
        </p:txBody>
      </p:sp>
      <p:sp>
        <p:nvSpPr>
          <p:cNvPr id="19" name="Rectangle 18">
            <a:extLst>
              <a:ext uri="{FF2B5EF4-FFF2-40B4-BE49-F238E27FC236}">
                <a16:creationId xmlns:a16="http://schemas.microsoft.com/office/drawing/2014/main" id="{A36231B0-10AE-40C6-94C9-A97A527A950D}"/>
              </a:ext>
            </a:extLst>
          </p:cNvPr>
          <p:cNvSpPr/>
          <p:nvPr/>
        </p:nvSpPr>
        <p:spPr>
          <a:xfrm>
            <a:off x="741408" y="3608559"/>
            <a:ext cx="1005020" cy="56841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MX" sz="1050" dirty="0"/>
              <a:t>Descripción del parámetro </a:t>
            </a:r>
          </a:p>
        </p:txBody>
      </p:sp>
      <p:sp>
        <p:nvSpPr>
          <p:cNvPr id="20" name="Rectangle 19">
            <a:extLst>
              <a:ext uri="{FF2B5EF4-FFF2-40B4-BE49-F238E27FC236}">
                <a16:creationId xmlns:a16="http://schemas.microsoft.com/office/drawing/2014/main" id="{56922274-AFA1-4606-B1BE-6A2F10F67D3F}"/>
              </a:ext>
            </a:extLst>
          </p:cNvPr>
          <p:cNvSpPr/>
          <p:nvPr/>
        </p:nvSpPr>
        <p:spPr>
          <a:xfrm>
            <a:off x="1881691" y="3608559"/>
            <a:ext cx="934690" cy="56841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MX" sz="1050" dirty="0"/>
              <a:t>Agregación de datos a clave del SUN</a:t>
            </a:r>
          </a:p>
        </p:txBody>
      </p:sp>
      <p:sp>
        <p:nvSpPr>
          <p:cNvPr id="21" name="Rectangle 20">
            <a:extLst>
              <a:ext uri="{FF2B5EF4-FFF2-40B4-BE49-F238E27FC236}">
                <a16:creationId xmlns:a16="http://schemas.microsoft.com/office/drawing/2014/main" id="{57ACA091-5841-4B9D-BB4A-97DB8C39EB00}"/>
              </a:ext>
            </a:extLst>
          </p:cNvPr>
          <p:cNvSpPr/>
          <p:nvPr/>
        </p:nvSpPr>
        <p:spPr>
          <a:xfrm>
            <a:off x="3900456" y="3608559"/>
            <a:ext cx="1071299" cy="56841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MX" sz="1050" dirty="0"/>
              <a:t>Documentación de parámetro y de variables</a:t>
            </a:r>
          </a:p>
        </p:txBody>
      </p:sp>
      <p:cxnSp>
        <p:nvCxnSpPr>
          <p:cNvPr id="22" name="Straight Arrow Connector 21">
            <a:extLst>
              <a:ext uri="{FF2B5EF4-FFF2-40B4-BE49-F238E27FC236}">
                <a16:creationId xmlns:a16="http://schemas.microsoft.com/office/drawing/2014/main" id="{6D4D0264-50EC-4E3B-AE7B-526B0F199087}"/>
              </a:ext>
            </a:extLst>
          </p:cNvPr>
          <p:cNvCxnSpPr>
            <a:cxnSpLocks/>
            <a:stCxn id="15" idx="3"/>
            <a:endCxn id="16" idx="1"/>
          </p:cNvCxnSpPr>
          <p:nvPr/>
        </p:nvCxnSpPr>
        <p:spPr>
          <a:xfrm>
            <a:off x="1958970" y="2481983"/>
            <a:ext cx="181234"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3" name="Straight Arrow Connector 22">
            <a:extLst>
              <a:ext uri="{FF2B5EF4-FFF2-40B4-BE49-F238E27FC236}">
                <a16:creationId xmlns:a16="http://schemas.microsoft.com/office/drawing/2014/main" id="{27F39D83-F98A-45BD-8303-929EE7DAF794}"/>
              </a:ext>
            </a:extLst>
          </p:cNvPr>
          <p:cNvCxnSpPr>
            <a:cxnSpLocks/>
            <a:stCxn id="16" idx="3"/>
            <a:endCxn id="17" idx="1"/>
          </p:cNvCxnSpPr>
          <p:nvPr/>
        </p:nvCxnSpPr>
        <p:spPr>
          <a:xfrm>
            <a:off x="3357767" y="2481983"/>
            <a:ext cx="181234"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4" name="Straight Arrow Connector 23">
            <a:extLst>
              <a:ext uri="{FF2B5EF4-FFF2-40B4-BE49-F238E27FC236}">
                <a16:creationId xmlns:a16="http://schemas.microsoft.com/office/drawing/2014/main" id="{09B3202C-BDD2-4785-A5D3-C030427F4556}"/>
              </a:ext>
            </a:extLst>
          </p:cNvPr>
          <p:cNvCxnSpPr>
            <a:cxnSpLocks/>
            <a:stCxn id="17" idx="3"/>
            <a:endCxn id="18" idx="3"/>
          </p:cNvCxnSpPr>
          <p:nvPr/>
        </p:nvCxnSpPr>
        <p:spPr>
          <a:xfrm>
            <a:off x="4756564" y="2481983"/>
            <a:ext cx="181234"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5" name="Rectangle 24">
            <a:extLst>
              <a:ext uri="{FF2B5EF4-FFF2-40B4-BE49-F238E27FC236}">
                <a16:creationId xmlns:a16="http://schemas.microsoft.com/office/drawing/2014/main" id="{5C39635C-1448-4533-8DC1-758D354A6D6B}"/>
              </a:ext>
            </a:extLst>
          </p:cNvPr>
          <p:cNvSpPr/>
          <p:nvPr/>
        </p:nvSpPr>
        <p:spPr>
          <a:xfrm>
            <a:off x="2976687" y="3608559"/>
            <a:ext cx="763463" cy="56841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MX" sz="1050" dirty="0"/>
              <a:t>Cálculo de integridad</a:t>
            </a:r>
          </a:p>
        </p:txBody>
      </p:sp>
      <p:cxnSp>
        <p:nvCxnSpPr>
          <p:cNvPr id="26" name="Straight Arrow Connector 25">
            <a:extLst>
              <a:ext uri="{FF2B5EF4-FFF2-40B4-BE49-F238E27FC236}">
                <a16:creationId xmlns:a16="http://schemas.microsoft.com/office/drawing/2014/main" id="{614CE162-E0B5-4DC7-9140-F57E2ED90266}"/>
              </a:ext>
            </a:extLst>
          </p:cNvPr>
          <p:cNvCxnSpPr>
            <a:cxnSpLocks/>
            <a:stCxn id="20" idx="3"/>
            <a:endCxn id="25" idx="1"/>
          </p:cNvCxnSpPr>
          <p:nvPr/>
        </p:nvCxnSpPr>
        <p:spPr>
          <a:xfrm>
            <a:off x="2816381" y="3892764"/>
            <a:ext cx="160306"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7" name="Straight Arrow Connector 26">
            <a:extLst>
              <a:ext uri="{FF2B5EF4-FFF2-40B4-BE49-F238E27FC236}">
                <a16:creationId xmlns:a16="http://schemas.microsoft.com/office/drawing/2014/main" id="{B4A99634-3EFF-4F00-BD77-09EDFB7701D0}"/>
              </a:ext>
            </a:extLst>
          </p:cNvPr>
          <p:cNvCxnSpPr>
            <a:cxnSpLocks/>
            <a:stCxn id="19" idx="3"/>
            <a:endCxn id="20" idx="1"/>
          </p:cNvCxnSpPr>
          <p:nvPr/>
        </p:nvCxnSpPr>
        <p:spPr>
          <a:xfrm>
            <a:off x="1746428" y="3892764"/>
            <a:ext cx="13526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8" name="Straight Arrow Connector 27">
            <a:extLst>
              <a:ext uri="{FF2B5EF4-FFF2-40B4-BE49-F238E27FC236}">
                <a16:creationId xmlns:a16="http://schemas.microsoft.com/office/drawing/2014/main" id="{2712698C-72D1-4063-A402-41BDE70A14F5}"/>
              </a:ext>
            </a:extLst>
          </p:cNvPr>
          <p:cNvCxnSpPr>
            <a:cxnSpLocks/>
            <a:stCxn id="25" idx="3"/>
            <a:endCxn id="21" idx="1"/>
          </p:cNvCxnSpPr>
          <p:nvPr/>
        </p:nvCxnSpPr>
        <p:spPr>
          <a:xfrm>
            <a:off x="3740150" y="3892764"/>
            <a:ext cx="160306"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9" name="Arrow: Left-Right 28">
            <a:extLst>
              <a:ext uri="{FF2B5EF4-FFF2-40B4-BE49-F238E27FC236}">
                <a16:creationId xmlns:a16="http://schemas.microsoft.com/office/drawing/2014/main" id="{C76DC5C4-8084-418C-AC71-2F2AEC9F3977}"/>
              </a:ext>
            </a:extLst>
          </p:cNvPr>
          <p:cNvSpPr/>
          <p:nvPr/>
        </p:nvSpPr>
        <p:spPr>
          <a:xfrm>
            <a:off x="5189479" y="3608559"/>
            <a:ext cx="1112921" cy="568410"/>
          </a:xfrm>
          <a:prstGeom prst="leftRightArrow">
            <a:avLst>
              <a:gd name="adj1" fmla="val 100000"/>
              <a:gd name="adj2" fmla="val 25925"/>
            </a:avLst>
          </a:prstGeom>
          <a:gradFill>
            <a:gsLst>
              <a:gs pos="0">
                <a:schemeClr val="accent6">
                  <a:lumMod val="60000"/>
                  <a:lumOff val="40000"/>
                </a:schemeClr>
              </a:gs>
              <a:gs pos="50000">
                <a:schemeClr val="accent6">
                  <a:lumMod val="75000"/>
                </a:schemeClr>
              </a:gs>
              <a:gs pos="100000">
                <a:schemeClr val="accent6">
                  <a:lumMod val="50000"/>
                </a:schemeClr>
              </a:gs>
            </a:gsLst>
          </a:gradFill>
          <a:ln>
            <a:solidFill>
              <a:schemeClr val="accent6">
                <a:lumMod val="5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s-MX" sz="1050" b="1" dirty="0"/>
              <a:t>Ficha de parámetro estándar</a:t>
            </a:r>
          </a:p>
        </p:txBody>
      </p:sp>
      <p:cxnSp>
        <p:nvCxnSpPr>
          <p:cNvPr id="30" name="Straight Arrow Connector 29">
            <a:extLst>
              <a:ext uri="{FF2B5EF4-FFF2-40B4-BE49-F238E27FC236}">
                <a16:creationId xmlns:a16="http://schemas.microsoft.com/office/drawing/2014/main" id="{B412CB7E-95C5-4A59-8A1C-DBAC3101E043}"/>
              </a:ext>
            </a:extLst>
          </p:cNvPr>
          <p:cNvCxnSpPr>
            <a:cxnSpLocks/>
            <a:stCxn id="21" idx="3"/>
            <a:endCxn id="29" idx="3"/>
          </p:cNvCxnSpPr>
          <p:nvPr/>
        </p:nvCxnSpPr>
        <p:spPr>
          <a:xfrm>
            <a:off x="4971755" y="3892764"/>
            <a:ext cx="217724"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2" name="Connector: Elbow 71">
            <a:extLst>
              <a:ext uri="{FF2B5EF4-FFF2-40B4-BE49-F238E27FC236}">
                <a16:creationId xmlns:a16="http://schemas.microsoft.com/office/drawing/2014/main" id="{6B7F61E2-F137-4B05-B704-CABB44786CF8}"/>
              </a:ext>
            </a:extLst>
          </p:cNvPr>
          <p:cNvCxnSpPr>
            <a:cxnSpLocks/>
            <a:stCxn id="18" idx="5"/>
            <a:endCxn id="19" idx="1"/>
          </p:cNvCxnSpPr>
          <p:nvPr/>
        </p:nvCxnSpPr>
        <p:spPr>
          <a:xfrm rot="5400000">
            <a:off x="2611200" y="912873"/>
            <a:ext cx="1110099" cy="4849682"/>
          </a:xfrm>
          <a:prstGeom prst="bentConnector4">
            <a:avLst>
              <a:gd name="adj1" fmla="val 63002"/>
              <a:gd name="adj2" fmla="val 102897"/>
            </a:avLst>
          </a:prstGeom>
          <a:ln>
            <a:prstDash val="dash"/>
            <a:tailEnd type="triangle"/>
          </a:ln>
        </p:spPr>
        <p:style>
          <a:lnRef idx="2">
            <a:schemeClr val="accent6"/>
          </a:lnRef>
          <a:fillRef idx="0">
            <a:schemeClr val="accent6"/>
          </a:fillRef>
          <a:effectRef idx="1">
            <a:schemeClr val="accent6"/>
          </a:effectRef>
          <a:fontRef idx="minor">
            <a:schemeClr val="tx1"/>
          </a:fontRef>
        </p:style>
      </p:cxnSp>
      <p:sp>
        <p:nvSpPr>
          <p:cNvPr id="115" name="TextBox 114">
            <a:extLst>
              <a:ext uri="{FF2B5EF4-FFF2-40B4-BE49-F238E27FC236}">
                <a16:creationId xmlns:a16="http://schemas.microsoft.com/office/drawing/2014/main" id="{2B50ADDF-5E22-4412-A42C-8CFC1576015B}"/>
              </a:ext>
            </a:extLst>
          </p:cNvPr>
          <p:cNvSpPr txBox="1"/>
          <p:nvPr/>
        </p:nvSpPr>
        <p:spPr>
          <a:xfrm>
            <a:off x="471488" y="4662044"/>
            <a:ext cx="4572453" cy="692497"/>
          </a:xfrm>
          <a:prstGeom prst="rect">
            <a:avLst/>
          </a:prstGeom>
          <a:noFill/>
        </p:spPr>
        <p:txBody>
          <a:bodyPr wrap="square" rtlCol="0">
            <a:spAutoFit/>
          </a:bodyPr>
          <a:lstStyle/>
          <a:p>
            <a:r>
              <a:rPr lang="es-MX" sz="1300" b="1" dirty="0">
                <a:latin typeface="Soberana Sans" panose="02000000000000000000" pitchFamily="50" charset="0"/>
              </a:rPr>
              <a:t>Memoria de proceso y parámetros disponible en :</a:t>
            </a:r>
          </a:p>
          <a:p>
            <a:r>
              <a:rPr lang="es-MX" sz="1300" b="1" dirty="0">
                <a:latin typeface="Soberana Sans" panose="02000000000000000000" pitchFamily="50" charset="0"/>
                <a:hlinkClick r:id="rId2"/>
              </a:rPr>
              <a:t>https://github.com/INECC-PCCS/01_Dmine</a:t>
            </a:r>
            <a:endParaRPr lang="es-MX" sz="1300" b="1" dirty="0">
              <a:latin typeface="Soberana Sans" panose="02000000000000000000" pitchFamily="50" charset="0"/>
            </a:endParaRPr>
          </a:p>
          <a:p>
            <a:endParaRPr lang="es-MX" sz="1300" b="1" u="sng" dirty="0">
              <a:latin typeface="Soberana Sans" panose="02000000000000000000" pitchFamily="50" charset="0"/>
            </a:endParaRPr>
          </a:p>
        </p:txBody>
      </p:sp>
    </p:spTree>
    <p:extLst>
      <p:ext uri="{BB962C8B-B14F-4D97-AF65-F5344CB8AC3E}">
        <p14:creationId xmlns:p14="http://schemas.microsoft.com/office/powerpoint/2010/main" val="3634815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E5BF2B-D544-4C61-9AE7-BD52699446BC}"/>
              </a:ext>
            </a:extLst>
          </p:cNvPr>
          <p:cNvSpPr txBox="1"/>
          <p:nvPr/>
        </p:nvSpPr>
        <p:spPr>
          <a:xfrm>
            <a:off x="471488" y="817594"/>
            <a:ext cx="5915024" cy="276999"/>
          </a:xfrm>
          <a:prstGeom prst="rect">
            <a:avLst/>
          </a:prstGeom>
          <a:solidFill>
            <a:schemeClr val="bg1">
              <a:lumMod val="50000"/>
            </a:schemeClr>
          </a:solidFill>
        </p:spPr>
        <p:txBody>
          <a:bodyPr wrap="square" rtlCol="0">
            <a:spAutoFit/>
          </a:bodyPr>
          <a:lstStyle/>
          <a:p>
            <a:r>
              <a:rPr lang="es-MX" sz="1200" b="1" dirty="0">
                <a:solidFill>
                  <a:schemeClr val="bg1"/>
                </a:solidFill>
                <a:latin typeface="Soberana Sans" panose="02000000000000000000" pitchFamily="50" charset="0"/>
              </a:rPr>
              <a:t>RESUMEN DE DATOS PROCESADOS</a:t>
            </a:r>
          </a:p>
        </p:txBody>
      </p:sp>
      <p:graphicFrame>
        <p:nvGraphicFramePr>
          <p:cNvPr id="7" name="Table 6">
            <a:extLst>
              <a:ext uri="{FF2B5EF4-FFF2-40B4-BE49-F238E27FC236}">
                <a16:creationId xmlns:a16="http://schemas.microsoft.com/office/drawing/2014/main" id="{D85B776E-6B97-4CF7-963A-39B44368FD0A}"/>
              </a:ext>
            </a:extLst>
          </p:cNvPr>
          <p:cNvGraphicFramePr>
            <a:graphicFrameLocks noGrp="1"/>
          </p:cNvGraphicFramePr>
          <p:nvPr>
            <p:extLst>
              <p:ext uri="{D42A27DB-BD31-4B8C-83A1-F6EECF244321}">
                <p14:modId xmlns:p14="http://schemas.microsoft.com/office/powerpoint/2010/main" val="805822289"/>
              </p:ext>
            </p:extLst>
          </p:nvPr>
        </p:nvGraphicFramePr>
        <p:xfrm>
          <a:off x="471488" y="1787776"/>
          <a:ext cx="5915024" cy="5334174"/>
        </p:xfrm>
        <a:graphic>
          <a:graphicData uri="http://schemas.openxmlformats.org/drawingml/2006/table">
            <a:tbl>
              <a:tblPr/>
              <a:tblGrid>
                <a:gridCol w="526906">
                  <a:extLst>
                    <a:ext uri="{9D8B030D-6E8A-4147-A177-3AD203B41FA5}">
                      <a16:colId xmlns:a16="http://schemas.microsoft.com/office/drawing/2014/main" val="2420233510"/>
                    </a:ext>
                  </a:extLst>
                </a:gridCol>
                <a:gridCol w="3518616">
                  <a:extLst>
                    <a:ext uri="{9D8B030D-6E8A-4147-A177-3AD203B41FA5}">
                      <a16:colId xmlns:a16="http://schemas.microsoft.com/office/drawing/2014/main" val="1817550142"/>
                    </a:ext>
                  </a:extLst>
                </a:gridCol>
                <a:gridCol w="934751">
                  <a:extLst>
                    <a:ext uri="{9D8B030D-6E8A-4147-A177-3AD203B41FA5}">
                      <a16:colId xmlns:a16="http://schemas.microsoft.com/office/drawing/2014/main" val="3541958573"/>
                    </a:ext>
                  </a:extLst>
                </a:gridCol>
                <a:gridCol w="934751">
                  <a:extLst>
                    <a:ext uri="{9D8B030D-6E8A-4147-A177-3AD203B41FA5}">
                      <a16:colId xmlns:a16="http://schemas.microsoft.com/office/drawing/2014/main" val="2207286748"/>
                    </a:ext>
                  </a:extLst>
                </a:gridCol>
              </a:tblGrid>
              <a:tr h="334813">
                <a:tc>
                  <a:txBody>
                    <a:bodyPr/>
                    <a:lstStyle/>
                    <a:p>
                      <a:pPr algn="l" fontAlgn="ctr"/>
                      <a:r>
                        <a:rPr lang="es-MX" sz="900" b="1" i="0" u="none" strike="noStrike" dirty="0">
                          <a:solidFill>
                            <a:sysClr val="windowText" lastClr="000000"/>
                          </a:solidFill>
                          <a:effectLst/>
                          <a:latin typeface="Soberana Sans" panose="02000000000000000000" pitchFamily="50" charset="0"/>
                        </a:rPr>
                        <a:t>ID FUENTE</a:t>
                      </a:r>
                    </a:p>
                  </a:txBody>
                  <a:tcPr marL="7609" marR="7609" marT="7609" marB="0" anchor="ctr">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chemeClr val="accent6">
                        <a:lumMod val="60000"/>
                        <a:lumOff val="40000"/>
                      </a:schemeClr>
                    </a:solidFill>
                  </a:tcPr>
                </a:tc>
                <a:tc>
                  <a:txBody>
                    <a:bodyPr/>
                    <a:lstStyle/>
                    <a:p>
                      <a:pPr algn="l" fontAlgn="ctr"/>
                      <a:r>
                        <a:rPr lang="es-MX" sz="900" b="1" i="0" u="none" strike="noStrike" dirty="0">
                          <a:solidFill>
                            <a:sysClr val="windowText" lastClr="000000"/>
                          </a:solidFill>
                          <a:effectLst/>
                          <a:latin typeface="Soberana Sans" panose="02000000000000000000" pitchFamily="50" charset="0"/>
                        </a:rPr>
                        <a:t>NOMBRE FUENTE</a:t>
                      </a:r>
                    </a:p>
                  </a:txBody>
                  <a:tcPr marL="68484" marR="7609" marT="7609" marB="0" anchor="ctr">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chemeClr val="accent6">
                        <a:lumMod val="60000"/>
                        <a:lumOff val="40000"/>
                      </a:schemeClr>
                    </a:solidFill>
                  </a:tcPr>
                </a:tc>
                <a:tc>
                  <a:txBody>
                    <a:bodyPr/>
                    <a:lstStyle/>
                    <a:p>
                      <a:pPr algn="l" fontAlgn="ctr"/>
                      <a:r>
                        <a:rPr lang="es-MX" sz="900" b="1" i="0" u="none" strike="noStrike" dirty="0">
                          <a:solidFill>
                            <a:sysClr val="windowText" lastClr="000000"/>
                          </a:solidFill>
                          <a:effectLst/>
                          <a:latin typeface="Soberana Sans" panose="02000000000000000000" pitchFamily="50" charset="0"/>
                        </a:rPr>
                        <a:t>NUMERO DE PARAMETROS</a:t>
                      </a:r>
                    </a:p>
                  </a:txBody>
                  <a:tcPr marL="7609" marR="7609" marT="7609" marB="0" anchor="ctr">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chemeClr val="accent6">
                        <a:lumMod val="60000"/>
                        <a:lumOff val="40000"/>
                      </a:schemeClr>
                    </a:solidFill>
                  </a:tcPr>
                </a:tc>
                <a:tc>
                  <a:txBody>
                    <a:bodyPr/>
                    <a:lstStyle/>
                    <a:p>
                      <a:pPr algn="l" fontAlgn="ctr"/>
                      <a:r>
                        <a:rPr lang="es-MX" sz="900" b="1" i="0" u="none" strike="noStrike" dirty="0">
                          <a:solidFill>
                            <a:sysClr val="windowText" lastClr="000000"/>
                          </a:solidFill>
                          <a:effectLst/>
                          <a:latin typeface="Soberana Sans" panose="02000000000000000000" pitchFamily="50" charset="0"/>
                        </a:rPr>
                        <a:t>PARAMETROS PROCESADOS</a:t>
                      </a:r>
                    </a:p>
                  </a:txBody>
                  <a:tcPr marL="7609" marR="7609" marT="7609" marB="0" anchor="ctr">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533728187"/>
                  </a:ext>
                </a:extLst>
              </a:tr>
              <a:tr h="167406">
                <a:tc>
                  <a:txBody>
                    <a:bodyPr/>
                    <a:lstStyle/>
                    <a:p>
                      <a:pPr algn="r" fontAlgn="b"/>
                      <a:r>
                        <a:rPr lang="es-MX" sz="900" b="1" i="0" u="none" strike="noStrike" dirty="0">
                          <a:solidFill>
                            <a:srgbClr val="000000"/>
                          </a:solidFill>
                          <a:effectLst/>
                          <a:latin typeface="Soberana Sans" panose="02000000000000000000" pitchFamily="50" charset="0"/>
                        </a:rPr>
                        <a:t>A</a:t>
                      </a:r>
                    </a:p>
                  </a:txBody>
                  <a:tcPr marL="7609" marR="13696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rgbClr val="C6E0B4"/>
                    </a:solidFill>
                  </a:tcPr>
                </a:tc>
                <a:tc>
                  <a:txBody>
                    <a:bodyPr/>
                    <a:lstStyle/>
                    <a:p>
                      <a:pPr algn="l" fontAlgn="b"/>
                      <a:r>
                        <a:rPr lang="es-MX" sz="900" b="1" i="0" u="none" strike="noStrike" dirty="0">
                          <a:solidFill>
                            <a:srgbClr val="000000"/>
                          </a:solidFill>
                          <a:effectLst/>
                          <a:latin typeface="Soberana Sans" panose="02000000000000000000" pitchFamily="50" charset="0"/>
                        </a:rPr>
                        <a:t>INEGI</a:t>
                      </a:r>
                    </a:p>
                  </a:txBody>
                  <a:tcPr marL="68484"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rgbClr val="C6E0B4"/>
                    </a:solidFill>
                  </a:tcPr>
                </a:tc>
                <a:tc>
                  <a:txBody>
                    <a:bodyPr/>
                    <a:lstStyle/>
                    <a:p>
                      <a:pPr algn="ctr" fontAlgn="b"/>
                      <a:r>
                        <a:rPr lang="es-MX" sz="900" b="1" i="0" u="none" strike="noStrike" dirty="0">
                          <a:solidFill>
                            <a:srgbClr val="000000"/>
                          </a:solidFill>
                          <a:effectLst/>
                          <a:latin typeface="Soberana Sans" panose="02000000000000000000" pitchFamily="50" charset="0"/>
                        </a:rPr>
                        <a:t>63</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rgbClr val="C6E0B4"/>
                    </a:solidFill>
                  </a:tcPr>
                </a:tc>
                <a:tc>
                  <a:txBody>
                    <a:bodyPr/>
                    <a:lstStyle/>
                    <a:p>
                      <a:pPr algn="ctr" fontAlgn="b"/>
                      <a:r>
                        <a:rPr lang="es-MX" sz="900" b="1" i="0" u="none" strike="noStrike" dirty="0">
                          <a:solidFill>
                            <a:srgbClr val="000000"/>
                          </a:solidFill>
                          <a:effectLst/>
                          <a:latin typeface="Soberana Sans" panose="02000000000000000000" pitchFamily="50" charset="0"/>
                        </a:rPr>
                        <a:t>11</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rgbClr val="C6E0B4"/>
                    </a:solidFill>
                  </a:tcPr>
                </a:tc>
                <a:extLst>
                  <a:ext uri="{0D108BD9-81ED-4DB2-BD59-A6C34878D82A}">
                    <a16:rowId xmlns:a16="http://schemas.microsoft.com/office/drawing/2014/main" val="1630746768"/>
                  </a:ext>
                </a:extLst>
              </a:tr>
              <a:tr h="159797">
                <a:tc>
                  <a:txBody>
                    <a:bodyPr/>
                    <a:lstStyle/>
                    <a:p>
                      <a:pPr algn="r" fontAlgn="b"/>
                      <a:r>
                        <a:rPr lang="es-MX" sz="900" b="0" i="0" u="none" strike="noStrike" dirty="0">
                          <a:solidFill>
                            <a:srgbClr val="000000"/>
                          </a:solidFill>
                          <a:effectLst/>
                          <a:latin typeface="Soberana Sans" panose="02000000000000000000" pitchFamily="50" charset="0"/>
                        </a:rPr>
                        <a:t>29</a:t>
                      </a:r>
                    </a:p>
                  </a:txBody>
                  <a:tcPr marL="7609" marR="13696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Soberana Sans" panose="02000000000000000000" pitchFamily="50" charset="0"/>
                        </a:rPr>
                        <a:t>INEGI - SIMBAD</a:t>
                      </a:r>
                    </a:p>
                  </a:txBody>
                  <a:tcPr marL="68484"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8</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8</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1493315590"/>
                  </a:ext>
                </a:extLst>
              </a:tr>
              <a:tr h="159797">
                <a:tc>
                  <a:txBody>
                    <a:bodyPr/>
                    <a:lstStyle/>
                    <a:p>
                      <a:pPr algn="r" fontAlgn="b"/>
                      <a:r>
                        <a:rPr lang="es-MX" sz="900" b="0" i="0" u="none" strike="noStrike" dirty="0">
                          <a:solidFill>
                            <a:srgbClr val="000000"/>
                          </a:solidFill>
                          <a:effectLst/>
                          <a:latin typeface="Soberana Sans" panose="02000000000000000000" pitchFamily="50" charset="0"/>
                        </a:rPr>
                        <a:t>20</a:t>
                      </a:r>
                    </a:p>
                  </a:txBody>
                  <a:tcPr marL="7609" marR="13696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Soberana Sans" panose="02000000000000000000" pitchFamily="50" charset="0"/>
                        </a:rPr>
                        <a:t>INEGI - ENCUESTA INTERCENSAL</a:t>
                      </a:r>
                    </a:p>
                  </a:txBody>
                  <a:tcPr marL="68484"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13</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2</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163228328"/>
                  </a:ext>
                </a:extLst>
              </a:tr>
              <a:tr h="159797">
                <a:tc>
                  <a:txBody>
                    <a:bodyPr/>
                    <a:lstStyle/>
                    <a:p>
                      <a:pPr algn="r" fontAlgn="b"/>
                      <a:r>
                        <a:rPr lang="es-MX" sz="900" b="0" i="0" u="none" strike="noStrike" dirty="0">
                          <a:solidFill>
                            <a:srgbClr val="000000"/>
                          </a:solidFill>
                          <a:effectLst/>
                          <a:latin typeface="Soberana Sans" panose="02000000000000000000" pitchFamily="50" charset="0"/>
                        </a:rPr>
                        <a:t>17</a:t>
                      </a:r>
                    </a:p>
                  </a:txBody>
                  <a:tcPr marL="7609" marR="13696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Soberana Sans" panose="02000000000000000000" pitchFamily="50" charset="0"/>
                        </a:rPr>
                        <a:t>INEGI - CNGDM</a:t>
                      </a:r>
                    </a:p>
                  </a:txBody>
                  <a:tcPr marL="68484"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6</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 </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268101605"/>
                  </a:ext>
                </a:extLst>
              </a:tr>
              <a:tr h="159797">
                <a:tc>
                  <a:txBody>
                    <a:bodyPr/>
                    <a:lstStyle/>
                    <a:p>
                      <a:pPr algn="r" fontAlgn="b"/>
                      <a:r>
                        <a:rPr lang="es-MX" sz="900" b="0" i="0" u="none" strike="noStrike" dirty="0">
                          <a:solidFill>
                            <a:srgbClr val="000000"/>
                          </a:solidFill>
                          <a:effectLst/>
                          <a:latin typeface="Soberana Sans" panose="02000000000000000000" pitchFamily="50" charset="0"/>
                        </a:rPr>
                        <a:t>28</a:t>
                      </a:r>
                    </a:p>
                  </a:txBody>
                  <a:tcPr marL="7609" marR="13696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Soberana Sans" panose="02000000000000000000" pitchFamily="50" charset="0"/>
                        </a:rPr>
                        <a:t>INEGI - CARACTERISTICAS DEL ENTORNO URBANO</a:t>
                      </a:r>
                    </a:p>
                  </a:txBody>
                  <a:tcPr marL="68484"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6</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 </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713414873"/>
                  </a:ext>
                </a:extLst>
              </a:tr>
              <a:tr h="159797">
                <a:tc>
                  <a:txBody>
                    <a:bodyPr/>
                    <a:lstStyle/>
                    <a:p>
                      <a:pPr algn="r" fontAlgn="b"/>
                      <a:r>
                        <a:rPr lang="es-MX" sz="900" b="0" i="0" u="none" strike="noStrike" dirty="0">
                          <a:solidFill>
                            <a:srgbClr val="000000"/>
                          </a:solidFill>
                          <a:effectLst/>
                          <a:latin typeface="Soberana Sans" panose="02000000000000000000" pitchFamily="50" charset="0"/>
                        </a:rPr>
                        <a:t>35</a:t>
                      </a:r>
                    </a:p>
                  </a:txBody>
                  <a:tcPr marL="7609" marR="13696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Soberana Sans" panose="02000000000000000000" pitchFamily="50" charset="0"/>
                        </a:rPr>
                        <a:t>INEGI - CNGDM 2011</a:t>
                      </a:r>
                    </a:p>
                  </a:txBody>
                  <a:tcPr marL="68484"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5</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 </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3040473762"/>
                  </a:ext>
                </a:extLst>
              </a:tr>
              <a:tr h="159797">
                <a:tc>
                  <a:txBody>
                    <a:bodyPr/>
                    <a:lstStyle/>
                    <a:p>
                      <a:pPr algn="r" fontAlgn="b"/>
                      <a:r>
                        <a:rPr lang="es-MX" sz="900" b="0" i="0" u="none" strike="noStrike" dirty="0">
                          <a:solidFill>
                            <a:srgbClr val="000000"/>
                          </a:solidFill>
                          <a:effectLst/>
                          <a:latin typeface="Soberana Sans" panose="02000000000000000000" pitchFamily="50" charset="0"/>
                        </a:rPr>
                        <a:t>34</a:t>
                      </a:r>
                    </a:p>
                  </a:txBody>
                  <a:tcPr marL="7609" marR="13696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Soberana Sans" panose="02000000000000000000" pitchFamily="50" charset="0"/>
                        </a:rPr>
                        <a:t>INEGI . CNGMD 2013</a:t>
                      </a:r>
                    </a:p>
                  </a:txBody>
                  <a:tcPr marL="68484"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3</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 </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3253522381"/>
                  </a:ext>
                </a:extLst>
              </a:tr>
              <a:tr h="159797">
                <a:tc>
                  <a:txBody>
                    <a:bodyPr/>
                    <a:lstStyle/>
                    <a:p>
                      <a:pPr algn="r" fontAlgn="b"/>
                      <a:r>
                        <a:rPr lang="es-MX" sz="900" b="0" i="0" u="none" strike="noStrike" dirty="0">
                          <a:solidFill>
                            <a:srgbClr val="000000"/>
                          </a:solidFill>
                          <a:effectLst/>
                          <a:latin typeface="Soberana Sans" panose="02000000000000000000" pitchFamily="50" charset="0"/>
                        </a:rPr>
                        <a:t>31</a:t>
                      </a:r>
                    </a:p>
                  </a:txBody>
                  <a:tcPr marL="7609" marR="13696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Soberana Sans" panose="02000000000000000000" pitchFamily="50" charset="0"/>
                        </a:rPr>
                        <a:t>INEGI - ATLAS EDUCATIVO</a:t>
                      </a:r>
                    </a:p>
                  </a:txBody>
                  <a:tcPr marL="68484"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3</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 </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199557034"/>
                  </a:ext>
                </a:extLst>
              </a:tr>
              <a:tr h="159797">
                <a:tc>
                  <a:txBody>
                    <a:bodyPr/>
                    <a:lstStyle/>
                    <a:p>
                      <a:pPr algn="r" fontAlgn="b"/>
                      <a:r>
                        <a:rPr lang="es-MX" sz="900" b="0" i="0" u="none" strike="noStrike" dirty="0">
                          <a:solidFill>
                            <a:srgbClr val="000000"/>
                          </a:solidFill>
                          <a:effectLst/>
                          <a:latin typeface="Soberana Sans" panose="02000000000000000000" pitchFamily="50" charset="0"/>
                        </a:rPr>
                        <a:t>2</a:t>
                      </a:r>
                    </a:p>
                  </a:txBody>
                  <a:tcPr marL="7609" marR="13696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Soberana Sans" panose="02000000000000000000" pitchFamily="50" charset="0"/>
                        </a:rPr>
                        <a:t>INEGI - ANUARIOS GEOESTADISTICOS</a:t>
                      </a:r>
                    </a:p>
                  </a:txBody>
                  <a:tcPr marL="68484"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6</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 </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1545811197"/>
                  </a:ext>
                </a:extLst>
              </a:tr>
              <a:tr h="159797">
                <a:tc>
                  <a:txBody>
                    <a:bodyPr/>
                    <a:lstStyle/>
                    <a:p>
                      <a:pPr algn="r" fontAlgn="b"/>
                      <a:r>
                        <a:rPr lang="es-MX" sz="900" b="0" i="0" u="none" strike="noStrike" dirty="0">
                          <a:solidFill>
                            <a:srgbClr val="000000"/>
                          </a:solidFill>
                          <a:effectLst/>
                          <a:latin typeface="Soberana Sans" panose="02000000000000000000" pitchFamily="50" charset="0"/>
                        </a:rPr>
                        <a:t>18</a:t>
                      </a:r>
                    </a:p>
                  </a:txBody>
                  <a:tcPr marL="7609" marR="13696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Soberana Sans" panose="02000000000000000000" pitchFamily="50" charset="0"/>
                        </a:rPr>
                        <a:t>INEGI - CENSO 2010</a:t>
                      </a:r>
                    </a:p>
                  </a:txBody>
                  <a:tcPr marL="68484"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2</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 </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3939515167"/>
                  </a:ext>
                </a:extLst>
              </a:tr>
              <a:tr h="159797">
                <a:tc>
                  <a:txBody>
                    <a:bodyPr/>
                    <a:lstStyle/>
                    <a:p>
                      <a:pPr algn="r" fontAlgn="b"/>
                      <a:r>
                        <a:rPr lang="es-MX" sz="900" b="0" i="0" u="none" strike="noStrike" dirty="0">
                          <a:solidFill>
                            <a:srgbClr val="000000"/>
                          </a:solidFill>
                          <a:effectLst/>
                          <a:latin typeface="Soberana Sans" panose="02000000000000000000" pitchFamily="50" charset="0"/>
                        </a:rPr>
                        <a:t> </a:t>
                      </a:r>
                    </a:p>
                  </a:txBody>
                  <a:tcPr marL="7609" marR="13696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Soberana Sans" panose="02000000000000000000" pitchFamily="50" charset="0"/>
                        </a:rPr>
                        <a:t>INEGI - MICRODATOS</a:t>
                      </a:r>
                    </a:p>
                  </a:txBody>
                  <a:tcPr marL="68484"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 </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1</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2882871044"/>
                  </a:ext>
                </a:extLst>
              </a:tr>
              <a:tr h="159797">
                <a:tc>
                  <a:txBody>
                    <a:bodyPr/>
                    <a:lstStyle/>
                    <a:p>
                      <a:pPr algn="r" fontAlgn="b"/>
                      <a:r>
                        <a:rPr lang="es-MX" sz="900" b="0" i="0" u="none" strike="noStrike" dirty="0">
                          <a:solidFill>
                            <a:srgbClr val="000000"/>
                          </a:solidFill>
                          <a:effectLst/>
                          <a:latin typeface="Soberana Sans" panose="02000000000000000000" pitchFamily="50" charset="0"/>
                        </a:rPr>
                        <a:t>39</a:t>
                      </a:r>
                    </a:p>
                  </a:txBody>
                  <a:tcPr marL="7609" marR="13696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Soberana Sans" panose="02000000000000000000" pitchFamily="50" charset="0"/>
                        </a:rPr>
                        <a:t>INEGI - Otros</a:t>
                      </a:r>
                    </a:p>
                  </a:txBody>
                  <a:tcPr marL="68484"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11</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 </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1249839090"/>
                  </a:ext>
                </a:extLst>
              </a:tr>
              <a:tr h="167406">
                <a:tc>
                  <a:txBody>
                    <a:bodyPr/>
                    <a:lstStyle/>
                    <a:p>
                      <a:pPr algn="r" fontAlgn="b"/>
                      <a:r>
                        <a:rPr lang="es-MX" sz="900" b="1" i="0" u="none" strike="noStrike" dirty="0">
                          <a:solidFill>
                            <a:srgbClr val="000000"/>
                          </a:solidFill>
                          <a:effectLst/>
                          <a:latin typeface="Soberana Sans" panose="02000000000000000000" pitchFamily="50" charset="0"/>
                        </a:rPr>
                        <a:t>B</a:t>
                      </a:r>
                    </a:p>
                  </a:txBody>
                  <a:tcPr marL="7609" marR="13696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rgbClr val="C6E0B4"/>
                    </a:solidFill>
                  </a:tcPr>
                </a:tc>
                <a:tc>
                  <a:txBody>
                    <a:bodyPr/>
                    <a:lstStyle/>
                    <a:p>
                      <a:pPr algn="l" fontAlgn="b"/>
                      <a:r>
                        <a:rPr lang="es-MX" sz="900" b="1" i="0" u="none" strike="noStrike" dirty="0">
                          <a:solidFill>
                            <a:srgbClr val="000000"/>
                          </a:solidFill>
                          <a:effectLst/>
                          <a:latin typeface="Soberana Sans" panose="02000000000000000000" pitchFamily="50" charset="0"/>
                        </a:rPr>
                        <a:t>CONAGUA</a:t>
                      </a:r>
                    </a:p>
                  </a:txBody>
                  <a:tcPr marL="68484"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rgbClr val="C6E0B4"/>
                    </a:solidFill>
                  </a:tcPr>
                </a:tc>
                <a:tc>
                  <a:txBody>
                    <a:bodyPr/>
                    <a:lstStyle/>
                    <a:p>
                      <a:pPr algn="ctr" fontAlgn="b"/>
                      <a:r>
                        <a:rPr lang="es-MX" sz="900" b="1" i="0" u="none" strike="noStrike" dirty="0">
                          <a:solidFill>
                            <a:srgbClr val="000000"/>
                          </a:solidFill>
                          <a:effectLst/>
                          <a:latin typeface="Soberana Sans" panose="02000000000000000000" pitchFamily="50" charset="0"/>
                        </a:rPr>
                        <a:t>7</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rgbClr val="C6E0B4"/>
                    </a:solidFill>
                  </a:tcPr>
                </a:tc>
                <a:tc>
                  <a:txBody>
                    <a:bodyPr/>
                    <a:lstStyle/>
                    <a:p>
                      <a:pPr algn="ctr" fontAlgn="b"/>
                      <a:r>
                        <a:rPr lang="es-MX" sz="900" b="1" i="0" u="none" strike="noStrike" dirty="0">
                          <a:solidFill>
                            <a:srgbClr val="000000"/>
                          </a:solidFill>
                          <a:effectLst/>
                          <a:latin typeface="Soberana Sans" panose="02000000000000000000" pitchFamily="50" charset="0"/>
                        </a:rPr>
                        <a:t> </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rgbClr val="C6E0B4"/>
                    </a:solidFill>
                  </a:tcPr>
                </a:tc>
                <a:extLst>
                  <a:ext uri="{0D108BD9-81ED-4DB2-BD59-A6C34878D82A}">
                    <a16:rowId xmlns:a16="http://schemas.microsoft.com/office/drawing/2014/main" val="2473856300"/>
                  </a:ext>
                </a:extLst>
              </a:tr>
              <a:tr h="159797">
                <a:tc>
                  <a:txBody>
                    <a:bodyPr/>
                    <a:lstStyle/>
                    <a:p>
                      <a:pPr algn="r" fontAlgn="b"/>
                      <a:r>
                        <a:rPr lang="es-MX" sz="900" b="0" i="0" u="none" strike="noStrike" dirty="0">
                          <a:solidFill>
                            <a:srgbClr val="000000"/>
                          </a:solidFill>
                          <a:effectLst/>
                          <a:latin typeface="Soberana Sans" panose="02000000000000000000" pitchFamily="50" charset="0"/>
                        </a:rPr>
                        <a:t>7</a:t>
                      </a:r>
                    </a:p>
                  </a:txBody>
                  <a:tcPr marL="7609" marR="13696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Soberana Sans" panose="02000000000000000000" pitchFamily="50" charset="0"/>
                        </a:rPr>
                        <a:t>CONAGUA - SINA</a:t>
                      </a:r>
                    </a:p>
                  </a:txBody>
                  <a:tcPr marL="68484"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5</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 </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709860979"/>
                  </a:ext>
                </a:extLst>
              </a:tr>
              <a:tr h="159797">
                <a:tc>
                  <a:txBody>
                    <a:bodyPr/>
                    <a:lstStyle/>
                    <a:p>
                      <a:pPr algn="r" fontAlgn="b"/>
                      <a:r>
                        <a:rPr lang="es-MX" sz="900" b="0" i="0" u="none" strike="noStrike" dirty="0">
                          <a:solidFill>
                            <a:srgbClr val="000000"/>
                          </a:solidFill>
                          <a:effectLst/>
                          <a:latin typeface="Soberana Sans" panose="02000000000000000000" pitchFamily="50" charset="0"/>
                        </a:rPr>
                        <a:t>6</a:t>
                      </a:r>
                    </a:p>
                  </a:txBody>
                  <a:tcPr marL="7609" marR="13696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Soberana Sans" panose="02000000000000000000" pitchFamily="50" charset="0"/>
                        </a:rPr>
                        <a:t>CONAGUA - datos.gob.mx</a:t>
                      </a:r>
                    </a:p>
                  </a:txBody>
                  <a:tcPr marL="68484"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2</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 </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3670051097"/>
                  </a:ext>
                </a:extLst>
              </a:tr>
              <a:tr h="167406">
                <a:tc>
                  <a:txBody>
                    <a:bodyPr/>
                    <a:lstStyle/>
                    <a:p>
                      <a:pPr algn="r" fontAlgn="b"/>
                      <a:r>
                        <a:rPr lang="es-MX" sz="900" b="1" i="0" u="none" strike="noStrike" dirty="0">
                          <a:solidFill>
                            <a:srgbClr val="000000"/>
                          </a:solidFill>
                          <a:effectLst/>
                          <a:latin typeface="Soberana Sans" panose="02000000000000000000" pitchFamily="50" charset="0"/>
                        </a:rPr>
                        <a:t>C</a:t>
                      </a:r>
                    </a:p>
                  </a:txBody>
                  <a:tcPr marL="7609" marR="13696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rgbClr val="C6E0B4"/>
                    </a:solidFill>
                  </a:tcPr>
                </a:tc>
                <a:tc>
                  <a:txBody>
                    <a:bodyPr/>
                    <a:lstStyle/>
                    <a:p>
                      <a:pPr algn="l" fontAlgn="b"/>
                      <a:r>
                        <a:rPr lang="es-MX" sz="900" b="1" i="0" u="none" strike="noStrike" dirty="0">
                          <a:solidFill>
                            <a:srgbClr val="000000"/>
                          </a:solidFill>
                          <a:effectLst/>
                          <a:latin typeface="Soberana Sans" panose="02000000000000000000" pitchFamily="50" charset="0"/>
                        </a:rPr>
                        <a:t>CONAVI</a:t>
                      </a:r>
                    </a:p>
                  </a:txBody>
                  <a:tcPr marL="68484"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rgbClr val="C6E0B4"/>
                    </a:solidFill>
                  </a:tcPr>
                </a:tc>
                <a:tc>
                  <a:txBody>
                    <a:bodyPr/>
                    <a:lstStyle/>
                    <a:p>
                      <a:pPr algn="ctr" fontAlgn="b"/>
                      <a:r>
                        <a:rPr lang="es-MX" sz="900" b="1" i="0" u="none" strike="noStrike" dirty="0">
                          <a:solidFill>
                            <a:srgbClr val="000000"/>
                          </a:solidFill>
                          <a:effectLst/>
                          <a:latin typeface="Soberana Sans" panose="02000000000000000000" pitchFamily="50" charset="0"/>
                        </a:rPr>
                        <a:t>6</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rgbClr val="C6E0B4"/>
                    </a:solidFill>
                  </a:tcPr>
                </a:tc>
                <a:tc>
                  <a:txBody>
                    <a:bodyPr/>
                    <a:lstStyle/>
                    <a:p>
                      <a:pPr algn="ctr" fontAlgn="b"/>
                      <a:r>
                        <a:rPr lang="es-MX" sz="900" b="1" i="0" u="none" strike="noStrike" dirty="0">
                          <a:solidFill>
                            <a:srgbClr val="000000"/>
                          </a:solidFill>
                          <a:effectLst/>
                          <a:latin typeface="Soberana Sans" panose="02000000000000000000" pitchFamily="50" charset="0"/>
                        </a:rPr>
                        <a:t> </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rgbClr val="C6E0B4"/>
                    </a:solidFill>
                  </a:tcPr>
                </a:tc>
                <a:extLst>
                  <a:ext uri="{0D108BD9-81ED-4DB2-BD59-A6C34878D82A}">
                    <a16:rowId xmlns:a16="http://schemas.microsoft.com/office/drawing/2014/main" val="3936609734"/>
                  </a:ext>
                </a:extLst>
              </a:tr>
              <a:tr h="159797">
                <a:tc>
                  <a:txBody>
                    <a:bodyPr/>
                    <a:lstStyle/>
                    <a:p>
                      <a:pPr algn="r" fontAlgn="b"/>
                      <a:r>
                        <a:rPr lang="es-MX" sz="900" b="0" i="0" u="none" strike="noStrike" dirty="0">
                          <a:solidFill>
                            <a:srgbClr val="000000"/>
                          </a:solidFill>
                          <a:effectLst/>
                          <a:latin typeface="Soberana Sans" panose="02000000000000000000" pitchFamily="50" charset="0"/>
                        </a:rPr>
                        <a:t>21</a:t>
                      </a:r>
                    </a:p>
                  </a:txBody>
                  <a:tcPr marL="7609" marR="13696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it-IT" sz="900" b="0" i="0" u="none" strike="noStrike">
                          <a:solidFill>
                            <a:srgbClr val="000000"/>
                          </a:solidFill>
                          <a:effectLst/>
                          <a:latin typeface="Soberana Sans" panose="02000000000000000000" pitchFamily="50" charset="0"/>
                        </a:rPr>
                        <a:t>CONAVI - CONSULTA DINAMICA DE VIVIENDA VIGENTE</a:t>
                      </a:r>
                    </a:p>
                  </a:txBody>
                  <a:tcPr marL="68484"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1</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 </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124747763"/>
                  </a:ext>
                </a:extLst>
              </a:tr>
              <a:tr h="159797">
                <a:tc>
                  <a:txBody>
                    <a:bodyPr/>
                    <a:lstStyle/>
                    <a:p>
                      <a:pPr algn="r" fontAlgn="b"/>
                      <a:r>
                        <a:rPr lang="es-MX" sz="900" b="0" i="0" u="none" strike="noStrike" dirty="0">
                          <a:solidFill>
                            <a:srgbClr val="000000"/>
                          </a:solidFill>
                          <a:effectLst/>
                          <a:latin typeface="Soberana Sans" panose="02000000000000000000" pitchFamily="50" charset="0"/>
                        </a:rPr>
                        <a:t>16</a:t>
                      </a:r>
                    </a:p>
                  </a:txBody>
                  <a:tcPr marL="7609" marR="13696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Soberana Sans" panose="02000000000000000000" pitchFamily="50" charset="0"/>
                        </a:rPr>
                        <a:t>CONAVI - SNIV, RNRT</a:t>
                      </a:r>
                    </a:p>
                  </a:txBody>
                  <a:tcPr marL="68484"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3</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 </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967328550"/>
                  </a:ext>
                </a:extLst>
              </a:tr>
              <a:tr h="159797">
                <a:tc>
                  <a:txBody>
                    <a:bodyPr/>
                    <a:lstStyle/>
                    <a:p>
                      <a:pPr algn="r" fontAlgn="b"/>
                      <a:r>
                        <a:rPr lang="es-MX" sz="900" b="0" i="0" u="none" strike="noStrike" dirty="0">
                          <a:solidFill>
                            <a:srgbClr val="000000"/>
                          </a:solidFill>
                          <a:effectLst/>
                          <a:latin typeface="Soberana Sans" panose="02000000000000000000" pitchFamily="50" charset="0"/>
                        </a:rPr>
                        <a:t>15</a:t>
                      </a:r>
                    </a:p>
                  </a:txBody>
                  <a:tcPr marL="7609" marR="13696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Soberana Sans" panose="02000000000000000000" pitchFamily="50" charset="0"/>
                        </a:rPr>
                        <a:t>CONAVI - SNIV, RUV</a:t>
                      </a:r>
                    </a:p>
                  </a:txBody>
                  <a:tcPr marL="68484"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2</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 </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2525641244"/>
                  </a:ext>
                </a:extLst>
              </a:tr>
              <a:tr h="167406">
                <a:tc>
                  <a:txBody>
                    <a:bodyPr/>
                    <a:lstStyle/>
                    <a:p>
                      <a:pPr algn="r" fontAlgn="b"/>
                      <a:r>
                        <a:rPr lang="es-MX" sz="900" b="1" i="0" u="none" strike="noStrike" dirty="0">
                          <a:solidFill>
                            <a:srgbClr val="000000"/>
                          </a:solidFill>
                          <a:effectLst/>
                          <a:latin typeface="Soberana Sans" panose="02000000000000000000" pitchFamily="50" charset="0"/>
                        </a:rPr>
                        <a:t>D</a:t>
                      </a:r>
                    </a:p>
                  </a:txBody>
                  <a:tcPr marL="7609" marR="13696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rgbClr val="C6E0B4"/>
                    </a:solidFill>
                  </a:tcPr>
                </a:tc>
                <a:tc>
                  <a:txBody>
                    <a:bodyPr/>
                    <a:lstStyle/>
                    <a:p>
                      <a:pPr algn="l" fontAlgn="b"/>
                      <a:r>
                        <a:rPr lang="es-MX" sz="900" b="1" i="0" u="none" strike="noStrike" dirty="0">
                          <a:solidFill>
                            <a:srgbClr val="000000"/>
                          </a:solidFill>
                          <a:effectLst/>
                          <a:latin typeface="Soberana Sans" panose="02000000000000000000" pitchFamily="50" charset="0"/>
                        </a:rPr>
                        <a:t>OTROS</a:t>
                      </a:r>
                    </a:p>
                  </a:txBody>
                  <a:tcPr marL="68484"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rgbClr val="C6E0B4"/>
                    </a:solidFill>
                  </a:tcPr>
                </a:tc>
                <a:tc>
                  <a:txBody>
                    <a:bodyPr/>
                    <a:lstStyle/>
                    <a:p>
                      <a:pPr algn="ctr" fontAlgn="b"/>
                      <a:r>
                        <a:rPr lang="es-MX" sz="900" b="1" i="0" u="none" strike="noStrike" dirty="0">
                          <a:solidFill>
                            <a:srgbClr val="000000"/>
                          </a:solidFill>
                          <a:effectLst/>
                          <a:latin typeface="Soberana Sans" panose="02000000000000000000" pitchFamily="50" charset="0"/>
                        </a:rPr>
                        <a:t>44</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rgbClr val="C6E0B4"/>
                    </a:solidFill>
                  </a:tcPr>
                </a:tc>
                <a:tc>
                  <a:txBody>
                    <a:bodyPr/>
                    <a:lstStyle/>
                    <a:p>
                      <a:pPr algn="ctr" fontAlgn="b"/>
                      <a:r>
                        <a:rPr lang="es-MX" sz="900" b="1" i="0" u="none" strike="noStrike" dirty="0">
                          <a:solidFill>
                            <a:srgbClr val="000000"/>
                          </a:solidFill>
                          <a:effectLst/>
                          <a:latin typeface="Soberana Sans" panose="02000000000000000000" pitchFamily="50" charset="0"/>
                        </a:rPr>
                        <a:t>8</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rgbClr val="C6E0B4"/>
                    </a:solidFill>
                  </a:tcPr>
                </a:tc>
                <a:extLst>
                  <a:ext uri="{0D108BD9-81ED-4DB2-BD59-A6C34878D82A}">
                    <a16:rowId xmlns:a16="http://schemas.microsoft.com/office/drawing/2014/main" val="3424129913"/>
                  </a:ext>
                </a:extLst>
              </a:tr>
              <a:tr h="159797">
                <a:tc>
                  <a:txBody>
                    <a:bodyPr/>
                    <a:lstStyle/>
                    <a:p>
                      <a:pPr algn="r" fontAlgn="b"/>
                      <a:r>
                        <a:rPr lang="es-MX" sz="900" b="0" i="0" u="none" strike="noStrike" dirty="0">
                          <a:solidFill>
                            <a:srgbClr val="000000"/>
                          </a:solidFill>
                          <a:effectLst/>
                          <a:latin typeface="Soberana Sans" panose="02000000000000000000" pitchFamily="50" charset="0"/>
                        </a:rPr>
                        <a:t>10</a:t>
                      </a:r>
                    </a:p>
                  </a:txBody>
                  <a:tcPr marL="7609" marR="13696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Soberana Sans" panose="02000000000000000000" pitchFamily="50" charset="0"/>
                        </a:rPr>
                        <a:t>SEMARNAT - PIGOO</a:t>
                      </a:r>
                    </a:p>
                  </a:txBody>
                  <a:tcPr marL="68484"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8</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8</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586274914"/>
                  </a:ext>
                </a:extLst>
              </a:tr>
              <a:tr h="159797">
                <a:tc>
                  <a:txBody>
                    <a:bodyPr/>
                    <a:lstStyle/>
                    <a:p>
                      <a:pPr algn="r" fontAlgn="b"/>
                      <a:r>
                        <a:rPr lang="es-MX" sz="900" b="0" i="0" u="none" strike="noStrike" dirty="0">
                          <a:solidFill>
                            <a:srgbClr val="000000"/>
                          </a:solidFill>
                          <a:effectLst/>
                          <a:latin typeface="Soberana Sans" panose="02000000000000000000" pitchFamily="50" charset="0"/>
                        </a:rPr>
                        <a:t>4</a:t>
                      </a:r>
                    </a:p>
                  </a:txBody>
                  <a:tcPr marL="7609" marR="13696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Soberana Sans" panose="02000000000000000000" pitchFamily="50" charset="0"/>
                        </a:rPr>
                        <a:t>SENER - INVENTARIO ENERGIAS RENOVABLES</a:t>
                      </a:r>
                    </a:p>
                  </a:txBody>
                  <a:tcPr marL="68484"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8</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 </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4133915965"/>
                  </a:ext>
                </a:extLst>
              </a:tr>
              <a:tr h="159797">
                <a:tc>
                  <a:txBody>
                    <a:bodyPr/>
                    <a:lstStyle/>
                    <a:p>
                      <a:pPr algn="r" fontAlgn="b"/>
                      <a:r>
                        <a:rPr lang="es-MX" sz="900" b="0" i="0" u="none" strike="noStrike" dirty="0">
                          <a:solidFill>
                            <a:srgbClr val="000000"/>
                          </a:solidFill>
                          <a:effectLst/>
                          <a:latin typeface="Soberana Sans" panose="02000000000000000000" pitchFamily="50" charset="0"/>
                        </a:rPr>
                        <a:t>13</a:t>
                      </a:r>
                    </a:p>
                  </a:txBody>
                  <a:tcPr marL="7609" marR="13696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Soberana Sans" panose="02000000000000000000" pitchFamily="50" charset="0"/>
                        </a:rPr>
                        <a:t>INECC - SINAICA</a:t>
                      </a:r>
                    </a:p>
                  </a:txBody>
                  <a:tcPr marL="68484"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7</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 </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1047120573"/>
                  </a:ext>
                </a:extLst>
              </a:tr>
              <a:tr h="159797">
                <a:tc>
                  <a:txBody>
                    <a:bodyPr/>
                    <a:lstStyle/>
                    <a:p>
                      <a:pPr algn="r" fontAlgn="b"/>
                      <a:r>
                        <a:rPr lang="es-MX" sz="900" b="0" i="0" u="none" strike="noStrike" dirty="0">
                          <a:solidFill>
                            <a:srgbClr val="000000"/>
                          </a:solidFill>
                          <a:effectLst/>
                          <a:latin typeface="Soberana Sans" panose="02000000000000000000" pitchFamily="50" charset="0"/>
                        </a:rPr>
                        <a:t>1</a:t>
                      </a:r>
                    </a:p>
                  </a:txBody>
                  <a:tcPr marL="7609" marR="13696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Soberana Sans" panose="02000000000000000000" pitchFamily="50" charset="0"/>
                        </a:rPr>
                        <a:t>SEDESOL - SUN</a:t>
                      </a:r>
                    </a:p>
                  </a:txBody>
                  <a:tcPr marL="68484"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3</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 </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3819119145"/>
                  </a:ext>
                </a:extLst>
              </a:tr>
              <a:tr h="159797">
                <a:tc>
                  <a:txBody>
                    <a:bodyPr/>
                    <a:lstStyle/>
                    <a:p>
                      <a:pPr algn="r" fontAlgn="b"/>
                      <a:r>
                        <a:rPr lang="es-MX" sz="900" b="0" i="0" u="none" strike="noStrike" dirty="0">
                          <a:solidFill>
                            <a:srgbClr val="000000"/>
                          </a:solidFill>
                          <a:effectLst/>
                          <a:latin typeface="Soberana Sans" panose="02000000000000000000" pitchFamily="50" charset="0"/>
                        </a:rPr>
                        <a:t>33</a:t>
                      </a:r>
                    </a:p>
                  </a:txBody>
                  <a:tcPr marL="7609" marR="13696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Soberana Sans" panose="02000000000000000000" pitchFamily="50" charset="0"/>
                        </a:rPr>
                        <a:t>CONABIO - GEOPORTAL DE INFORMACION</a:t>
                      </a:r>
                    </a:p>
                  </a:txBody>
                  <a:tcPr marL="68484"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2</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 </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3124356535"/>
                  </a:ext>
                </a:extLst>
              </a:tr>
              <a:tr h="159797">
                <a:tc>
                  <a:txBody>
                    <a:bodyPr/>
                    <a:lstStyle/>
                    <a:p>
                      <a:pPr algn="r" fontAlgn="b"/>
                      <a:r>
                        <a:rPr lang="es-MX" sz="900" b="0" i="0" u="none" strike="noStrike" dirty="0">
                          <a:solidFill>
                            <a:srgbClr val="000000"/>
                          </a:solidFill>
                          <a:effectLst/>
                          <a:latin typeface="Soberana Sans" panose="02000000000000000000" pitchFamily="50" charset="0"/>
                        </a:rPr>
                        <a:t>14</a:t>
                      </a:r>
                    </a:p>
                  </a:txBody>
                  <a:tcPr marL="7609" marR="13696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Soberana Sans" panose="02000000000000000000" pitchFamily="50" charset="0"/>
                        </a:rPr>
                        <a:t>IMCO - INDICE DE COMPETITIVIDAD URBANA</a:t>
                      </a:r>
                    </a:p>
                  </a:txBody>
                  <a:tcPr marL="68484"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2</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 </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1594585529"/>
                  </a:ext>
                </a:extLst>
              </a:tr>
              <a:tr h="159797">
                <a:tc>
                  <a:txBody>
                    <a:bodyPr/>
                    <a:lstStyle/>
                    <a:p>
                      <a:pPr algn="r" fontAlgn="b"/>
                      <a:r>
                        <a:rPr lang="es-MX" sz="900" b="0" i="0" u="none" strike="noStrike" dirty="0">
                          <a:solidFill>
                            <a:srgbClr val="000000"/>
                          </a:solidFill>
                          <a:effectLst/>
                          <a:latin typeface="Soberana Sans" panose="02000000000000000000" pitchFamily="50" charset="0"/>
                        </a:rPr>
                        <a:t>12</a:t>
                      </a:r>
                    </a:p>
                  </a:txBody>
                  <a:tcPr marL="7609" marR="13696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Soberana Sans" panose="02000000000000000000" pitchFamily="50" charset="0"/>
                        </a:rPr>
                        <a:t>OTRAS FUENTES</a:t>
                      </a:r>
                    </a:p>
                  </a:txBody>
                  <a:tcPr marL="68484"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14</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 </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418145441"/>
                  </a:ext>
                </a:extLst>
              </a:tr>
              <a:tr h="167406">
                <a:tc>
                  <a:txBody>
                    <a:bodyPr/>
                    <a:lstStyle/>
                    <a:p>
                      <a:pPr algn="r" fontAlgn="b"/>
                      <a:r>
                        <a:rPr lang="es-MX" sz="900" b="1" i="0" u="none" strike="noStrike" dirty="0">
                          <a:solidFill>
                            <a:srgbClr val="000000"/>
                          </a:solidFill>
                          <a:effectLst/>
                          <a:latin typeface="Soberana Sans" panose="02000000000000000000" pitchFamily="50" charset="0"/>
                        </a:rPr>
                        <a:t>Z</a:t>
                      </a:r>
                    </a:p>
                  </a:txBody>
                  <a:tcPr marL="7609" marR="13696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rgbClr val="C6E0B4"/>
                    </a:solidFill>
                  </a:tcPr>
                </a:tc>
                <a:tc>
                  <a:txBody>
                    <a:bodyPr/>
                    <a:lstStyle/>
                    <a:p>
                      <a:pPr algn="l" fontAlgn="b"/>
                      <a:r>
                        <a:rPr lang="es-MX" sz="900" b="1" i="0" u="none" strike="noStrike" dirty="0">
                          <a:solidFill>
                            <a:srgbClr val="000000"/>
                          </a:solidFill>
                          <a:effectLst/>
                          <a:latin typeface="Soberana Sans" panose="02000000000000000000" pitchFamily="50" charset="0"/>
                        </a:rPr>
                        <a:t>OTROS</a:t>
                      </a:r>
                    </a:p>
                  </a:txBody>
                  <a:tcPr marL="68484"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rgbClr val="C6E0B4"/>
                    </a:solidFill>
                  </a:tcPr>
                </a:tc>
                <a:tc>
                  <a:txBody>
                    <a:bodyPr/>
                    <a:lstStyle/>
                    <a:p>
                      <a:pPr algn="ctr" fontAlgn="b"/>
                      <a:r>
                        <a:rPr lang="es-MX" sz="900" b="1" i="0" u="none" strike="noStrike" dirty="0">
                          <a:solidFill>
                            <a:srgbClr val="000000"/>
                          </a:solidFill>
                          <a:effectLst/>
                          <a:latin typeface="Soberana Sans" panose="02000000000000000000" pitchFamily="50" charset="0"/>
                        </a:rPr>
                        <a:t>14</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rgbClr val="C6E0B4"/>
                    </a:solidFill>
                  </a:tcPr>
                </a:tc>
                <a:tc>
                  <a:txBody>
                    <a:bodyPr/>
                    <a:lstStyle/>
                    <a:p>
                      <a:pPr algn="ctr" fontAlgn="b"/>
                      <a:r>
                        <a:rPr lang="es-MX" sz="900" b="1" i="0" u="none" strike="noStrike" dirty="0">
                          <a:solidFill>
                            <a:srgbClr val="000000"/>
                          </a:solidFill>
                          <a:effectLst/>
                          <a:latin typeface="Soberana Sans" panose="02000000000000000000" pitchFamily="50" charset="0"/>
                        </a:rPr>
                        <a:t> </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rgbClr val="C6E0B4"/>
                    </a:solidFill>
                  </a:tcPr>
                </a:tc>
                <a:extLst>
                  <a:ext uri="{0D108BD9-81ED-4DB2-BD59-A6C34878D82A}">
                    <a16:rowId xmlns:a16="http://schemas.microsoft.com/office/drawing/2014/main" val="1042253331"/>
                  </a:ext>
                </a:extLst>
              </a:tr>
              <a:tr h="159797">
                <a:tc>
                  <a:txBody>
                    <a:bodyPr/>
                    <a:lstStyle/>
                    <a:p>
                      <a:pPr algn="r" fontAlgn="b"/>
                      <a:r>
                        <a:rPr lang="es-MX" sz="900" b="0" i="0" u="none" strike="noStrike" dirty="0">
                          <a:solidFill>
                            <a:srgbClr val="000000"/>
                          </a:solidFill>
                          <a:effectLst/>
                          <a:latin typeface="Soberana Sans" panose="02000000000000000000" pitchFamily="50" charset="0"/>
                        </a:rPr>
                        <a:t>ND</a:t>
                      </a:r>
                    </a:p>
                  </a:txBody>
                  <a:tcPr marL="7609" marR="13696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Soberana Sans" panose="02000000000000000000" pitchFamily="50" charset="0"/>
                        </a:rPr>
                        <a:t>FUENTE INDEFINIDA</a:t>
                      </a:r>
                    </a:p>
                  </a:txBody>
                  <a:tcPr marL="68484"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3</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 </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2538985186"/>
                  </a:ext>
                </a:extLst>
              </a:tr>
              <a:tr h="159797">
                <a:tc>
                  <a:txBody>
                    <a:bodyPr/>
                    <a:lstStyle/>
                    <a:p>
                      <a:pPr algn="r" fontAlgn="b"/>
                      <a:r>
                        <a:rPr lang="es-MX" sz="900" b="0" i="0" u="none" strike="noStrike" dirty="0">
                          <a:solidFill>
                            <a:srgbClr val="000000"/>
                          </a:solidFill>
                          <a:effectLst/>
                          <a:latin typeface="Soberana Sans" panose="02000000000000000000" pitchFamily="50" charset="0"/>
                        </a:rPr>
                        <a:t>24</a:t>
                      </a:r>
                    </a:p>
                  </a:txBody>
                  <a:tcPr marL="7609" marR="13696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Soberana Sans" panose="02000000000000000000" pitchFamily="50" charset="0"/>
                        </a:rPr>
                        <a:t>PARAMETROS QUE REQUIEREN DE SOLICITUD</a:t>
                      </a:r>
                    </a:p>
                  </a:txBody>
                  <a:tcPr marL="68484"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11</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ctr" fontAlgn="b"/>
                      <a:r>
                        <a:rPr lang="es-MX" sz="900" b="0" i="0" u="none" strike="noStrike" dirty="0">
                          <a:solidFill>
                            <a:srgbClr val="000000"/>
                          </a:solidFill>
                          <a:effectLst/>
                          <a:latin typeface="Soberana Sans" panose="02000000000000000000" pitchFamily="50" charset="0"/>
                        </a:rPr>
                        <a:t> </a:t>
                      </a:r>
                    </a:p>
                  </a:txBody>
                  <a:tcPr marL="7609" marR="7609" marT="7609"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478441442"/>
                  </a:ext>
                </a:extLst>
              </a:tr>
              <a:tr h="167406">
                <a:tc gridSpan="2">
                  <a:txBody>
                    <a:bodyPr/>
                    <a:lstStyle/>
                    <a:p>
                      <a:pPr algn="r" fontAlgn="ctr"/>
                      <a:r>
                        <a:rPr lang="es-MX" sz="900" b="1" i="0" u="none" strike="noStrike" dirty="0">
                          <a:solidFill>
                            <a:sysClr val="windowText" lastClr="000000"/>
                          </a:solidFill>
                          <a:effectLst/>
                          <a:latin typeface="Soberana Sans" panose="02000000000000000000" pitchFamily="50" charset="0"/>
                        </a:rPr>
                        <a:t>TOTAL</a:t>
                      </a:r>
                    </a:p>
                  </a:txBody>
                  <a:tcPr marL="7609" marR="7609" marT="7609" marB="0" anchor="ctr">
                    <a:lnL w="6350" cap="flat" cmpd="sng" algn="ctr">
                      <a:solidFill>
                        <a:srgbClr val="C6E0B4"/>
                      </a:solidFill>
                      <a:prstDash val="solid"/>
                      <a:round/>
                      <a:headEnd type="none" w="med" len="med"/>
                      <a:tailEnd type="none" w="med" len="med"/>
                    </a:lnL>
                    <a:lnR>
                      <a:noFill/>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chemeClr val="accent6">
                        <a:lumMod val="75000"/>
                      </a:schemeClr>
                    </a:solidFill>
                  </a:tcPr>
                </a:tc>
                <a:tc hMerge="1">
                  <a:txBody>
                    <a:bodyPr/>
                    <a:lstStyle/>
                    <a:p>
                      <a:endParaRPr lang="es-MX"/>
                    </a:p>
                  </a:txBody>
                  <a:tcPr/>
                </a:tc>
                <a:tc>
                  <a:txBody>
                    <a:bodyPr/>
                    <a:lstStyle/>
                    <a:p>
                      <a:pPr algn="ctr" fontAlgn="ctr"/>
                      <a:r>
                        <a:rPr lang="es-MX" sz="900" b="1" i="0" u="none" strike="noStrike" dirty="0">
                          <a:solidFill>
                            <a:sysClr val="windowText" lastClr="000000"/>
                          </a:solidFill>
                          <a:effectLst/>
                          <a:latin typeface="Soberana Sans" panose="02000000000000000000" pitchFamily="50" charset="0"/>
                        </a:rPr>
                        <a:t>134</a:t>
                      </a:r>
                    </a:p>
                  </a:txBody>
                  <a:tcPr marL="7609" marR="7609" marT="7609" marB="0" anchor="ctr">
                    <a:lnL>
                      <a:noFill/>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chemeClr val="accent6">
                        <a:lumMod val="75000"/>
                      </a:schemeClr>
                    </a:solidFill>
                  </a:tcPr>
                </a:tc>
                <a:tc>
                  <a:txBody>
                    <a:bodyPr/>
                    <a:lstStyle/>
                    <a:p>
                      <a:pPr algn="ctr" fontAlgn="ctr"/>
                      <a:r>
                        <a:rPr lang="es-MX" sz="900" b="1" i="0" u="none" strike="noStrike" dirty="0">
                          <a:solidFill>
                            <a:sysClr val="windowText" lastClr="000000"/>
                          </a:solidFill>
                          <a:effectLst/>
                          <a:latin typeface="Soberana Sans" panose="02000000000000000000" pitchFamily="50" charset="0"/>
                        </a:rPr>
                        <a:t>19</a:t>
                      </a:r>
                    </a:p>
                  </a:txBody>
                  <a:tcPr marL="7609" marR="7609" marT="7609" marB="0" anchor="ctr">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4026132871"/>
                  </a:ext>
                </a:extLst>
              </a:tr>
            </a:tbl>
          </a:graphicData>
        </a:graphic>
      </p:graphicFrame>
    </p:spTree>
    <p:extLst>
      <p:ext uri="{BB962C8B-B14F-4D97-AF65-F5344CB8AC3E}">
        <p14:creationId xmlns:p14="http://schemas.microsoft.com/office/powerpoint/2010/main" val="2515011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A05B3D-823D-48F2-94E2-261557383A69}"/>
              </a:ext>
            </a:extLst>
          </p:cNvPr>
          <p:cNvSpPr txBox="1"/>
          <p:nvPr/>
        </p:nvSpPr>
        <p:spPr>
          <a:xfrm>
            <a:off x="471488" y="817593"/>
            <a:ext cx="5915024" cy="276999"/>
          </a:xfrm>
          <a:prstGeom prst="rect">
            <a:avLst/>
          </a:prstGeom>
          <a:solidFill>
            <a:schemeClr val="bg1">
              <a:lumMod val="50000"/>
            </a:schemeClr>
          </a:solidFill>
        </p:spPr>
        <p:txBody>
          <a:bodyPr wrap="square" rtlCol="0">
            <a:spAutoFit/>
          </a:bodyPr>
          <a:lstStyle/>
          <a:p>
            <a:r>
              <a:rPr lang="es-MX" sz="1200" b="1" dirty="0">
                <a:solidFill>
                  <a:schemeClr val="bg1"/>
                </a:solidFill>
                <a:latin typeface="Soberana Sans" panose="02000000000000000000" pitchFamily="50" charset="0"/>
              </a:rPr>
              <a:t>REPORTE DE ACTIVIDADES DE MINERIA HASTA LA FECHA</a:t>
            </a:r>
          </a:p>
        </p:txBody>
      </p:sp>
      <p:sp>
        <p:nvSpPr>
          <p:cNvPr id="8" name="TextBox 7">
            <a:extLst>
              <a:ext uri="{FF2B5EF4-FFF2-40B4-BE49-F238E27FC236}">
                <a16:creationId xmlns:a16="http://schemas.microsoft.com/office/drawing/2014/main" id="{AD21FDC5-0CB7-45C4-8BE8-DC475FC91386}"/>
              </a:ext>
            </a:extLst>
          </p:cNvPr>
          <p:cNvSpPr txBox="1"/>
          <p:nvPr/>
        </p:nvSpPr>
        <p:spPr>
          <a:xfrm>
            <a:off x="471488" y="1094592"/>
            <a:ext cx="5915024" cy="261610"/>
          </a:xfrm>
          <a:prstGeom prst="rect">
            <a:avLst/>
          </a:prstGeom>
          <a:solidFill>
            <a:schemeClr val="accent6">
              <a:lumMod val="20000"/>
              <a:lumOff val="80000"/>
            </a:schemeClr>
          </a:solidFill>
        </p:spPr>
        <p:txBody>
          <a:bodyPr wrap="square" rtlCol="0">
            <a:spAutoFit/>
          </a:bodyPr>
          <a:lstStyle/>
          <a:p>
            <a:r>
              <a:rPr lang="es-MX" sz="1100" dirty="0"/>
              <a:t>El siguiente diagrama muestra las fechas de ejecución y actividades realizadas.</a:t>
            </a:r>
          </a:p>
        </p:txBody>
      </p:sp>
      <p:sp>
        <p:nvSpPr>
          <p:cNvPr id="9" name="Rectangle 8">
            <a:extLst>
              <a:ext uri="{FF2B5EF4-FFF2-40B4-BE49-F238E27FC236}">
                <a16:creationId xmlns:a16="http://schemas.microsoft.com/office/drawing/2014/main" id="{6D6BD672-C1DA-4C6A-9B20-630830729B28}"/>
              </a:ext>
            </a:extLst>
          </p:cNvPr>
          <p:cNvSpPr/>
          <p:nvPr/>
        </p:nvSpPr>
        <p:spPr>
          <a:xfrm>
            <a:off x="471488" y="6285879"/>
            <a:ext cx="5915024" cy="600164"/>
          </a:xfrm>
          <a:prstGeom prst="rect">
            <a:avLst/>
          </a:prstGeom>
          <a:solidFill>
            <a:schemeClr val="accent6">
              <a:lumMod val="20000"/>
              <a:lumOff val="80000"/>
            </a:schemeClr>
          </a:solidFill>
        </p:spPr>
        <p:txBody>
          <a:bodyPr wrap="square">
            <a:spAutoFit/>
          </a:bodyPr>
          <a:lstStyle/>
          <a:p>
            <a:r>
              <a:rPr lang="es-MX" sz="1100" dirty="0"/>
              <a:t>En las siguientes páginas se describe a detalle cada actividad y se incluye un link al repositorio de github en donde se puede ver la historia de trabajo completa.</a:t>
            </a:r>
          </a:p>
          <a:p>
            <a:r>
              <a:rPr lang="es-MX" sz="1100" b="1" dirty="0">
                <a:solidFill>
                  <a:srgbClr val="0070C0"/>
                </a:solidFill>
              </a:rPr>
              <a:t>El siguiente diagrama describe la navegación Básica del historial GITHUB:</a:t>
            </a:r>
          </a:p>
        </p:txBody>
      </p:sp>
      <p:pic>
        <p:nvPicPr>
          <p:cNvPr id="11" name="Picture 10">
            <a:extLst>
              <a:ext uri="{FF2B5EF4-FFF2-40B4-BE49-F238E27FC236}">
                <a16:creationId xmlns:a16="http://schemas.microsoft.com/office/drawing/2014/main" id="{884EC705-5C25-4455-9A15-402A52C91714}"/>
              </a:ext>
            </a:extLst>
          </p:cNvPr>
          <p:cNvPicPr>
            <a:picLocks noChangeAspect="1"/>
          </p:cNvPicPr>
          <p:nvPr/>
        </p:nvPicPr>
        <p:blipFill>
          <a:blip r:embed="rId2"/>
          <a:stretch>
            <a:fillRect/>
          </a:stretch>
        </p:blipFill>
        <p:spPr>
          <a:xfrm>
            <a:off x="471488" y="7137398"/>
            <a:ext cx="4962926" cy="1716442"/>
          </a:xfrm>
          <a:prstGeom prst="rect">
            <a:avLst/>
          </a:prstGeom>
          <a:ln>
            <a:solidFill>
              <a:schemeClr val="bg1">
                <a:lumMod val="50000"/>
              </a:schemeClr>
            </a:solidFill>
          </a:ln>
        </p:spPr>
      </p:pic>
      <p:sp>
        <p:nvSpPr>
          <p:cNvPr id="12" name="Rectangle: Rounded Corners 11">
            <a:extLst>
              <a:ext uri="{FF2B5EF4-FFF2-40B4-BE49-F238E27FC236}">
                <a16:creationId xmlns:a16="http://schemas.microsoft.com/office/drawing/2014/main" id="{4C67AE34-AB09-4FD4-BA18-9F8507471BF8}"/>
              </a:ext>
            </a:extLst>
          </p:cNvPr>
          <p:cNvSpPr/>
          <p:nvPr/>
        </p:nvSpPr>
        <p:spPr>
          <a:xfrm>
            <a:off x="1504950" y="8102600"/>
            <a:ext cx="749300" cy="203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 name="Rectangle: Rounded Corners 12">
            <a:extLst>
              <a:ext uri="{FF2B5EF4-FFF2-40B4-BE49-F238E27FC236}">
                <a16:creationId xmlns:a16="http://schemas.microsoft.com/office/drawing/2014/main" id="{925B653A-35D3-40CF-B563-77FDB317554B}"/>
              </a:ext>
            </a:extLst>
          </p:cNvPr>
          <p:cNvSpPr/>
          <p:nvPr/>
        </p:nvSpPr>
        <p:spPr>
          <a:xfrm>
            <a:off x="4375150" y="8439150"/>
            <a:ext cx="495300" cy="203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 name="Rectangle: Rounded Corners 13">
            <a:extLst>
              <a:ext uri="{FF2B5EF4-FFF2-40B4-BE49-F238E27FC236}">
                <a16:creationId xmlns:a16="http://schemas.microsoft.com/office/drawing/2014/main" id="{77C077BA-A489-4C99-A34F-A5A6731A7657}"/>
              </a:ext>
            </a:extLst>
          </p:cNvPr>
          <p:cNvSpPr/>
          <p:nvPr/>
        </p:nvSpPr>
        <p:spPr>
          <a:xfrm>
            <a:off x="5041900" y="8439150"/>
            <a:ext cx="247650" cy="203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 name="Rectangle: Rounded Corners 14">
            <a:extLst>
              <a:ext uri="{FF2B5EF4-FFF2-40B4-BE49-F238E27FC236}">
                <a16:creationId xmlns:a16="http://schemas.microsoft.com/office/drawing/2014/main" id="{6BB2F8E5-F4F4-4EC4-ADAE-62A22B92C8AE}"/>
              </a:ext>
            </a:extLst>
          </p:cNvPr>
          <p:cNvSpPr/>
          <p:nvPr/>
        </p:nvSpPr>
        <p:spPr>
          <a:xfrm>
            <a:off x="1612900" y="7207250"/>
            <a:ext cx="749300" cy="203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cxnSp>
        <p:nvCxnSpPr>
          <p:cNvPr id="17" name="Connector: Elbow 16">
            <a:extLst>
              <a:ext uri="{FF2B5EF4-FFF2-40B4-BE49-F238E27FC236}">
                <a16:creationId xmlns:a16="http://schemas.microsoft.com/office/drawing/2014/main" id="{4D7AEA01-C760-481B-A106-CD6C3580A4C5}"/>
              </a:ext>
            </a:extLst>
          </p:cNvPr>
          <p:cNvCxnSpPr>
            <a:stCxn id="15" idx="0"/>
          </p:cNvCxnSpPr>
          <p:nvPr/>
        </p:nvCxnSpPr>
        <p:spPr>
          <a:xfrm rot="5400000" flipH="1" flipV="1">
            <a:off x="2225675" y="6734175"/>
            <a:ext cx="234950" cy="711200"/>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BB14B3C6-CF02-489B-B4D5-E507F7EDCF02}"/>
              </a:ext>
            </a:extLst>
          </p:cNvPr>
          <p:cNvCxnSpPr>
            <a:cxnSpLocks/>
            <a:stCxn id="12" idx="0"/>
          </p:cNvCxnSpPr>
          <p:nvPr/>
        </p:nvCxnSpPr>
        <p:spPr>
          <a:xfrm rot="5400000" flipH="1" flipV="1">
            <a:off x="2143611" y="7617311"/>
            <a:ext cx="221278" cy="749300"/>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C1CC7A0A-0821-4349-AEFF-9E8B49BE0D5C}"/>
              </a:ext>
            </a:extLst>
          </p:cNvPr>
          <p:cNvSpPr/>
          <p:nvPr/>
        </p:nvSpPr>
        <p:spPr>
          <a:xfrm>
            <a:off x="2628900" y="6864578"/>
            <a:ext cx="1898650" cy="215444"/>
          </a:xfrm>
          <a:prstGeom prst="rect">
            <a:avLst/>
          </a:prstGeom>
          <a:noFill/>
        </p:spPr>
        <p:txBody>
          <a:bodyPr wrap="square">
            <a:spAutoFit/>
          </a:bodyPr>
          <a:lstStyle/>
          <a:p>
            <a:r>
              <a:rPr lang="es-MX" sz="800" dirty="0">
                <a:solidFill>
                  <a:srgbClr val="FF0000"/>
                </a:solidFill>
              </a:rPr>
              <a:t>Clic para ver estado actual del directorio</a:t>
            </a:r>
            <a:endParaRPr lang="es-MX" sz="800" b="1" dirty="0">
              <a:solidFill>
                <a:srgbClr val="FF0000"/>
              </a:solidFill>
            </a:endParaRPr>
          </a:p>
        </p:txBody>
      </p:sp>
      <p:sp>
        <p:nvSpPr>
          <p:cNvPr id="22" name="Rectangle 21">
            <a:extLst>
              <a:ext uri="{FF2B5EF4-FFF2-40B4-BE49-F238E27FC236}">
                <a16:creationId xmlns:a16="http://schemas.microsoft.com/office/drawing/2014/main" id="{34F09975-CC51-494E-9489-0BAB0AE5761D}"/>
              </a:ext>
            </a:extLst>
          </p:cNvPr>
          <p:cNvSpPr/>
          <p:nvPr/>
        </p:nvSpPr>
        <p:spPr>
          <a:xfrm>
            <a:off x="2552700" y="7789360"/>
            <a:ext cx="1136650" cy="215444"/>
          </a:xfrm>
          <a:prstGeom prst="rect">
            <a:avLst/>
          </a:prstGeom>
          <a:noFill/>
        </p:spPr>
        <p:txBody>
          <a:bodyPr wrap="square">
            <a:spAutoFit/>
          </a:bodyPr>
          <a:lstStyle/>
          <a:p>
            <a:r>
              <a:rPr lang="es-MX" sz="800" dirty="0">
                <a:solidFill>
                  <a:srgbClr val="FF0000"/>
                </a:solidFill>
              </a:rPr>
              <a:t>Fecha de actualización</a:t>
            </a:r>
            <a:endParaRPr lang="es-MX" sz="800" b="1" dirty="0">
              <a:solidFill>
                <a:srgbClr val="FF0000"/>
              </a:solidFill>
            </a:endParaRPr>
          </a:p>
        </p:txBody>
      </p:sp>
      <p:sp>
        <p:nvSpPr>
          <p:cNvPr id="23" name="Rectangle 22">
            <a:extLst>
              <a:ext uri="{FF2B5EF4-FFF2-40B4-BE49-F238E27FC236}">
                <a16:creationId xmlns:a16="http://schemas.microsoft.com/office/drawing/2014/main" id="{D610A3BE-4BFE-4BA1-B743-62176602FC39}"/>
              </a:ext>
            </a:extLst>
          </p:cNvPr>
          <p:cNvSpPr/>
          <p:nvPr/>
        </p:nvSpPr>
        <p:spPr>
          <a:xfrm>
            <a:off x="2752725" y="8062180"/>
            <a:ext cx="1659932" cy="338554"/>
          </a:xfrm>
          <a:prstGeom prst="rect">
            <a:avLst/>
          </a:prstGeom>
          <a:solidFill>
            <a:schemeClr val="bg1"/>
          </a:solidFill>
          <a:ln>
            <a:noFill/>
          </a:ln>
        </p:spPr>
        <p:txBody>
          <a:bodyPr wrap="square">
            <a:spAutoFit/>
          </a:bodyPr>
          <a:lstStyle/>
          <a:p>
            <a:pPr algn="r"/>
            <a:r>
              <a:rPr lang="es-MX" sz="800" dirty="0">
                <a:solidFill>
                  <a:srgbClr val="FF0000"/>
                </a:solidFill>
              </a:rPr>
              <a:t>Clic para ver historial de trabajo realizado en esta actualización</a:t>
            </a:r>
            <a:endParaRPr lang="es-MX" sz="800" b="1" dirty="0">
              <a:solidFill>
                <a:srgbClr val="FF0000"/>
              </a:solidFill>
            </a:endParaRPr>
          </a:p>
        </p:txBody>
      </p:sp>
      <p:cxnSp>
        <p:nvCxnSpPr>
          <p:cNvPr id="25" name="Connector: Elbow 24">
            <a:extLst>
              <a:ext uri="{FF2B5EF4-FFF2-40B4-BE49-F238E27FC236}">
                <a16:creationId xmlns:a16="http://schemas.microsoft.com/office/drawing/2014/main" id="{DA05812A-99A9-422F-9699-EB4486C58BA1}"/>
              </a:ext>
            </a:extLst>
          </p:cNvPr>
          <p:cNvCxnSpPr>
            <a:cxnSpLocks/>
            <a:stCxn id="13" idx="0"/>
            <a:endCxn id="23" idx="3"/>
          </p:cNvCxnSpPr>
          <p:nvPr/>
        </p:nvCxnSpPr>
        <p:spPr>
          <a:xfrm rot="16200000" flipV="1">
            <a:off x="4413883" y="8230232"/>
            <a:ext cx="207693" cy="210143"/>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5A0F1B0D-6FFF-481A-B0DB-7828B53A5DC1}"/>
              </a:ext>
            </a:extLst>
          </p:cNvPr>
          <p:cNvCxnSpPr>
            <a:cxnSpLocks/>
            <a:stCxn id="14" idx="0"/>
            <a:endCxn id="34" idx="1"/>
          </p:cNvCxnSpPr>
          <p:nvPr/>
        </p:nvCxnSpPr>
        <p:spPr>
          <a:xfrm rot="5400000" flipH="1" flipV="1">
            <a:off x="5126848" y="8208779"/>
            <a:ext cx="269248" cy="191494"/>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1886FC46-6D9E-4A4E-B666-A4BDCF45EC27}"/>
              </a:ext>
            </a:extLst>
          </p:cNvPr>
          <p:cNvSpPr/>
          <p:nvPr/>
        </p:nvSpPr>
        <p:spPr>
          <a:xfrm>
            <a:off x="5357219" y="7939069"/>
            <a:ext cx="1136650" cy="461665"/>
          </a:xfrm>
          <a:prstGeom prst="rect">
            <a:avLst/>
          </a:prstGeom>
          <a:solidFill>
            <a:schemeClr val="bg1"/>
          </a:solidFill>
          <a:ln>
            <a:noFill/>
          </a:ln>
        </p:spPr>
        <p:txBody>
          <a:bodyPr wrap="square">
            <a:spAutoFit/>
          </a:bodyPr>
          <a:lstStyle/>
          <a:p>
            <a:r>
              <a:rPr lang="es-MX" sz="800" dirty="0">
                <a:solidFill>
                  <a:srgbClr val="FF0000"/>
                </a:solidFill>
              </a:rPr>
              <a:t>Clic para ver estado del directorio en la fecha de actualización</a:t>
            </a:r>
            <a:endParaRPr lang="es-MX" sz="800" b="1" dirty="0">
              <a:solidFill>
                <a:srgbClr val="FF0000"/>
              </a:solidFill>
            </a:endParaRPr>
          </a:p>
        </p:txBody>
      </p:sp>
      <p:pic>
        <p:nvPicPr>
          <p:cNvPr id="42" name="Picture 41">
            <a:extLst>
              <a:ext uri="{FF2B5EF4-FFF2-40B4-BE49-F238E27FC236}">
                <a16:creationId xmlns:a16="http://schemas.microsoft.com/office/drawing/2014/main" id="{9A0B3DF2-E73B-43ED-84A8-984AF507918D}"/>
              </a:ext>
            </a:extLst>
          </p:cNvPr>
          <p:cNvPicPr>
            <a:picLocks noChangeAspect="1"/>
          </p:cNvPicPr>
          <p:nvPr/>
        </p:nvPicPr>
        <p:blipFill>
          <a:blip r:embed="rId3"/>
          <a:stretch>
            <a:fillRect/>
          </a:stretch>
        </p:blipFill>
        <p:spPr>
          <a:xfrm>
            <a:off x="471488" y="1442460"/>
            <a:ext cx="5915024" cy="4534852"/>
          </a:xfrm>
          <a:prstGeom prst="rect">
            <a:avLst/>
          </a:prstGeom>
        </p:spPr>
      </p:pic>
    </p:spTree>
    <p:extLst>
      <p:ext uri="{BB962C8B-B14F-4D97-AF65-F5344CB8AC3E}">
        <p14:creationId xmlns:p14="http://schemas.microsoft.com/office/powerpoint/2010/main" val="1833937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710DFE-49E3-4EC6-8019-7CCDDE663E34}"/>
              </a:ext>
            </a:extLst>
          </p:cNvPr>
          <p:cNvSpPr txBox="1"/>
          <p:nvPr/>
        </p:nvSpPr>
        <p:spPr>
          <a:xfrm>
            <a:off x="471488" y="817593"/>
            <a:ext cx="5915024" cy="276999"/>
          </a:xfrm>
          <a:prstGeom prst="rect">
            <a:avLst/>
          </a:prstGeom>
          <a:solidFill>
            <a:schemeClr val="bg1">
              <a:lumMod val="50000"/>
            </a:schemeClr>
          </a:solidFill>
        </p:spPr>
        <p:txBody>
          <a:bodyPr wrap="square" rtlCol="0">
            <a:spAutoFit/>
          </a:bodyPr>
          <a:lstStyle/>
          <a:p>
            <a:r>
              <a:rPr lang="es-MX" sz="1200" b="1" dirty="0">
                <a:solidFill>
                  <a:schemeClr val="bg1"/>
                </a:solidFill>
                <a:latin typeface="Soberana Sans" panose="02000000000000000000" pitchFamily="50" charset="0"/>
              </a:rPr>
              <a:t>REPORTE DE ACTIVIDADES DE MINERIA HASTA LA FECHA</a:t>
            </a:r>
          </a:p>
        </p:txBody>
      </p:sp>
      <p:graphicFrame>
        <p:nvGraphicFramePr>
          <p:cNvPr id="7" name="Table 6">
            <a:extLst>
              <a:ext uri="{FF2B5EF4-FFF2-40B4-BE49-F238E27FC236}">
                <a16:creationId xmlns:a16="http://schemas.microsoft.com/office/drawing/2014/main" id="{47ED64A8-CC07-46E7-B615-4F5FEAE936EA}"/>
              </a:ext>
            </a:extLst>
          </p:cNvPr>
          <p:cNvGraphicFramePr>
            <a:graphicFrameLocks noGrp="1"/>
          </p:cNvGraphicFramePr>
          <p:nvPr>
            <p:extLst>
              <p:ext uri="{D42A27DB-BD31-4B8C-83A1-F6EECF244321}">
                <p14:modId xmlns:p14="http://schemas.microsoft.com/office/powerpoint/2010/main" val="2334287498"/>
              </p:ext>
            </p:extLst>
          </p:nvPr>
        </p:nvGraphicFramePr>
        <p:xfrm>
          <a:off x="471488" y="1486187"/>
          <a:ext cx="5915024" cy="5834319"/>
        </p:xfrm>
        <a:graphic>
          <a:graphicData uri="http://schemas.openxmlformats.org/drawingml/2006/table">
            <a:tbl>
              <a:tblPr/>
              <a:tblGrid>
                <a:gridCol w="1619427">
                  <a:extLst>
                    <a:ext uri="{9D8B030D-6E8A-4147-A177-3AD203B41FA5}">
                      <a16:colId xmlns:a16="http://schemas.microsoft.com/office/drawing/2014/main" val="2076735826"/>
                    </a:ext>
                  </a:extLst>
                </a:gridCol>
                <a:gridCol w="3828983">
                  <a:extLst>
                    <a:ext uri="{9D8B030D-6E8A-4147-A177-3AD203B41FA5}">
                      <a16:colId xmlns:a16="http://schemas.microsoft.com/office/drawing/2014/main" val="3177173189"/>
                    </a:ext>
                  </a:extLst>
                </a:gridCol>
                <a:gridCol w="466614">
                  <a:extLst>
                    <a:ext uri="{9D8B030D-6E8A-4147-A177-3AD203B41FA5}">
                      <a16:colId xmlns:a16="http://schemas.microsoft.com/office/drawing/2014/main" val="356716214"/>
                    </a:ext>
                  </a:extLst>
                </a:gridCol>
              </a:tblGrid>
              <a:tr h="178204">
                <a:tc>
                  <a:txBody>
                    <a:bodyPr/>
                    <a:lstStyle/>
                    <a:p>
                      <a:pPr algn="l" fontAlgn="b"/>
                      <a:r>
                        <a:rPr lang="es-MX" sz="1050" b="1" i="0" u="none" strike="noStrike" dirty="0">
                          <a:solidFill>
                            <a:srgbClr val="000000"/>
                          </a:solidFill>
                          <a:effectLst/>
                          <a:latin typeface="Soberana Sans" panose="02000000000000000000" pitchFamily="50" charset="0"/>
                        </a:rPr>
                        <a:t>Actividad</a:t>
                      </a:r>
                    </a:p>
                  </a:txBody>
                  <a:tcPr marL="8910" marR="8910" marT="8910" marB="0">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rgbClr val="C6E0B4"/>
                    </a:solidFill>
                  </a:tcPr>
                </a:tc>
                <a:tc>
                  <a:txBody>
                    <a:bodyPr/>
                    <a:lstStyle/>
                    <a:p>
                      <a:pPr algn="l" fontAlgn="b"/>
                      <a:r>
                        <a:rPr lang="es-MX" sz="1050" b="1" i="0" u="none" strike="noStrike" dirty="0">
                          <a:solidFill>
                            <a:srgbClr val="000000"/>
                          </a:solidFill>
                          <a:effectLst/>
                          <a:latin typeface="Soberana Sans" panose="02000000000000000000" pitchFamily="50" charset="0"/>
                        </a:rPr>
                        <a:t>Detalles</a:t>
                      </a:r>
                    </a:p>
                  </a:txBody>
                  <a:tcPr marL="8910" marR="8910" marT="8910" marB="0">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rgbClr val="C6E0B4"/>
                    </a:solidFill>
                  </a:tcPr>
                </a:tc>
                <a:tc>
                  <a:txBody>
                    <a:bodyPr/>
                    <a:lstStyle/>
                    <a:p>
                      <a:pPr algn="l" fontAlgn="b"/>
                      <a:r>
                        <a:rPr lang="es-MX" sz="1050" b="1" i="0" u="none" strike="noStrike" dirty="0">
                          <a:solidFill>
                            <a:srgbClr val="000000"/>
                          </a:solidFill>
                          <a:effectLst/>
                          <a:latin typeface="Soberana Sans" panose="02000000000000000000" pitchFamily="50" charset="0"/>
                        </a:rPr>
                        <a:t>Link</a:t>
                      </a:r>
                    </a:p>
                  </a:txBody>
                  <a:tcPr marL="8910" marR="8910" marT="8910" marB="0">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rgbClr val="C6E0B4"/>
                    </a:solidFill>
                  </a:tcPr>
                </a:tc>
                <a:extLst>
                  <a:ext uri="{0D108BD9-81ED-4DB2-BD59-A6C34878D82A}">
                    <a16:rowId xmlns:a16="http://schemas.microsoft.com/office/drawing/2014/main" val="150117275"/>
                  </a:ext>
                </a:extLst>
              </a:tr>
              <a:tr h="793006">
                <a:tc>
                  <a:txBody>
                    <a:bodyPr/>
                    <a:lstStyle/>
                    <a:p>
                      <a:pPr algn="l" fontAlgn="b"/>
                      <a:r>
                        <a:rPr lang="es-MX" sz="1050" b="1" i="0" u="none" strike="noStrike" dirty="0">
                          <a:solidFill>
                            <a:srgbClr val="000000"/>
                          </a:solidFill>
                          <a:effectLst/>
                          <a:latin typeface="Calibri" panose="020F0502020204030204" pitchFamily="34" charset="0"/>
                        </a:rPr>
                        <a:t>Marco Geoestadístico</a:t>
                      </a:r>
                    </a:p>
                  </a:txBody>
                  <a:tcPr marL="8910" marR="8910" marT="8910" marB="0">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1050" b="0" i="0" u="none" strike="noStrike" dirty="0">
                          <a:solidFill>
                            <a:srgbClr val="000000"/>
                          </a:solidFill>
                          <a:effectLst/>
                          <a:latin typeface="Calibri" panose="020F0502020204030204" pitchFamily="34" charset="0"/>
                        </a:rPr>
                        <a:t>Creación de dataset estándar de claves geoestadísticas municipales para utilizar en algoritmos, incluyendo documentación e investigación de coding fuente para estandarizar a UTF-8. Este dataset se utiliza cada que se crea un nuevo parámetro</a:t>
                      </a:r>
                    </a:p>
                  </a:txBody>
                  <a:tcPr marL="8910" marR="8910" marT="8910" marB="0">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1050" b="0" i="0" u="sng" strike="noStrike" dirty="0">
                          <a:solidFill>
                            <a:srgbClr val="0563C1"/>
                          </a:solidFill>
                          <a:effectLst/>
                          <a:latin typeface="Calibri" panose="020F0502020204030204" pitchFamily="34" charset="0"/>
                          <a:hlinkClick r:id="rId2"/>
                        </a:rPr>
                        <a:t>link</a:t>
                      </a:r>
                      <a:endParaRPr lang="es-MX" sz="1050" b="0" i="0" u="sng" strike="noStrike" dirty="0">
                        <a:solidFill>
                          <a:srgbClr val="0563C1"/>
                        </a:solidFill>
                        <a:effectLst/>
                        <a:latin typeface="Calibri" panose="020F0502020204030204" pitchFamily="34" charset="0"/>
                      </a:endParaRPr>
                    </a:p>
                  </a:txBody>
                  <a:tcPr marL="8910" marR="8910" marT="8910" marB="0">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321871058"/>
                  </a:ext>
                </a:extLst>
              </a:tr>
              <a:tr h="636187">
                <a:tc>
                  <a:txBody>
                    <a:bodyPr/>
                    <a:lstStyle/>
                    <a:p>
                      <a:pPr algn="l" fontAlgn="b"/>
                      <a:r>
                        <a:rPr lang="es-MX" sz="1050" b="1" i="0" u="none" strike="noStrike" dirty="0">
                          <a:solidFill>
                            <a:srgbClr val="000000"/>
                          </a:solidFill>
                          <a:effectLst/>
                          <a:latin typeface="Calibri" panose="020F0502020204030204" pitchFamily="34" charset="0"/>
                        </a:rPr>
                        <a:t>Script agregación SUN</a:t>
                      </a:r>
                    </a:p>
                  </a:txBody>
                  <a:tcPr marL="8910" marR="8910" marT="8910" marB="0">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1050" b="0" i="0" u="none" strike="noStrike" dirty="0">
                          <a:solidFill>
                            <a:srgbClr val="000000"/>
                          </a:solidFill>
                          <a:effectLst/>
                          <a:latin typeface="Calibri" panose="020F0502020204030204" pitchFamily="34" charset="0"/>
                        </a:rPr>
                        <a:t>Creación de dataset estándar del Sistema Urbano Nacional para utilizar en algoritmos, Creación de algoritmo para agregar información municipal a nivel ciudad del SUN. Este dataset se utiliza cada que se crea un nuevo parámetro</a:t>
                      </a:r>
                    </a:p>
                  </a:txBody>
                  <a:tcPr marL="8910" marR="8910" marT="8910" marB="0">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1050" b="0" i="0" u="sng" strike="noStrike" dirty="0">
                          <a:solidFill>
                            <a:srgbClr val="0563C1"/>
                          </a:solidFill>
                          <a:effectLst/>
                          <a:latin typeface="Calibri" panose="020F0502020204030204" pitchFamily="34" charset="0"/>
                          <a:hlinkClick r:id="rId3"/>
                        </a:rPr>
                        <a:t>link</a:t>
                      </a:r>
                      <a:endParaRPr lang="es-MX" sz="1050" b="0" i="0" u="sng" strike="noStrike" dirty="0">
                        <a:solidFill>
                          <a:srgbClr val="0563C1"/>
                        </a:solidFill>
                        <a:effectLst/>
                        <a:latin typeface="Calibri" panose="020F0502020204030204" pitchFamily="34" charset="0"/>
                      </a:endParaRPr>
                    </a:p>
                  </a:txBody>
                  <a:tcPr marL="8910" marR="8910" marT="8910" marB="0">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2800141968"/>
                  </a:ext>
                </a:extLst>
              </a:tr>
              <a:tr h="793006">
                <a:tc>
                  <a:txBody>
                    <a:bodyPr/>
                    <a:lstStyle/>
                    <a:p>
                      <a:pPr algn="l" fontAlgn="b"/>
                      <a:r>
                        <a:rPr lang="es-MX" sz="1050" b="1" i="0" u="none" strike="noStrike" dirty="0">
                          <a:solidFill>
                            <a:srgbClr val="000000"/>
                          </a:solidFill>
                          <a:effectLst/>
                          <a:latin typeface="Calibri" panose="020F0502020204030204" pitchFamily="34" charset="0"/>
                        </a:rPr>
                        <a:t>Script para calculo de integridad</a:t>
                      </a:r>
                    </a:p>
                  </a:txBody>
                  <a:tcPr marL="8910" marR="8910" marT="8910" marB="0">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1050" b="0" i="0" u="none" strike="noStrike" dirty="0">
                          <a:solidFill>
                            <a:srgbClr val="000000"/>
                          </a:solidFill>
                          <a:effectLst/>
                          <a:latin typeface="Calibri" panose="020F0502020204030204" pitchFamily="34" charset="0"/>
                        </a:rPr>
                        <a:t>Script para calcular al integridad de la información. Verifica qué municipios cuentan con información y cuáles no para cada ciudad, calcula un parámetro de integridad y genera un reporte. Este algoritmo corre cada que se hace una ficha nueva de parámetro.</a:t>
                      </a:r>
                    </a:p>
                  </a:txBody>
                  <a:tcPr marL="8910" marR="8910" marT="8910" marB="0">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1050" b="0" i="0" u="sng" strike="noStrike" dirty="0">
                          <a:solidFill>
                            <a:srgbClr val="0563C1"/>
                          </a:solidFill>
                          <a:effectLst/>
                          <a:latin typeface="Calibri" panose="020F0502020204030204" pitchFamily="34" charset="0"/>
                        </a:rPr>
                        <a:t>link</a:t>
                      </a:r>
                    </a:p>
                  </a:txBody>
                  <a:tcPr marL="8910" marR="8910" marT="8910" marB="0">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1348437710"/>
                  </a:ext>
                </a:extLst>
              </a:tr>
              <a:tr h="178204">
                <a:tc>
                  <a:txBody>
                    <a:bodyPr/>
                    <a:lstStyle/>
                    <a:p>
                      <a:pPr algn="l" fontAlgn="b"/>
                      <a:r>
                        <a:rPr lang="es-MX" sz="1050" b="1" i="0" u="none" strike="noStrike" dirty="0">
                          <a:solidFill>
                            <a:srgbClr val="000000"/>
                          </a:solidFill>
                          <a:effectLst/>
                          <a:latin typeface="Calibri" panose="020F0502020204030204" pitchFamily="34" charset="0"/>
                        </a:rPr>
                        <a:t>Parámetro AG0102</a:t>
                      </a:r>
                    </a:p>
                  </a:txBody>
                  <a:tcPr marL="8910" marR="8910" marT="8910" marB="0">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1050" b="0" i="0" u="none" strike="noStrike" dirty="0">
                          <a:solidFill>
                            <a:srgbClr val="000000"/>
                          </a:solidFill>
                          <a:effectLst/>
                          <a:latin typeface="Calibri" panose="020F0502020204030204" pitchFamily="34" charset="0"/>
                        </a:rPr>
                        <a:t>Creación de ficha de parámetro para AG0102 (Preliminar)</a:t>
                      </a:r>
                    </a:p>
                  </a:txBody>
                  <a:tcPr marL="8910" marR="8910" marT="8910" marB="0">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1050" b="0" i="0" u="sng" strike="noStrike" dirty="0">
                          <a:solidFill>
                            <a:srgbClr val="0563C1"/>
                          </a:solidFill>
                          <a:effectLst/>
                          <a:latin typeface="Calibri" panose="020F0502020204030204" pitchFamily="34" charset="0"/>
                          <a:hlinkClick r:id="rId4"/>
                        </a:rPr>
                        <a:t>link</a:t>
                      </a:r>
                      <a:endParaRPr lang="es-MX" sz="1050" b="0" i="0" u="sng" strike="noStrike" dirty="0">
                        <a:solidFill>
                          <a:srgbClr val="0563C1"/>
                        </a:solidFill>
                        <a:effectLst/>
                        <a:latin typeface="Calibri" panose="020F0502020204030204" pitchFamily="34" charset="0"/>
                      </a:endParaRPr>
                    </a:p>
                  </a:txBody>
                  <a:tcPr marL="8910" marR="8910" marT="8910" marB="0">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2670840830"/>
                  </a:ext>
                </a:extLst>
              </a:tr>
              <a:tr h="178204">
                <a:tc>
                  <a:txBody>
                    <a:bodyPr/>
                    <a:lstStyle/>
                    <a:p>
                      <a:pPr algn="l" fontAlgn="b"/>
                      <a:r>
                        <a:rPr lang="es-MX" sz="1050" b="1" i="0" u="none" strike="noStrike" dirty="0">
                          <a:solidFill>
                            <a:srgbClr val="000000"/>
                          </a:solidFill>
                          <a:effectLst/>
                          <a:latin typeface="Calibri" panose="020F0502020204030204" pitchFamily="34" charset="0"/>
                        </a:rPr>
                        <a:t>Descarga dataset Pigoo</a:t>
                      </a:r>
                    </a:p>
                  </a:txBody>
                  <a:tcPr marL="8910" marR="8910" marT="8910" marB="0">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1050" b="0" i="0" u="none" strike="noStrike" dirty="0">
                          <a:solidFill>
                            <a:srgbClr val="000000"/>
                          </a:solidFill>
                          <a:effectLst/>
                          <a:latin typeface="Calibri" panose="020F0502020204030204" pitchFamily="34" charset="0"/>
                        </a:rPr>
                        <a:t>Script para descarga de dataset Pigoo</a:t>
                      </a:r>
                    </a:p>
                  </a:txBody>
                  <a:tcPr marL="8910" marR="8910" marT="8910" marB="0">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1050" b="0" i="0" u="sng" strike="noStrike" dirty="0">
                          <a:solidFill>
                            <a:srgbClr val="0563C1"/>
                          </a:solidFill>
                          <a:effectLst/>
                          <a:latin typeface="Calibri" panose="020F0502020204030204" pitchFamily="34" charset="0"/>
                          <a:hlinkClick r:id="rId5"/>
                        </a:rPr>
                        <a:t>link</a:t>
                      </a:r>
                      <a:endParaRPr lang="es-MX" sz="1050" b="0" i="0" u="sng" strike="noStrike" dirty="0">
                        <a:solidFill>
                          <a:srgbClr val="0563C1"/>
                        </a:solidFill>
                        <a:effectLst/>
                        <a:latin typeface="Calibri" panose="020F0502020204030204" pitchFamily="34" charset="0"/>
                      </a:endParaRPr>
                    </a:p>
                  </a:txBody>
                  <a:tcPr marL="8910" marR="8910" marT="8910" marB="0">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3268924456"/>
                  </a:ext>
                </a:extLst>
              </a:tr>
              <a:tr h="322549">
                <a:tc>
                  <a:txBody>
                    <a:bodyPr/>
                    <a:lstStyle/>
                    <a:p>
                      <a:pPr algn="l" fontAlgn="b"/>
                      <a:r>
                        <a:rPr lang="es-MX" sz="1050" b="1" i="0" u="none" strike="noStrike" dirty="0">
                          <a:solidFill>
                            <a:srgbClr val="000000"/>
                          </a:solidFill>
                          <a:effectLst/>
                          <a:latin typeface="Calibri" panose="020F0502020204030204" pitchFamily="34" charset="0"/>
                        </a:rPr>
                        <a:t>Dataset BS01</a:t>
                      </a:r>
                    </a:p>
                  </a:txBody>
                  <a:tcPr marL="8910" marR="8910" marT="8910" marB="0">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1050" b="0" i="0" u="none" strike="noStrike" dirty="0">
                          <a:solidFill>
                            <a:srgbClr val="000000"/>
                          </a:solidFill>
                          <a:effectLst/>
                          <a:latin typeface="Calibri" panose="020F0502020204030204" pitchFamily="34" charset="0"/>
                        </a:rPr>
                        <a:t>Creación de dataset estándar de Bienes y Servicios Ambientales desde SIMBAD</a:t>
                      </a:r>
                    </a:p>
                  </a:txBody>
                  <a:tcPr marL="8910" marR="8910" marT="8910" marB="0">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1050" b="0" i="0" u="sng" strike="noStrike" dirty="0">
                          <a:solidFill>
                            <a:srgbClr val="0563C1"/>
                          </a:solidFill>
                          <a:effectLst/>
                          <a:latin typeface="Calibri" panose="020F0502020204030204" pitchFamily="34" charset="0"/>
                          <a:hlinkClick r:id="rId6"/>
                        </a:rPr>
                        <a:t>link</a:t>
                      </a:r>
                      <a:endParaRPr lang="es-MX" sz="1050" b="0" i="0" u="sng" strike="noStrike" dirty="0">
                        <a:solidFill>
                          <a:srgbClr val="0563C1"/>
                        </a:solidFill>
                        <a:effectLst/>
                        <a:latin typeface="Calibri" panose="020F0502020204030204" pitchFamily="34" charset="0"/>
                      </a:endParaRPr>
                    </a:p>
                  </a:txBody>
                  <a:tcPr marL="8910" marR="8910" marT="8910" marB="0">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2615626262"/>
                  </a:ext>
                </a:extLst>
              </a:tr>
              <a:tr h="1263464">
                <a:tc>
                  <a:txBody>
                    <a:bodyPr/>
                    <a:lstStyle/>
                    <a:p>
                      <a:pPr algn="l" fontAlgn="b"/>
                      <a:r>
                        <a:rPr lang="es-MX" sz="1050" b="1" i="0" u="none" strike="noStrike" dirty="0">
                          <a:solidFill>
                            <a:srgbClr val="000000"/>
                          </a:solidFill>
                          <a:effectLst/>
                          <a:latin typeface="Calibri" panose="020F0502020204030204" pitchFamily="34" charset="0"/>
                        </a:rPr>
                        <a:t>Script para documentación de variables</a:t>
                      </a:r>
                    </a:p>
                  </a:txBody>
                  <a:tcPr marL="8910" marR="8910" marT="8910" marB="0">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1050" b="0" i="0" u="none" strike="noStrike" dirty="0">
                          <a:solidFill>
                            <a:srgbClr val="000000"/>
                          </a:solidFill>
                          <a:effectLst/>
                          <a:latin typeface="Calibri" panose="020F0502020204030204" pitchFamily="34" charset="0"/>
                        </a:rPr>
                        <a:t>Script para documentar y centralizar el control de descripciones de variables para todos los dataset. Con este script aseguro que si una misma variable se utiliza en diferentes dataset, en todos los dataset tenga la misma descripción. También aseguro que si una variable es nueva en la base de datos, el script avisa que la variable no existe y solicita descripción de la variable en el momento. Este script corre cada que se crea una ficha de parámetro nueva</a:t>
                      </a:r>
                    </a:p>
                  </a:txBody>
                  <a:tcPr marL="8910" marR="8910" marT="8910" marB="0">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1050" b="0" i="0" u="sng" strike="noStrike" dirty="0">
                          <a:solidFill>
                            <a:srgbClr val="0563C1"/>
                          </a:solidFill>
                          <a:effectLst/>
                          <a:latin typeface="Calibri" panose="020F0502020204030204" pitchFamily="34" charset="0"/>
                          <a:hlinkClick r:id="rId7"/>
                        </a:rPr>
                        <a:t>link</a:t>
                      </a:r>
                      <a:endParaRPr lang="es-MX" sz="1050" b="0" i="0" u="sng" strike="noStrike" dirty="0">
                        <a:solidFill>
                          <a:srgbClr val="0563C1"/>
                        </a:solidFill>
                        <a:effectLst/>
                        <a:latin typeface="Calibri" panose="020F0502020204030204" pitchFamily="34" charset="0"/>
                      </a:endParaRPr>
                    </a:p>
                  </a:txBody>
                  <a:tcPr marL="8910" marR="8910" marT="8910" marB="0">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3269505929"/>
                  </a:ext>
                </a:extLst>
              </a:tr>
              <a:tr h="322549">
                <a:tc>
                  <a:txBody>
                    <a:bodyPr/>
                    <a:lstStyle/>
                    <a:p>
                      <a:pPr algn="l" fontAlgn="b"/>
                      <a:r>
                        <a:rPr lang="es-MX" sz="1050" b="1" i="0" u="none" strike="noStrike" dirty="0">
                          <a:solidFill>
                            <a:srgbClr val="000000"/>
                          </a:solidFill>
                          <a:effectLst/>
                          <a:latin typeface="Calibri" panose="020F0502020204030204" pitchFamily="34" charset="0"/>
                        </a:rPr>
                        <a:t>Parámetro P0601</a:t>
                      </a:r>
                    </a:p>
                  </a:txBody>
                  <a:tcPr marL="8910" marR="8910" marT="8910" marB="0">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1050" b="0" i="0" u="none" strike="noStrike" dirty="0">
                          <a:solidFill>
                            <a:srgbClr val="000000"/>
                          </a:solidFill>
                          <a:effectLst/>
                          <a:latin typeface="Calibri" panose="020F0502020204030204" pitchFamily="34" charset="0"/>
                        </a:rPr>
                        <a:t>Creación de parámetro P0601 desde dataset BS01 (Recibió mejoras posteriormente)</a:t>
                      </a:r>
                    </a:p>
                  </a:txBody>
                  <a:tcPr marL="8910" marR="8910" marT="8910" marB="0">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1050" b="0" i="0" u="sng" strike="noStrike" dirty="0">
                          <a:solidFill>
                            <a:srgbClr val="0563C1"/>
                          </a:solidFill>
                          <a:effectLst/>
                          <a:latin typeface="Calibri" panose="020F0502020204030204" pitchFamily="34" charset="0"/>
                          <a:hlinkClick r:id="rId8"/>
                        </a:rPr>
                        <a:t>link</a:t>
                      </a:r>
                      <a:endParaRPr lang="es-MX" sz="1050" b="0" i="0" u="sng" strike="noStrike" dirty="0">
                        <a:solidFill>
                          <a:srgbClr val="0563C1"/>
                        </a:solidFill>
                        <a:effectLst/>
                        <a:latin typeface="Calibri" panose="020F0502020204030204" pitchFamily="34" charset="0"/>
                      </a:endParaRPr>
                    </a:p>
                  </a:txBody>
                  <a:tcPr marL="8910" marR="8910" marT="8910" marB="0">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3339215984"/>
                  </a:ext>
                </a:extLst>
              </a:tr>
              <a:tr h="636187">
                <a:tc>
                  <a:txBody>
                    <a:bodyPr/>
                    <a:lstStyle/>
                    <a:p>
                      <a:pPr algn="l" fontAlgn="b"/>
                      <a:r>
                        <a:rPr lang="es-MX" sz="1050" b="1" i="0" u="none" strike="noStrike" dirty="0">
                          <a:solidFill>
                            <a:srgbClr val="000000"/>
                          </a:solidFill>
                          <a:effectLst/>
                          <a:latin typeface="Calibri" panose="020F0502020204030204" pitchFamily="34" charset="0"/>
                        </a:rPr>
                        <a:t>Github INECC</a:t>
                      </a:r>
                    </a:p>
                  </a:txBody>
                  <a:tcPr marL="8910" marR="8910" marT="8910" marB="0">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1050" b="0" i="0" u="none" strike="noStrike" dirty="0">
                          <a:solidFill>
                            <a:srgbClr val="000000"/>
                          </a:solidFill>
                          <a:effectLst/>
                          <a:latin typeface="Calibri" panose="020F0502020204030204" pitchFamily="34" charset="0"/>
                        </a:rPr>
                        <a:t>Creación de Github para la PCCS de INECC. Se ordenaron carpetas y archivos para permitir un manejo centralizado y facilitar la administración. Se creó una primera versión del parámetro P0903</a:t>
                      </a:r>
                    </a:p>
                  </a:txBody>
                  <a:tcPr marL="8910" marR="8910" marT="8910" marB="0">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1050" b="0" i="0" u="sng" strike="noStrike" dirty="0">
                          <a:solidFill>
                            <a:srgbClr val="0563C1"/>
                          </a:solidFill>
                          <a:effectLst/>
                          <a:latin typeface="Calibri" panose="020F0502020204030204" pitchFamily="34" charset="0"/>
                          <a:hlinkClick r:id="rId9"/>
                        </a:rPr>
                        <a:t>link</a:t>
                      </a:r>
                      <a:endParaRPr lang="es-MX" sz="1050" b="0" i="0" u="sng" strike="noStrike" dirty="0">
                        <a:solidFill>
                          <a:srgbClr val="0563C1"/>
                        </a:solidFill>
                        <a:effectLst/>
                        <a:latin typeface="Calibri" panose="020F0502020204030204" pitchFamily="34" charset="0"/>
                      </a:endParaRPr>
                    </a:p>
                  </a:txBody>
                  <a:tcPr marL="8910" marR="8910" marT="8910" marB="0">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3106746"/>
                  </a:ext>
                </a:extLst>
              </a:tr>
              <a:tr h="178204">
                <a:tc>
                  <a:txBody>
                    <a:bodyPr/>
                    <a:lstStyle/>
                    <a:p>
                      <a:pPr algn="l" fontAlgn="b"/>
                      <a:r>
                        <a:rPr lang="es-MX" sz="1050" b="1" i="0" u="none" strike="noStrike" dirty="0">
                          <a:solidFill>
                            <a:srgbClr val="000000"/>
                          </a:solidFill>
                          <a:effectLst/>
                          <a:latin typeface="Calibri" panose="020F0502020204030204" pitchFamily="34" charset="0"/>
                        </a:rPr>
                        <a:t>Parámetro P0904</a:t>
                      </a:r>
                    </a:p>
                  </a:txBody>
                  <a:tcPr marL="8910" marR="8910" marT="8910" marB="0">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1050" b="0" i="0" u="none" strike="noStrike" dirty="0">
                          <a:solidFill>
                            <a:srgbClr val="000000"/>
                          </a:solidFill>
                          <a:effectLst/>
                          <a:latin typeface="Calibri" panose="020F0502020204030204" pitchFamily="34" charset="0"/>
                        </a:rPr>
                        <a:t>Se creó una primera versión del parámetro P0904</a:t>
                      </a:r>
                    </a:p>
                  </a:txBody>
                  <a:tcPr marL="8910" marR="8910" marT="8910" marB="0">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1050" b="0" i="0" u="sng" strike="noStrike" dirty="0">
                          <a:solidFill>
                            <a:srgbClr val="0563C1"/>
                          </a:solidFill>
                          <a:effectLst/>
                          <a:latin typeface="Calibri" panose="020F0502020204030204" pitchFamily="34" charset="0"/>
                          <a:hlinkClick r:id="rId9"/>
                        </a:rPr>
                        <a:t>link</a:t>
                      </a:r>
                      <a:endParaRPr lang="es-MX" sz="1050" b="0" i="0" u="sng" strike="noStrike" dirty="0">
                        <a:solidFill>
                          <a:srgbClr val="0563C1"/>
                        </a:solidFill>
                        <a:effectLst/>
                        <a:latin typeface="Calibri" panose="020F0502020204030204" pitchFamily="34" charset="0"/>
                      </a:endParaRPr>
                    </a:p>
                  </a:txBody>
                  <a:tcPr marL="8910" marR="8910" marT="8910" marB="0">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3874627202"/>
                  </a:ext>
                </a:extLst>
              </a:tr>
              <a:tr h="322549">
                <a:tc>
                  <a:txBody>
                    <a:bodyPr/>
                    <a:lstStyle/>
                    <a:p>
                      <a:pPr algn="l" fontAlgn="b"/>
                      <a:r>
                        <a:rPr lang="es-MX" sz="1050" b="1" i="0" u="none" strike="noStrike" dirty="0">
                          <a:solidFill>
                            <a:srgbClr val="000000"/>
                          </a:solidFill>
                          <a:effectLst/>
                          <a:latin typeface="Calibri" panose="020F0502020204030204" pitchFamily="34" charset="0"/>
                        </a:rPr>
                        <a:t>Archivo integrador</a:t>
                      </a:r>
                    </a:p>
                  </a:txBody>
                  <a:tcPr marL="8910" marR="8910" marT="8910" marB="0">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1050" b="0" i="0" u="none" strike="noStrike" dirty="0">
                          <a:solidFill>
                            <a:srgbClr val="000000"/>
                          </a:solidFill>
                          <a:effectLst/>
                          <a:latin typeface="Calibri" panose="020F0502020204030204" pitchFamily="34" charset="0"/>
                        </a:rPr>
                        <a:t>Se creó un archivo que congrega los parámetros en un solo lugar (el archivo BasedeDatosParametros.xlsx).</a:t>
                      </a:r>
                    </a:p>
                  </a:txBody>
                  <a:tcPr marL="8910" marR="8910" marT="8910" marB="0">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1050" b="0" i="0" u="sng" strike="noStrike" dirty="0">
                          <a:solidFill>
                            <a:srgbClr val="0563C1"/>
                          </a:solidFill>
                          <a:effectLst/>
                          <a:latin typeface="Calibri" panose="020F0502020204030204" pitchFamily="34" charset="0"/>
                          <a:hlinkClick r:id="rId9"/>
                        </a:rPr>
                        <a:t>link</a:t>
                      </a:r>
                      <a:endParaRPr lang="es-MX" sz="1050" b="0" i="0" u="sng" strike="noStrike" dirty="0">
                        <a:solidFill>
                          <a:srgbClr val="0563C1"/>
                        </a:solidFill>
                        <a:effectLst/>
                        <a:latin typeface="Calibri" panose="020F0502020204030204" pitchFamily="34" charset="0"/>
                      </a:endParaRPr>
                    </a:p>
                  </a:txBody>
                  <a:tcPr marL="8910" marR="8910" marT="8910" marB="0">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2517961998"/>
                  </a:ext>
                </a:extLst>
              </a:tr>
            </a:tbl>
          </a:graphicData>
        </a:graphic>
      </p:graphicFrame>
    </p:spTree>
    <p:extLst>
      <p:ext uri="{BB962C8B-B14F-4D97-AF65-F5344CB8AC3E}">
        <p14:creationId xmlns:p14="http://schemas.microsoft.com/office/powerpoint/2010/main" val="1529168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A3BEEF9A-C36B-4743-92F4-A133F4B23CD3}"/>
              </a:ext>
            </a:extLst>
          </p:cNvPr>
          <p:cNvGraphicFramePr>
            <a:graphicFrameLocks noGrp="1"/>
          </p:cNvGraphicFramePr>
          <p:nvPr>
            <p:extLst>
              <p:ext uri="{D42A27DB-BD31-4B8C-83A1-F6EECF244321}">
                <p14:modId xmlns:p14="http://schemas.microsoft.com/office/powerpoint/2010/main" val="904247437"/>
              </p:ext>
            </p:extLst>
          </p:nvPr>
        </p:nvGraphicFramePr>
        <p:xfrm>
          <a:off x="471488" y="1282338"/>
          <a:ext cx="5915025" cy="7446265"/>
        </p:xfrm>
        <a:graphic>
          <a:graphicData uri="http://schemas.openxmlformats.org/drawingml/2006/table">
            <a:tbl>
              <a:tblPr/>
              <a:tblGrid>
                <a:gridCol w="1619427">
                  <a:extLst>
                    <a:ext uri="{9D8B030D-6E8A-4147-A177-3AD203B41FA5}">
                      <a16:colId xmlns:a16="http://schemas.microsoft.com/office/drawing/2014/main" val="2981063446"/>
                    </a:ext>
                  </a:extLst>
                </a:gridCol>
                <a:gridCol w="3828982">
                  <a:extLst>
                    <a:ext uri="{9D8B030D-6E8A-4147-A177-3AD203B41FA5}">
                      <a16:colId xmlns:a16="http://schemas.microsoft.com/office/drawing/2014/main" val="2077475981"/>
                    </a:ext>
                  </a:extLst>
                </a:gridCol>
                <a:gridCol w="466616">
                  <a:extLst>
                    <a:ext uri="{9D8B030D-6E8A-4147-A177-3AD203B41FA5}">
                      <a16:colId xmlns:a16="http://schemas.microsoft.com/office/drawing/2014/main" val="1056478428"/>
                    </a:ext>
                  </a:extLst>
                </a:gridCol>
              </a:tblGrid>
              <a:tr h="131304">
                <a:tc>
                  <a:txBody>
                    <a:bodyPr/>
                    <a:lstStyle/>
                    <a:p>
                      <a:pPr algn="l" fontAlgn="b"/>
                      <a:r>
                        <a:rPr lang="es-MX" sz="1050" b="1" i="0" u="none" strike="noStrike" dirty="0">
                          <a:solidFill>
                            <a:srgbClr val="000000"/>
                          </a:solidFill>
                          <a:effectLst/>
                          <a:latin typeface="Soberana Sans" panose="02000000000000000000" pitchFamily="50" charset="0"/>
                        </a:rPr>
                        <a:t>Actividad</a:t>
                      </a:r>
                    </a:p>
                  </a:txBody>
                  <a:tcPr marL="6565" marR="6565" marT="6565"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rgbClr val="C6E0B4"/>
                    </a:solidFill>
                  </a:tcPr>
                </a:tc>
                <a:tc>
                  <a:txBody>
                    <a:bodyPr/>
                    <a:lstStyle/>
                    <a:p>
                      <a:pPr algn="l" fontAlgn="b"/>
                      <a:r>
                        <a:rPr lang="es-MX" sz="1050" b="1" i="0" u="none" strike="noStrike" dirty="0">
                          <a:solidFill>
                            <a:srgbClr val="000000"/>
                          </a:solidFill>
                          <a:effectLst/>
                          <a:latin typeface="Soberana Sans" panose="02000000000000000000" pitchFamily="50" charset="0"/>
                        </a:rPr>
                        <a:t>Detalles</a:t>
                      </a:r>
                    </a:p>
                  </a:txBody>
                  <a:tcPr marL="6565" marR="6565" marT="6565"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rgbClr val="C6E0B4"/>
                    </a:solidFill>
                  </a:tcPr>
                </a:tc>
                <a:tc>
                  <a:txBody>
                    <a:bodyPr/>
                    <a:lstStyle/>
                    <a:p>
                      <a:pPr algn="l" fontAlgn="b"/>
                      <a:r>
                        <a:rPr lang="es-MX" sz="1050" b="1" i="0" u="none" strike="noStrike" dirty="0">
                          <a:solidFill>
                            <a:srgbClr val="000000"/>
                          </a:solidFill>
                          <a:effectLst/>
                          <a:latin typeface="Soberana Sans" panose="02000000000000000000" pitchFamily="50" charset="0"/>
                        </a:rPr>
                        <a:t>Link</a:t>
                      </a:r>
                    </a:p>
                  </a:txBody>
                  <a:tcPr marL="6565" marR="6565" marT="6565"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rgbClr val="C6E0B4"/>
                    </a:solidFill>
                  </a:tcPr>
                </a:tc>
                <a:extLst>
                  <a:ext uri="{0D108BD9-81ED-4DB2-BD59-A6C34878D82A}">
                    <a16:rowId xmlns:a16="http://schemas.microsoft.com/office/drawing/2014/main" val="1097660253"/>
                  </a:ext>
                </a:extLst>
              </a:tr>
              <a:tr h="815396">
                <a:tc>
                  <a:txBody>
                    <a:bodyPr/>
                    <a:lstStyle/>
                    <a:p>
                      <a:pPr algn="l" fontAlgn="b"/>
                      <a:r>
                        <a:rPr lang="es-MX" sz="1050" b="1" i="0" u="none" strike="noStrike" dirty="0">
                          <a:solidFill>
                            <a:srgbClr val="000000"/>
                          </a:solidFill>
                          <a:effectLst/>
                          <a:latin typeface="Calibri" panose="020F0502020204030204" pitchFamily="34" charset="0"/>
                        </a:rPr>
                        <a:t>Documentador de parámetros, creación de proxys</a:t>
                      </a:r>
                    </a:p>
                  </a:txBody>
                  <a:tcPr marL="6565" marR="6565" marT="6565" marB="0" anchor="ctr">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1050" b="0" i="0" u="none" strike="noStrike" dirty="0">
                          <a:solidFill>
                            <a:srgbClr val="000000"/>
                          </a:solidFill>
                          <a:effectLst/>
                          <a:latin typeface="Calibri" panose="020F0502020204030204" pitchFamily="34" charset="0"/>
                        </a:rPr>
                        <a:t>Script que genera la documentación de cada parámetro. Esta documentación incluye: Archivo readme.MD para la carpeta del parámetro, archivo .txt con ultima actualización del parámetro (Para utilizar en otros scripts), y actualiza el archivo integrador con la información del parámetro.</a:t>
                      </a:r>
                      <a:br>
                        <a:rPr lang="es-MX" sz="1050" b="0" i="0" u="none" strike="noStrike" dirty="0">
                          <a:solidFill>
                            <a:srgbClr val="000000"/>
                          </a:solidFill>
                          <a:effectLst/>
                          <a:latin typeface="Calibri" panose="020F0502020204030204" pitchFamily="34" charset="0"/>
                        </a:rPr>
                      </a:br>
                      <a:r>
                        <a:rPr lang="es-MX" sz="1050" b="0" i="0" u="none" strike="noStrike" dirty="0">
                          <a:solidFill>
                            <a:srgbClr val="000000"/>
                          </a:solidFill>
                          <a:effectLst/>
                          <a:latin typeface="Calibri" panose="020F0502020204030204" pitchFamily="34" charset="0"/>
                        </a:rPr>
                        <a:t>También se creó información "Proxy" de parámetros para utilizar en la elaboración de maquetas</a:t>
                      </a:r>
                    </a:p>
                  </a:txBody>
                  <a:tcPr marL="6565" marR="6565" marT="6565" marB="0" anchor="ctr">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1050" b="0" i="0" u="sng" strike="noStrike" dirty="0">
                          <a:solidFill>
                            <a:srgbClr val="0563C1"/>
                          </a:solidFill>
                          <a:effectLst/>
                          <a:latin typeface="Calibri" panose="020F0502020204030204" pitchFamily="34" charset="0"/>
                          <a:hlinkClick r:id="rId2"/>
                        </a:rPr>
                        <a:t>link</a:t>
                      </a:r>
                      <a:endParaRPr lang="es-MX" sz="1050" b="0" i="0" u="sng" strike="noStrike" dirty="0">
                        <a:solidFill>
                          <a:srgbClr val="0563C1"/>
                        </a:solidFill>
                        <a:effectLst/>
                        <a:latin typeface="Calibri" panose="020F0502020204030204" pitchFamily="34" charset="0"/>
                      </a:endParaRPr>
                    </a:p>
                  </a:txBody>
                  <a:tcPr marL="6565" marR="6565" marT="6565" marB="0" anchor="ctr">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3684071796"/>
                  </a:ext>
                </a:extLst>
              </a:tr>
              <a:tr h="131304">
                <a:tc>
                  <a:txBody>
                    <a:bodyPr/>
                    <a:lstStyle/>
                    <a:p>
                      <a:pPr algn="l" fontAlgn="b"/>
                      <a:r>
                        <a:rPr lang="es-MX" sz="1050" b="1" i="0" u="none" strike="noStrike" dirty="0">
                          <a:solidFill>
                            <a:srgbClr val="000000"/>
                          </a:solidFill>
                          <a:effectLst/>
                          <a:latin typeface="Calibri" panose="020F0502020204030204" pitchFamily="34" charset="0"/>
                        </a:rPr>
                        <a:t>Parámetro P0907</a:t>
                      </a:r>
                    </a:p>
                  </a:txBody>
                  <a:tcPr marL="6565" marR="6565" marT="6565" marB="0" anchor="ctr">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1050" b="0" i="0" u="none" strike="noStrike" dirty="0">
                          <a:solidFill>
                            <a:srgbClr val="000000"/>
                          </a:solidFill>
                          <a:effectLst/>
                          <a:latin typeface="Calibri" panose="020F0502020204030204" pitchFamily="34" charset="0"/>
                        </a:rPr>
                        <a:t>Se creó una primera versión del parámetro P0907</a:t>
                      </a:r>
                    </a:p>
                  </a:txBody>
                  <a:tcPr marL="6565" marR="6565" marT="6565" marB="0" anchor="ctr">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1050" b="0" i="0" u="sng" strike="noStrike" dirty="0">
                          <a:solidFill>
                            <a:srgbClr val="0563C1"/>
                          </a:solidFill>
                          <a:effectLst/>
                          <a:latin typeface="Calibri" panose="020F0502020204030204" pitchFamily="34" charset="0"/>
                          <a:hlinkClick r:id="rId2"/>
                        </a:rPr>
                        <a:t>link</a:t>
                      </a:r>
                      <a:endParaRPr lang="es-MX" sz="1050" b="0" i="0" u="sng" strike="noStrike" dirty="0">
                        <a:solidFill>
                          <a:srgbClr val="0563C1"/>
                        </a:solidFill>
                        <a:effectLst/>
                        <a:latin typeface="Calibri" panose="020F0502020204030204" pitchFamily="34" charset="0"/>
                      </a:endParaRPr>
                    </a:p>
                  </a:txBody>
                  <a:tcPr marL="6565" marR="6565" marT="6565" marB="0" anchor="ctr">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2488685371"/>
                  </a:ext>
                </a:extLst>
              </a:tr>
              <a:tr h="353207">
                <a:tc>
                  <a:txBody>
                    <a:bodyPr/>
                    <a:lstStyle/>
                    <a:p>
                      <a:pPr algn="l" fontAlgn="b"/>
                      <a:r>
                        <a:rPr lang="es-MX" sz="1050" b="1" i="0" u="none" strike="noStrike" dirty="0">
                          <a:solidFill>
                            <a:srgbClr val="000000"/>
                          </a:solidFill>
                          <a:effectLst/>
                          <a:latin typeface="Calibri" panose="020F0502020204030204" pitchFamily="34" charset="0"/>
                        </a:rPr>
                        <a:t>Maqueta plataforma</a:t>
                      </a:r>
                    </a:p>
                  </a:txBody>
                  <a:tcPr marL="6565" marR="6565" marT="6565" marB="0" anchor="ctr">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1050" b="0" i="0" u="none" strike="noStrike" dirty="0">
                          <a:solidFill>
                            <a:srgbClr val="000000"/>
                          </a:solidFill>
                          <a:effectLst/>
                          <a:latin typeface="Calibri" panose="020F0502020204030204" pitchFamily="34" charset="0"/>
                        </a:rPr>
                        <a:t>Se trabajo en la maquetacion e ideas para la creación de la plataforma, incluyendo mapa con ciudades del SUN y presentación power point con explicaciones</a:t>
                      </a:r>
                    </a:p>
                  </a:txBody>
                  <a:tcPr marL="6565" marR="6565" marT="6565" marB="0" anchor="ctr">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1050" b="0" i="0" u="sng" strike="noStrike" dirty="0">
                          <a:solidFill>
                            <a:srgbClr val="0563C1"/>
                          </a:solidFill>
                          <a:effectLst/>
                          <a:latin typeface="Calibri" panose="020F0502020204030204" pitchFamily="34" charset="0"/>
                        </a:rPr>
                        <a:t> </a:t>
                      </a:r>
                    </a:p>
                  </a:txBody>
                  <a:tcPr marL="6565" marR="6565" marT="6565" marB="0" anchor="ctr">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2486545859"/>
                  </a:ext>
                </a:extLst>
              </a:tr>
              <a:tr h="131304">
                <a:tc>
                  <a:txBody>
                    <a:bodyPr/>
                    <a:lstStyle/>
                    <a:p>
                      <a:pPr algn="l" fontAlgn="b"/>
                      <a:r>
                        <a:rPr lang="es-MX" sz="1050" b="1" i="0" u="none" strike="noStrike" dirty="0">
                          <a:solidFill>
                            <a:srgbClr val="000000"/>
                          </a:solidFill>
                          <a:effectLst/>
                          <a:latin typeface="Calibri" panose="020F0502020204030204" pitchFamily="34" charset="0"/>
                        </a:rPr>
                        <a:t>Sismo</a:t>
                      </a:r>
                    </a:p>
                  </a:txBody>
                  <a:tcPr marL="6565" marR="6565" marT="6565" marB="0" anchor="ctr">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1050" b="0" i="0" u="none" strike="noStrike" dirty="0">
                          <a:solidFill>
                            <a:srgbClr val="000000"/>
                          </a:solidFill>
                          <a:effectLst/>
                          <a:latin typeface="Calibri" panose="020F0502020204030204" pitchFamily="34" charset="0"/>
                        </a:rPr>
                        <a:t>Oficina bajo resguardo por sismo</a:t>
                      </a:r>
                    </a:p>
                  </a:txBody>
                  <a:tcPr marL="6565" marR="6565" marT="6565" marB="0" anchor="ctr">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1050" b="0" i="0" u="sng" strike="noStrike" dirty="0">
                          <a:solidFill>
                            <a:srgbClr val="0563C1"/>
                          </a:solidFill>
                          <a:effectLst/>
                          <a:latin typeface="Calibri" panose="020F0502020204030204" pitchFamily="34" charset="0"/>
                        </a:rPr>
                        <a:t> </a:t>
                      </a:r>
                    </a:p>
                  </a:txBody>
                  <a:tcPr marL="6565" marR="6565" marT="6565" marB="0" anchor="ctr">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143819277"/>
                  </a:ext>
                </a:extLst>
              </a:tr>
              <a:tr h="131304">
                <a:tc>
                  <a:txBody>
                    <a:bodyPr/>
                    <a:lstStyle/>
                    <a:p>
                      <a:pPr algn="l" fontAlgn="b"/>
                      <a:r>
                        <a:rPr lang="es-MX" sz="1050" b="1" i="0" u="none" strike="noStrike" dirty="0">
                          <a:solidFill>
                            <a:srgbClr val="000000"/>
                          </a:solidFill>
                          <a:effectLst/>
                          <a:latin typeface="Calibri" panose="020F0502020204030204" pitchFamily="34" charset="0"/>
                        </a:rPr>
                        <a:t>Dataser MV02</a:t>
                      </a:r>
                    </a:p>
                  </a:txBody>
                  <a:tcPr marL="6565" marR="6565" marT="6565" marB="0" anchor="ctr">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1050" b="0" i="0" u="none" strike="noStrike" dirty="0">
                          <a:solidFill>
                            <a:srgbClr val="000000"/>
                          </a:solidFill>
                          <a:effectLst/>
                          <a:latin typeface="Calibri" panose="020F0502020204030204" pitchFamily="34" charset="0"/>
                        </a:rPr>
                        <a:t>Creación de dataset estándar de accidentes vehiculares</a:t>
                      </a:r>
                    </a:p>
                  </a:txBody>
                  <a:tcPr marL="6565" marR="6565" marT="6565" marB="0" anchor="ctr">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1050" b="0" i="0" u="sng" strike="noStrike" dirty="0">
                          <a:solidFill>
                            <a:srgbClr val="0563C1"/>
                          </a:solidFill>
                          <a:effectLst/>
                          <a:latin typeface="Calibri" panose="020F0502020204030204" pitchFamily="34" charset="0"/>
                          <a:hlinkClick r:id="rId2"/>
                        </a:rPr>
                        <a:t>link</a:t>
                      </a:r>
                      <a:endParaRPr lang="es-MX" sz="1050" b="0" i="0" u="sng" strike="noStrike" dirty="0">
                        <a:solidFill>
                          <a:srgbClr val="0563C1"/>
                        </a:solidFill>
                        <a:effectLst/>
                        <a:latin typeface="Calibri" panose="020F0502020204030204" pitchFamily="34" charset="0"/>
                      </a:endParaRPr>
                    </a:p>
                  </a:txBody>
                  <a:tcPr marL="6565" marR="6565" marT="6565" marB="0" anchor="ctr">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164733459"/>
                  </a:ext>
                </a:extLst>
              </a:tr>
              <a:tr h="237660">
                <a:tc>
                  <a:txBody>
                    <a:bodyPr/>
                    <a:lstStyle/>
                    <a:p>
                      <a:pPr algn="l" fontAlgn="b"/>
                      <a:r>
                        <a:rPr lang="es-MX" sz="1050" b="1" i="0" u="none" strike="noStrike" dirty="0">
                          <a:solidFill>
                            <a:srgbClr val="000000"/>
                          </a:solidFill>
                          <a:effectLst/>
                          <a:latin typeface="Calibri" panose="020F0502020204030204" pitchFamily="34" charset="0"/>
                        </a:rPr>
                        <a:t>Correcciones a parámetros</a:t>
                      </a:r>
                    </a:p>
                  </a:txBody>
                  <a:tcPr marL="6565" marR="6565" marT="6565" marB="0" anchor="ctr">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1050" b="0" i="0" u="none" strike="noStrike" dirty="0">
                          <a:solidFill>
                            <a:srgbClr val="000000"/>
                          </a:solidFill>
                          <a:effectLst/>
                          <a:latin typeface="Calibri" panose="020F0502020204030204" pitchFamily="34" charset="0"/>
                        </a:rPr>
                        <a:t>Se modificó P0904 "Áreas verdes" y se crearon P0311 "Área Agrícola" y P0017 "Superficie Continental"</a:t>
                      </a:r>
                    </a:p>
                  </a:txBody>
                  <a:tcPr marL="6565" marR="6565" marT="6565" marB="0" anchor="ctr">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1050" b="0" i="0" u="sng" strike="noStrike" dirty="0">
                          <a:solidFill>
                            <a:srgbClr val="0563C1"/>
                          </a:solidFill>
                          <a:effectLst/>
                          <a:latin typeface="Calibri" panose="020F0502020204030204" pitchFamily="34" charset="0"/>
                          <a:hlinkClick r:id="rId2"/>
                        </a:rPr>
                        <a:t>link</a:t>
                      </a:r>
                      <a:endParaRPr lang="es-MX" sz="1050" b="0" i="0" u="sng" strike="noStrike" dirty="0">
                        <a:solidFill>
                          <a:srgbClr val="0563C1"/>
                        </a:solidFill>
                        <a:effectLst/>
                        <a:latin typeface="Calibri" panose="020F0502020204030204" pitchFamily="34" charset="0"/>
                      </a:endParaRPr>
                    </a:p>
                  </a:txBody>
                  <a:tcPr marL="6565" marR="6565" marT="6565" marB="0" anchor="ctr">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1836343376"/>
                  </a:ext>
                </a:extLst>
              </a:tr>
              <a:tr h="584302">
                <a:tc>
                  <a:txBody>
                    <a:bodyPr/>
                    <a:lstStyle/>
                    <a:p>
                      <a:pPr algn="l" fontAlgn="ctr"/>
                      <a:r>
                        <a:rPr lang="es-MX" sz="1050" b="1" i="0" u="none" strike="noStrike" dirty="0">
                          <a:solidFill>
                            <a:srgbClr val="000000"/>
                          </a:solidFill>
                          <a:effectLst/>
                          <a:latin typeface="Calibri" panose="020F0502020204030204" pitchFamily="34" charset="0"/>
                        </a:rPr>
                        <a:t>Script para mejorar legibilidad de fichas de parámetros</a:t>
                      </a:r>
                    </a:p>
                  </a:txBody>
                  <a:tcPr marL="6565" marR="6565" marT="6565" marB="0" anchor="ctr">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ctr"/>
                      <a:r>
                        <a:rPr lang="es-MX" sz="1050" b="0" i="0" u="none" strike="noStrike" dirty="0">
                          <a:solidFill>
                            <a:srgbClr val="000000"/>
                          </a:solidFill>
                          <a:effectLst/>
                          <a:latin typeface="Calibri" panose="020F0502020204030204" pitchFamily="34" charset="0"/>
                        </a:rPr>
                        <a:t>Mejoramiento del formato estándar para documentación de parámetros.</a:t>
                      </a:r>
                      <a:br>
                        <a:rPr lang="es-MX" sz="1050" b="0" i="0" u="none" strike="noStrike" dirty="0">
                          <a:solidFill>
                            <a:srgbClr val="000000"/>
                          </a:solidFill>
                          <a:effectLst/>
                          <a:latin typeface="Calibri" panose="020F0502020204030204" pitchFamily="34" charset="0"/>
                        </a:rPr>
                      </a:br>
                      <a:r>
                        <a:rPr lang="es-MX" sz="1050" b="0" i="0" u="none" strike="noStrike" dirty="0">
                          <a:solidFill>
                            <a:srgbClr val="000000"/>
                          </a:solidFill>
                          <a:effectLst/>
                          <a:latin typeface="Calibri" panose="020F0502020204030204" pitchFamily="34" charset="0"/>
                        </a:rPr>
                        <a:t>Estandarización de parámetros al nuevo formato y a la estructura de minería: P0017, P0311, P0709, P0901, P0902, P0903, P0904, P0907, P0908</a:t>
                      </a:r>
                    </a:p>
                  </a:txBody>
                  <a:tcPr marL="6565" marR="6565" marT="6565" marB="0" anchor="ctr">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1050" b="0" i="0" u="sng" strike="noStrike" dirty="0">
                          <a:solidFill>
                            <a:srgbClr val="0563C1"/>
                          </a:solidFill>
                          <a:effectLst/>
                          <a:latin typeface="Calibri" panose="020F0502020204030204" pitchFamily="34" charset="0"/>
                          <a:hlinkClick r:id="rId2"/>
                        </a:rPr>
                        <a:t>link</a:t>
                      </a:r>
                      <a:endParaRPr lang="es-MX" sz="1050" b="0" i="0" u="sng" strike="noStrike" dirty="0">
                        <a:solidFill>
                          <a:srgbClr val="0563C1"/>
                        </a:solidFill>
                        <a:effectLst/>
                        <a:latin typeface="Calibri" panose="020F0502020204030204" pitchFamily="34" charset="0"/>
                      </a:endParaRPr>
                    </a:p>
                  </a:txBody>
                  <a:tcPr marL="6565" marR="6565" marT="6565" marB="0" anchor="ctr">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1895550165"/>
                  </a:ext>
                </a:extLst>
              </a:tr>
              <a:tr h="131304">
                <a:tc>
                  <a:txBody>
                    <a:bodyPr/>
                    <a:lstStyle/>
                    <a:p>
                      <a:pPr algn="l" fontAlgn="b"/>
                      <a:r>
                        <a:rPr lang="es-MX" sz="1050" b="1" i="0" u="none" strike="noStrike" dirty="0">
                          <a:solidFill>
                            <a:srgbClr val="000000"/>
                          </a:solidFill>
                          <a:effectLst/>
                          <a:latin typeface="Calibri" panose="020F0502020204030204" pitchFamily="34" charset="0"/>
                        </a:rPr>
                        <a:t>Parámetro P0712</a:t>
                      </a:r>
                    </a:p>
                  </a:txBody>
                  <a:tcPr marL="6565" marR="6565" marT="6565" marB="0" anchor="ctr">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1050" b="0" i="0" u="none" strike="noStrike" dirty="0">
                          <a:solidFill>
                            <a:srgbClr val="000000"/>
                          </a:solidFill>
                          <a:effectLst/>
                          <a:latin typeface="Calibri" panose="020F0502020204030204" pitchFamily="34" charset="0"/>
                        </a:rPr>
                        <a:t>Ficha estándar de parámetro P0712</a:t>
                      </a:r>
                    </a:p>
                  </a:txBody>
                  <a:tcPr marL="6565" marR="6565" marT="6565" marB="0" anchor="ctr">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1050" b="0" i="0" u="sng" strike="noStrike" dirty="0">
                          <a:solidFill>
                            <a:srgbClr val="0563C1"/>
                          </a:solidFill>
                          <a:effectLst/>
                          <a:latin typeface="Calibri" panose="020F0502020204030204" pitchFamily="34" charset="0"/>
                          <a:hlinkClick r:id="rId2"/>
                        </a:rPr>
                        <a:t>link</a:t>
                      </a:r>
                      <a:endParaRPr lang="es-MX" sz="1050" b="0" i="0" u="sng" strike="noStrike" dirty="0">
                        <a:solidFill>
                          <a:srgbClr val="0563C1"/>
                        </a:solidFill>
                        <a:effectLst/>
                        <a:latin typeface="Calibri" panose="020F0502020204030204" pitchFamily="34" charset="0"/>
                      </a:endParaRPr>
                    </a:p>
                  </a:txBody>
                  <a:tcPr marL="6565" marR="6565" marT="6565" marB="0" anchor="ctr">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2550597297"/>
                  </a:ext>
                </a:extLst>
              </a:tr>
              <a:tr h="815396">
                <a:tc>
                  <a:txBody>
                    <a:bodyPr/>
                    <a:lstStyle/>
                    <a:p>
                      <a:pPr algn="l" fontAlgn="b"/>
                      <a:r>
                        <a:rPr lang="es-MX" sz="1050" b="1" i="0" u="none" strike="noStrike" dirty="0">
                          <a:solidFill>
                            <a:srgbClr val="000000"/>
                          </a:solidFill>
                          <a:effectLst/>
                          <a:latin typeface="Calibri" panose="020F0502020204030204" pitchFamily="34" charset="0"/>
                        </a:rPr>
                        <a:t>Corrección de bug y mejoramiento de estructura de directorio</a:t>
                      </a:r>
                    </a:p>
                  </a:txBody>
                  <a:tcPr marL="6565" marR="6565" marT="6565" marB="0" anchor="ctr">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1050" b="0" i="0" u="none" strike="noStrike" dirty="0">
                          <a:solidFill>
                            <a:srgbClr val="000000"/>
                          </a:solidFill>
                          <a:effectLst/>
                          <a:latin typeface="Calibri" panose="020F0502020204030204" pitchFamily="34" charset="0"/>
                        </a:rPr>
                        <a:t>Corrección de bug que causaba que en el cálculo de integridad no apareciera la cantidad de ciudades sin información para las ciudades que tienen integridad 1 en ciertos dataset. Se movieron los scripts de la carpeta 00_parámetros a la carpeta "Scripts", y se corrigieron las rutas hacia estos scripts en todos los scripts de construcción de parámetros.</a:t>
                      </a:r>
                    </a:p>
                  </a:txBody>
                  <a:tcPr marL="6565" marR="6565" marT="6565" marB="0" anchor="ctr">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1050" b="0" i="0" u="sng" strike="noStrike" dirty="0">
                          <a:solidFill>
                            <a:srgbClr val="0563C1"/>
                          </a:solidFill>
                          <a:effectLst/>
                          <a:latin typeface="Calibri" panose="020F0502020204030204" pitchFamily="34" charset="0"/>
                          <a:hlinkClick r:id="rId2"/>
                        </a:rPr>
                        <a:t>link</a:t>
                      </a:r>
                      <a:endParaRPr lang="es-MX" sz="1050" b="0" i="0" u="sng" strike="noStrike" dirty="0">
                        <a:solidFill>
                          <a:srgbClr val="0563C1"/>
                        </a:solidFill>
                        <a:effectLst/>
                        <a:latin typeface="Calibri" panose="020F0502020204030204" pitchFamily="34" charset="0"/>
                      </a:endParaRPr>
                    </a:p>
                  </a:txBody>
                  <a:tcPr marL="6565" marR="6565" marT="6565" marB="0" anchor="ctr">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2313175918"/>
                  </a:ext>
                </a:extLst>
              </a:tr>
              <a:tr h="1970869">
                <a:tc>
                  <a:txBody>
                    <a:bodyPr/>
                    <a:lstStyle/>
                    <a:p>
                      <a:pPr algn="l" fontAlgn="t"/>
                      <a:r>
                        <a:rPr lang="es-MX" sz="1050" b="1" i="0" u="none" strike="noStrike" dirty="0">
                          <a:solidFill>
                            <a:srgbClr val="000000"/>
                          </a:solidFill>
                          <a:effectLst/>
                          <a:latin typeface="Calibri" panose="020F0502020204030204" pitchFamily="34" charset="0"/>
                        </a:rPr>
                        <a:t>Mejoramiento a ficha de parámetro estándar</a:t>
                      </a:r>
                    </a:p>
                  </a:txBody>
                  <a:tcPr marL="6565" marR="6565" marT="6565" marB="0" anchor="ctr">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t"/>
                      <a:r>
                        <a:rPr lang="es-MX" sz="1050" b="0" i="0" u="none" strike="noStrike" dirty="0">
                          <a:solidFill>
                            <a:srgbClr val="000000"/>
                          </a:solidFill>
                          <a:effectLst/>
                          <a:latin typeface="Calibri" panose="020F0502020204030204" pitchFamily="34" charset="0"/>
                        </a:rPr>
                        <a:t>Se complementó la descripción de minería de parámetros para incluir el periodo para el que se tienen datos, el nivel máximo de desagregación y la periodicidad de actualización de datos desde la fuente.</a:t>
                      </a:r>
                      <a:br>
                        <a:rPr lang="es-MX" sz="1050" b="0" i="0" u="none" strike="noStrike" dirty="0">
                          <a:solidFill>
                            <a:srgbClr val="000000"/>
                          </a:solidFill>
                          <a:effectLst/>
                          <a:latin typeface="Calibri" panose="020F0502020204030204" pitchFamily="34" charset="0"/>
                        </a:rPr>
                      </a:br>
                      <a:r>
                        <a:rPr lang="es-MX" sz="1050" b="0" i="0" u="none" strike="noStrike" dirty="0">
                          <a:solidFill>
                            <a:srgbClr val="000000"/>
                          </a:solidFill>
                          <a:effectLst/>
                          <a:latin typeface="Calibri" panose="020F0502020204030204" pitchFamily="34" charset="0"/>
                        </a:rPr>
                        <a:t>Se ajustó el formato de metadatos para todos los parámetros.</a:t>
                      </a:r>
                      <a:br>
                        <a:rPr lang="es-MX" sz="1050" b="0" i="0" u="none" strike="noStrike" dirty="0">
                          <a:solidFill>
                            <a:srgbClr val="000000"/>
                          </a:solidFill>
                          <a:effectLst/>
                          <a:latin typeface="Calibri" panose="020F0502020204030204" pitchFamily="34" charset="0"/>
                        </a:rPr>
                      </a:br>
                      <a:r>
                        <a:rPr lang="es-MX" sz="1050" b="0" i="0" u="none" strike="noStrike" dirty="0">
                          <a:solidFill>
                            <a:srgbClr val="000000"/>
                          </a:solidFill>
                          <a:effectLst/>
                          <a:latin typeface="Calibri" panose="020F0502020204030204" pitchFamily="34" charset="0"/>
                        </a:rPr>
                        <a:t>Se creó una nueva carpeta, "datasets", para guardar los dataset desde donde se realiza la desagregación de parámetros, y se movieron a esta los datasets que se encontraban en la carpeta "00_parámetros"</a:t>
                      </a:r>
                      <a:br>
                        <a:rPr lang="es-MX" sz="1050" b="0" i="0" u="none" strike="noStrike" dirty="0">
                          <a:solidFill>
                            <a:srgbClr val="000000"/>
                          </a:solidFill>
                          <a:effectLst/>
                          <a:latin typeface="Calibri" panose="020F0502020204030204" pitchFamily="34" charset="0"/>
                        </a:rPr>
                      </a:br>
                      <a:r>
                        <a:rPr lang="es-MX" sz="1050" b="0" i="0" u="none" strike="noStrike" dirty="0">
                          <a:solidFill>
                            <a:srgbClr val="000000"/>
                          </a:solidFill>
                          <a:effectLst/>
                          <a:latin typeface="Calibri" panose="020F0502020204030204" pitchFamily="34" charset="0"/>
                        </a:rPr>
                        <a:t>Se cambió el nombre de la carpeta "00_parámetros" a "00_Generales", para guardar parámetros de uso generalizado</a:t>
                      </a:r>
                      <a:br>
                        <a:rPr lang="es-MX" sz="1050" b="0" i="0" u="none" strike="noStrike" dirty="0">
                          <a:solidFill>
                            <a:srgbClr val="000000"/>
                          </a:solidFill>
                          <a:effectLst/>
                          <a:latin typeface="Calibri" panose="020F0502020204030204" pitchFamily="34" charset="0"/>
                        </a:rPr>
                      </a:br>
                      <a:r>
                        <a:rPr lang="es-MX" sz="1050" b="0" i="0" u="none" strike="noStrike" dirty="0">
                          <a:solidFill>
                            <a:srgbClr val="000000"/>
                          </a:solidFill>
                          <a:effectLst/>
                          <a:latin typeface="Calibri" panose="020F0502020204030204" pitchFamily="34" charset="0"/>
                        </a:rPr>
                        <a:t>Se modificaron las rutas de acceso en los scripts de los parámetros que ya estaban elaborados, para responder a los cambios de carpetas descritos.</a:t>
                      </a:r>
                      <a:br>
                        <a:rPr lang="es-MX" sz="1050" b="0" i="0" u="none" strike="noStrike" dirty="0">
                          <a:solidFill>
                            <a:srgbClr val="000000"/>
                          </a:solidFill>
                          <a:effectLst/>
                          <a:latin typeface="Calibri" panose="020F0502020204030204" pitchFamily="34" charset="0"/>
                        </a:rPr>
                      </a:br>
                      <a:r>
                        <a:rPr lang="es-MX" sz="1050" b="0" i="0" u="none" strike="noStrike" dirty="0">
                          <a:solidFill>
                            <a:srgbClr val="000000"/>
                          </a:solidFill>
                          <a:effectLst/>
                          <a:latin typeface="Calibri" panose="020F0502020204030204" pitchFamily="34" charset="0"/>
                        </a:rPr>
                        <a:t>Se corrieron nuevamente los scripts de parámetros para actualizar la información.</a:t>
                      </a:r>
                    </a:p>
                  </a:txBody>
                  <a:tcPr marL="6565" marR="6565" marT="6565" marB="0" anchor="ctr">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1050" b="0" i="0" u="sng" strike="noStrike" dirty="0">
                          <a:solidFill>
                            <a:srgbClr val="0563C1"/>
                          </a:solidFill>
                          <a:effectLst/>
                          <a:latin typeface="Calibri" panose="020F0502020204030204" pitchFamily="34" charset="0"/>
                          <a:hlinkClick r:id="rId2"/>
                        </a:rPr>
                        <a:t>link</a:t>
                      </a:r>
                      <a:endParaRPr lang="es-MX" sz="1050" b="0" i="0" u="sng" strike="noStrike" dirty="0">
                        <a:solidFill>
                          <a:srgbClr val="0563C1"/>
                        </a:solidFill>
                        <a:effectLst/>
                        <a:latin typeface="Calibri" panose="020F0502020204030204" pitchFamily="34" charset="0"/>
                      </a:endParaRPr>
                    </a:p>
                  </a:txBody>
                  <a:tcPr marL="6565" marR="6565" marT="6565" marB="0" anchor="ctr">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537549249"/>
                  </a:ext>
                </a:extLst>
              </a:tr>
              <a:tr h="131304">
                <a:tc>
                  <a:txBody>
                    <a:bodyPr/>
                    <a:lstStyle/>
                    <a:p>
                      <a:pPr algn="l" fontAlgn="b"/>
                      <a:r>
                        <a:rPr lang="es-MX" sz="1050" b="1" i="0" u="none" strike="noStrike" dirty="0">
                          <a:solidFill>
                            <a:srgbClr val="000000"/>
                          </a:solidFill>
                          <a:effectLst/>
                          <a:latin typeface="Calibri" panose="020F0502020204030204" pitchFamily="34" charset="0"/>
                        </a:rPr>
                        <a:t>Dataset PIGOO</a:t>
                      </a:r>
                    </a:p>
                  </a:txBody>
                  <a:tcPr marL="6565" marR="6565" marT="6565" marB="0" anchor="ctr">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1050" b="0" i="0" u="none" strike="noStrike" dirty="0">
                          <a:solidFill>
                            <a:srgbClr val="000000"/>
                          </a:solidFill>
                          <a:effectLst/>
                          <a:latin typeface="Calibri" panose="020F0502020204030204" pitchFamily="34" charset="0"/>
                        </a:rPr>
                        <a:t>Estandarización de dataset PIGOO</a:t>
                      </a:r>
                    </a:p>
                  </a:txBody>
                  <a:tcPr marL="6565" marR="6565" marT="6565" marB="0" anchor="ctr">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1050" b="0" i="0" u="sng" strike="noStrike" dirty="0">
                          <a:solidFill>
                            <a:srgbClr val="0563C1"/>
                          </a:solidFill>
                          <a:effectLst/>
                          <a:latin typeface="Calibri" panose="020F0502020204030204" pitchFamily="34" charset="0"/>
                          <a:hlinkClick r:id="rId2"/>
                        </a:rPr>
                        <a:t>link</a:t>
                      </a:r>
                      <a:endParaRPr lang="es-MX" sz="1050" b="0" i="0" u="sng" strike="noStrike" dirty="0">
                        <a:solidFill>
                          <a:srgbClr val="0563C1"/>
                        </a:solidFill>
                        <a:effectLst/>
                        <a:latin typeface="Calibri" panose="020F0502020204030204" pitchFamily="34" charset="0"/>
                      </a:endParaRPr>
                    </a:p>
                  </a:txBody>
                  <a:tcPr marL="6565" marR="6565" marT="6565" marB="0" anchor="ctr">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858737904"/>
                  </a:ext>
                </a:extLst>
              </a:tr>
              <a:tr h="237660">
                <a:tc>
                  <a:txBody>
                    <a:bodyPr/>
                    <a:lstStyle/>
                    <a:p>
                      <a:pPr algn="l" fontAlgn="b"/>
                      <a:r>
                        <a:rPr lang="es-MX" sz="1050" b="1" i="0" u="none" strike="noStrike" dirty="0">
                          <a:solidFill>
                            <a:srgbClr val="000000"/>
                          </a:solidFill>
                          <a:effectLst/>
                          <a:latin typeface="Calibri" panose="020F0502020204030204" pitchFamily="34" charset="0"/>
                        </a:rPr>
                        <a:t>Descripción de directorio GITHUB</a:t>
                      </a:r>
                    </a:p>
                  </a:txBody>
                  <a:tcPr marL="6565" marR="6565" marT="6565" marB="0" anchor="ctr">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1050" b="0" i="0" u="none" strike="noStrike" dirty="0">
                          <a:solidFill>
                            <a:srgbClr val="000000"/>
                          </a:solidFill>
                          <a:effectLst/>
                          <a:latin typeface="Calibri" panose="020F0502020204030204" pitchFamily="34" charset="0"/>
                        </a:rPr>
                        <a:t>Se redactó la descripción del repositorio de datos de la PCCS en github</a:t>
                      </a:r>
                    </a:p>
                  </a:txBody>
                  <a:tcPr marL="6565" marR="6565" marT="6565" marB="0" anchor="ctr">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tc>
                  <a:txBody>
                    <a:bodyPr/>
                    <a:lstStyle/>
                    <a:p>
                      <a:pPr algn="l" fontAlgn="b"/>
                      <a:r>
                        <a:rPr lang="es-MX" sz="1050" b="0" i="0" u="sng" strike="noStrike" dirty="0">
                          <a:solidFill>
                            <a:srgbClr val="0563C1"/>
                          </a:solidFill>
                          <a:effectLst/>
                          <a:latin typeface="Calibri" panose="020F0502020204030204" pitchFamily="34" charset="0"/>
                          <a:hlinkClick r:id="rId2"/>
                        </a:rPr>
                        <a:t>link</a:t>
                      </a:r>
                      <a:endParaRPr lang="es-MX" sz="1050" b="0" i="0" u="sng" strike="noStrike" dirty="0">
                        <a:solidFill>
                          <a:srgbClr val="0563C1"/>
                        </a:solidFill>
                        <a:effectLst/>
                        <a:latin typeface="Calibri" panose="020F0502020204030204" pitchFamily="34" charset="0"/>
                      </a:endParaRPr>
                    </a:p>
                  </a:txBody>
                  <a:tcPr marL="6565" marR="6565" marT="6565" marB="0" anchor="ctr">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tcPr>
                </a:tc>
                <a:extLst>
                  <a:ext uri="{0D108BD9-81ED-4DB2-BD59-A6C34878D82A}">
                    <a16:rowId xmlns:a16="http://schemas.microsoft.com/office/drawing/2014/main" val="2617205903"/>
                  </a:ext>
                </a:extLst>
              </a:tr>
            </a:tbl>
          </a:graphicData>
        </a:graphic>
      </p:graphicFrame>
      <p:sp>
        <p:nvSpPr>
          <p:cNvPr id="4" name="TextBox 3">
            <a:extLst>
              <a:ext uri="{FF2B5EF4-FFF2-40B4-BE49-F238E27FC236}">
                <a16:creationId xmlns:a16="http://schemas.microsoft.com/office/drawing/2014/main" id="{6A829EFE-CF41-46F2-B1EE-21B9628F62A3}"/>
              </a:ext>
            </a:extLst>
          </p:cNvPr>
          <p:cNvSpPr txBox="1"/>
          <p:nvPr/>
        </p:nvSpPr>
        <p:spPr>
          <a:xfrm>
            <a:off x="471488" y="817593"/>
            <a:ext cx="5915024" cy="276999"/>
          </a:xfrm>
          <a:prstGeom prst="rect">
            <a:avLst/>
          </a:prstGeom>
          <a:solidFill>
            <a:schemeClr val="bg1">
              <a:lumMod val="50000"/>
            </a:schemeClr>
          </a:solidFill>
        </p:spPr>
        <p:txBody>
          <a:bodyPr wrap="square" rtlCol="0">
            <a:spAutoFit/>
          </a:bodyPr>
          <a:lstStyle/>
          <a:p>
            <a:r>
              <a:rPr lang="es-MX" sz="1200" b="1" dirty="0">
                <a:solidFill>
                  <a:schemeClr val="bg1"/>
                </a:solidFill>
                <a:latin typeface="Soberana Sans" panose="02000000000000000000" pitchFamily="50" charset="0"/>
              </a:rPr>
              <a:t>REPORTE DE ACTIVIDADES DE MINERIA HASTA LA FECHA</a:t>
            </a:r>
          </a:p>
        </p:txBody>
      </p:sp>
    </p:spTree>
    <p:extLst>
      <p:ext uri="{BB962C8B-B14F-4D97-AF65-F5344CB8AC3E}">
        <p14:creationId xmlns:p14="http://schemas.microsoft.com/office/powerpoint/2010/main" val="950801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8E98D1-FD38-4391-A5BA-C6BAB21BB02C}"/>
              </a:ext>
            </a:extLst>
          </p:cNvPr>
          <p:cNvPicPr>
            <a:picLocks noChangeAspect="1"/>
          </p:cNvPicPr>
          <p:nvPr/>
        </p:nvPicPr>
        <p:blipFill>
          <a:blip r:embed="rId2"/>
          <a:stretch>
            <a:fillRect/>
          </a:stretch>
        </p:blipFill>
        <p:spPr>
          <a:xfrm>
            <a:off x="0" y="2151692"/>
            <a:ext cx="6858000" cy="6118571"/>
          </a:xfrm>
          <a:prstGeom prst="rect">
            <a:avLst/>
          </a:prstGeom>
        </p:spPr>
      </p:pic>
      <p:sp>
        <p:nvSpPr>
          <p:cNvPr id="3" name="TextBox 2">
            <a:extLst>
              <a:ext uri="{FF2B5EF4-FFF2-40B4-BE49-F238E27FC236}">
                <a16:creationId xmlns:a16="http://schemas.microsoft.com/office/drawing/2014/main" id="{7AD06A17-CFC6-4FD4-9B7B-ECB63CF25711}"/>
              </a:ext>
            </a:extLst>
          </p:cNvPr>
          <p:cNvSpPr txBox="1"/>
          <p:nvPr/>
        </p:nvSpPr>
        <p:spPr>
          <a:xfrm>
            <a:off x="471488" y="817593"/>
            <a:ext cx="5915024" cy="276999"/>
          </a:xfrm>
          <a:prstGeom prst="rect">
            <a:avLst/>
          </a:prstGeom>
          <a:solidFill>
            <a:schemeClr val="bg1">
              <a:lumMod val="50000"/>
            </a:schemeClr>
          </a:solidFill>
        </p:spPr>
        <p:txBody>
          <a:bodyPr wrap="square" rtlCol="0">
            <a:spAutoFit/>
          </a:bodyPr>
          <a:lstStyle/>
          <a:p>
            <a:r>
              <a:rPr lang="es-MX" sz="1200" b="1" dirty="0">
                <a:solidFill>
                  <a:schemeClr val="bg1"/>
                </a:solidFill>
                <a:latin typeface="Soberana Sans" panose="02000000000000000000" pitchFamily="50" charset="0"/>
              </a:rPr>
              <a:t>CRONOGRAMA DE MINERÍA DE PARAMETROS </a:t>
            </a:r>
          </a:p>
        </p:txBody>
      </p:sp>
      <p:sp>
        <p:nvSpPr>
          <p:cNvPr id="4" name="TextBox 3">
            <a:extLst>
              <a:ext uri="{FF2B5EF4-FFF2-40B4-BE49-F238E27FC236}">
                <a16:creationId xmlns:a16="http://schemas.microsoft.com/office/drawing/2014/main" id="{31213D09-4F33-4AD6-87B1-55406B5C705B}"/>
              </a:ext>
            </a:extLst>
          </p:cNvPr>
          <p:cNvSpPr txBox="1"/>
          <p:nvPr/>
        </p:nvSpPr>
        <p:spPr>
          <a:xfrm>
            <a:off x="471488" y="1094592"/>
            <a:ext cx="5915024" cy="600164"/>
          </a:xfrm>
          <a:prstGeom prst="rect">
            <a:avLst/>
          </a:prstGeom>
          <a:solidFill>
            <a:schemeClr val="accent6">
              <a:lumMod val="20000"/>
              <a:lumOff val="80000"/>
            </a:schemeClr>
          </a:solidFill>
        </p:spPr>
        <p:txBody>
          <a:bodyPr wrap="square" rtlCol="0">
            <a:spAutoFit/>
          </a:bodyPr>
          <a:lstStyle/>
          <a:p>
            <a:r>
              <a:rPr lang="es-MX" sz="1100" dirty="0"/>
              <a:t>El siguiente diagrama muestra las fechas en las que se estarían realizando las minerías de parámetros. Están agrupados por fuente, dando prioridad a las fuentes que contienen mayor cantidad de parámetros.</a:t>
            </a:r>
          </a:p>
        </p:txBody>
      </p:sp>
    </p:spTree>
    <p:extLst>
      <p:ext uri="{BB962C8B-B14F-4D97-AF65-F5344CB8AC3E}">
        <p14:creationId xmlns:p14="http://schemas.microsoft.com/office/powerpoint/2010/main" val="1388941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435</TotalTime>
  <Words>1067</Words>
  <Application>Microsoft Office PowerPoint</Application>
  <PresentationFormat>Letter Paper (8.5x11 in)</PresentationFormat>
  <Paragraphs>236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Soberana Sans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Carlos Arana Matus</dc:creator>
  <cp:lastModifiedBy>Carlos Arana Matus</cp:lastModifiedBy>
  <cp:revision>25</cp:revision>
  <dcterms:created xsi:type="dcterms:W3CDTF">2017-10-25T15:25:46Z</dcterms:created>
  <dcterms:modified xsi:type="dcterms:W3CDTF">2017-10-26T21:49:07Z</dcterms:modified>
</cp:coreProperties>
</file>