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2"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6" d="100"/>
          <a:sy n="106" d="100"/>
        </p:scale>
        <p:origin x="168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A2D13-2BE7-4E62-AB13-59C99CEA9912}" type="datetimeFigureOut">
              <a:rPr lang="es-MX" smtClean="0"/>
              <a:t>05/12/2017</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F3F95-FB1B-4802-862B-54ED335D8A80}" type="slidenum">
              <a:rPr lang="es-MX" smtClean="0"/>
              <a:t>‹#›</a:t>
            </a:fld>
            <a:endParaRPr lang="es-MX"/>
          </a:p>
        </p:txBody>
      </p:sp>
    </p:spTree>
    <p:extLst>
      <p:ext uri="{BB962C8B-B14F-4D97-AF65-F5344CB8AC3E}">
        <p14:creationId xmlns:p14="http://schemas.microsoft.com/office/powerpoint/2010/main" val="30495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GB"/>
          </a:p>
        </p:txBody>
      </p:sp>
      <p:sp>
        <p:nvSpPr>
          <p:cNvPr id="4" name="Date Placeholder 3"/>
          <p:cNvSpPr>
            <a:spLocks noGrp="1"/>
          </p:cNvSpPr>
          <p:nvPr>
            <p:ph type="dt" sz="half" idx="10"/>
          </p:nvPr>
        </p:nvSpPr>
        <p:spPr/>
        <p:txBody>
          <a:bodyPr/>
          <a:lstStyle/>
          <a:p>
            <a:fld id="{91DD2B38-582D-AC49-847F-EDD8247E7A46}" type="datetimeFigureOut">
              <a:rPr lang="en-US" smtClean="0"/>
              <a:t>12/5/2017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8ABA85-5528-5044-A8DC-591164157AB7}" type="slidenum">
              <a:rPr lang="en-GB" smtClean="0"/>
              <a:t>‹#›</a:t>
            </a:fld>
            <a:endParaRPr lang="en-GB"/>
          </a:p>
        </p:txBody>
      </p:sp>
    </p:spTree>
    <p:extLst>
      <p:ext uri="{BB962C8B-B14F-4D97-AF65-F5344CB8AC3E}">
        <p14:creationId xmlns:p14="http://schemas.microsoft.com/office/powerpoint/2010/main" val="394225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GB"/>
          </a:p>
        </p:txBody>
      </p:sp>
      <p:sp>
        <p:nvSpPr>
          <p:cNvPr id="4" name="Date Placeholder 3"/>
          <p:cNvSpPr>
            <a:spLocks noGrp="1"/>
          </p:cNvSpPr>
          <p:nvPr>
            <p:ph type="dt" sz="half" idx="10"/>
          </p:nvPr>
        </p:nvSpPr>
        <p:spPr/>
        <p:txBody>
          <a:bodyPr/>
          <a:lstStyle/>
          <a:p>
            <a:fld id="{91DD2B38-582D-AC49-847F-EDD8247E7A46}" type="datetimeFigureOut">
              <a:rPr lang="en-US" smtClean="0"/>
              <a:t>12/5/2017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8ABA85-5528-5044-A8DC-591164157AB7}" type="slidenum">
              <a:rPr lang="en-GB" smtClean="0"/>
              <a:t>‹#›</a:t>
            </a:fld>
            <a:endParaRPr lang="en-GB"/>
          </a:p>
        </p:txBody>
      </p:sp>
    </p:spTree>
    <p:extLst>
      <p:ext uri="{BB962C8B-B14F-4D97-AF65-F5344CB8AC3E}">
        <p14:creationId xmlns:p14="http://schemas.microsoft.com/office/powerpoint/2010/main" val="100107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GB"/>
          </a:p>
        </p:txBody>
      </p:sp>
      <p:sp>
        <p:nvSpPr>
          <p:cNvPr id="4" name="Date Placeholder 3"/>
          <p:cNvSpPr>
            <a:spLocks noGrp="1"/>
          </p:cNvSpPr>
          <p:nvPr>
            <p:ph type="dt" sz="half" idx="10"/>
          </p:nvPr>
        </p:nvSpPr>
        <p:spPr/>
        <p:txBody>
          <a:bodyPr/>
          <a:lstStyle/>
          <a:p>
            <a:fld id="{91DD2B38-582D-AC49-847F-EDD8247E7A46}" type="datetimeFigureOut">
              <a:rPr lang="en-US" smtClean="0"/>
              <a:t>12/5/2017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8ABA85-5528-5044-A8DC-591164157AB7}" type="slidenum">
              <a:rPr lang="en-GB" smtClean="0"/>
              <a:t>‹#›</a:t>
            </a:fld>
            <a:endParaRPr lang="en-GB"/>
          </a:p>
        </p:txBody>
      </p:sp>
    </p:spTree>
    <p:extLst>
      <p:ext uri="{BB962C8B-B14F-4D97-AF65-F5344CB8AC3E}">
        <p14:creationId xmlns:p14="http://schemas.microsoft.com/office/powerpoint/2010/main" val="139911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GB"/>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GB"/>
          </a:p>
        </p:txBody>
      </p:sp>
      <p:sp>
        <p:nvSpPr>
          <p:cNvPr id="4" name="Date Placeholder 3"/>
          <p:cNvSpPr>
            <a:spLocks noGrp="1"/>
          </p:cNvSpPr>
          <p:nvPr>
            <p:ph type="dt" sz="half" idx="10"/>
          </p:nvPr>
        </p:nvSpPr>
        <p:spPr/>
        <p:txBody>
          <a:bodyPr/>
          <a:lstStyle/>
          <a:p>
            <a:fld id="{91DD2B38-582D-AC49-847F-EDD8247E7A46}" type="datetimeFigureOut">
              <a:rPr lang="en-US" smtClean="0"/>
              <a:t>12/5/2017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8ABA85-5528-5044-A8DC-591164157AB7}" type="slidenum">
              <a:rPr lang="en-GB" smtClean="0"/>
              <a:t>‹#›</a:t>
            </a:fld>
            <a:endParaRPr lang="en-GB"/>
          </a:p>
        </p:txBody>
      </p:sp>
    </p:spTree>
    <p:extLst>
      <p:ext uri="{BB962C8B-B14F-4D97-AF65-F5344CB8AC3E}">
        <p14:creationId xmlns:p14="http://schemas.microsoft.com/office/powerpoint/2010/main" val="89490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91DD2B38-582D-AC49-847F-EDD8247E7A46}" type="datetimeFigureOut">
              <a:rPr lang="en-US" smtClean="0"/>
              <a:t>12/5/2017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8ABA85-5528-5044-A8DC-591164157AB7}" type="slidenum">
              <a:rPr lang="en-GB" smtClean="0"/>
              <a:t>‹#›</a:t>
            </a:fld>
            <a:endParaRPr lang="en-GB"/>
          </a:p>
        </p:txBody>
      </p:sp>
    </p:spTree>
    <p:extLst>
      <p:ext uri="{BB962C8B-B14F-4D97-AF65-F5344CB8AC3E}">
        <p14:creationId xmlns:p14="http://schemas.microsoft.com/office/powerpoint/2010/main" val="408535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GB"/>
          </a:p>
        </p:txBody>
      </p:sp>
      <p:sp>
        <p:nvSpPr>
          <p:cNvPr id="5" name="Date Placeholder 4"/>
          <p:cNvSpPr>
            <a:spLocks noGrp="1"/>
          </p:cNvSpPr>
          <p:nvPr>
            <p:ph type="dt" sz="half" idx="10"/>
          </p:nvPr>
        </p:nvSpPr>
        <p:spPr/>
        <p:txBody>
          <a:bodyPr/>
          <a:lstStyle/>
          <a:p>
            <a:fld id="{91DD2B38-582D-AC49-847F-EDD8247E7A46}" type="datetimeFigureOut">
              <a:rPr lang="en-US" smtClean="0"/>
              <a:t>12/5/2017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8ABA85-5528-5044-A8DC-591164157AB7}" type="slidenum">
              <a:rPr lang="en-GB" smtClean="0"/>
              <a:t>‹#›</a:t>
            </a:fld>
            <a:endParaRPr lang="en-GB"/>
          </a:p>
        </p:txBody>
      </p:sp>
    </p:spTree>
    <p:extLst>
      <p:ext uri="{BB962C8B-B14F-4D97-AF65-F5344CB8AC3E}">
        <p14:creationId xmlns:p14="http://schemas.microsoft.com/office/powerpoint/2010/main" val="2337665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GB"/>
          </a:p>
        </p:txBody>
      </p:sp>
      <p:sp>
        <p:nvSpPr>
          <p:cNvPr id="7" name="Date Placeholder 6"/>
          <p:cNvSpPr>
            <a:spLocks noGrp="1"/>
          </p:cNvSpPr>
          <p:nvPr>
            <p:ph type="dt" sz="half" idx="10"/>
          </p:nvPr>
        </p:nvSpPr>
        <p:spPr/>
        <p:txBody>
          <a:bodyPr/>
          <a:lstStyle/>
          <a:p>
            <a:fld id="{91DD2B38-582D-AC49-847F-EDD8247E7A46}" type="datetimeFigureOut">
              <a:rPr lang="en-US" smtClean="0"/>
              <a:t>12/5/2017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88ABA85-5528-5044-A8DC-591164157AB7}" type="slidenum">
              <a:rPr lang="en-GB" smtClean="0"/>
              <a:t>‹#›</a:t>
            </a:fld>
            <a:endParaRPr lang="en-GB"/>
          </a:p>
        </p:txBody>
      </p:sp>
    </p:spTree>
    <p:extLst>
      <p:ext uri="{BB962C8B-B14F-4D97-AF65-F5344CB8AC3E}">
        <p14:creationId xmlns:p14="http://schemas.microsoft.com/office/powerpoint/2010/main" val="75437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GB"/>
          </a:p>
        </p:txBody>
      </p:sp>
      <p:sp>
        <p:nvSpPr>
          <p:cNvPr id="3" name="Date Placeholder 2"/>
          <p:cNvSpPr>
            <a:spLocks noGrp="1"/>
          </p:cNvSpPr>
          <p:nvPr>
            <p:ph type="dt" sz="half" idx="10"/>
          </p:nvPr>
        </p:nvSpPr>
        <p:spPr/>
        <p:txBody>
          <a:bodyPr/>
          <a:lstStyle/>
          <a:p>
            <a:fld id="{91DD2B38-582D-AC49-847F-EDD8247E7A46}" type="datetimeFigureOut">
              <a:rPr lang="en-US" smtClean="0"/>
              <a:t>12/5/2017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88ABA85-5528-5044-A8DC-591164157AB7}" type="slidenum">
              <a:rPr lang="en-GB" smtClean="0"/>
              <a:t>‹#›</a:t>
            </a:fld>
            <a:endParaRPr lang="en-GB"/>
          </a:p>
        </p:txBody>
      </p:sp>
    </p:spTree>
    <p:extLst>
      <p:ext uri="{BB962C8B-B14F-4D97-AF65-F5344CB8AC3E}">
        <p14:creationId xmlns:p14="http://schemas.microsoft.com/office/powerpoint/2010/main" val="291886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D2B38-582D-AC49-847F-EDD8247E7A46}" type="datetimeFigureOut">
              <a:rPr lang="en-US" smtClean="0"/>
              <a:t>12/5/2017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88ABA85-5528-5044-A8DC-591164157AB7}" type="slidenum">
              <a:rPr lang="en-GB" smtClean="0"/>
              <a:t>‹#›</a:t>
            </a:fld>
            <a:endParaRPr lang="en-GB"/>
          </a:p>
        </p:txBody>
      </p:sp>
    </p:spTree>
    <p:extLst>
      <p:ext uri="{BB962C8B-B14F-4D97-AF65-F5344CB8AC3E}">
        <p14:creationId xmlns:p14="http://schemas.microsoft.com/office/powerpoint/2010/main" val="1915887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91DD2B38-582D-AC49-847F-EDD8247E7A46}" type="datetimeFigureOut">
              <a:rPr lang="en-US" smtClean="0"/>
              <a:t>12/5/2017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8ABA85-5528-5044-A8DC-591164157AB7}" type="slidenum">
              <a:rPr lang="en-GB" smtClean="0"/>
              <a:t>‹#›</a:t>
            </a:fld>
            <a:endParaRPr lang="en-GB"/>
          </a:p>
        </p:txBody>
      </p:sp>
    </p:spTree>
    <p:extLst>
      <p:ext uri="{BB962C8B-B14F-4D97-AF65-F5344CB8AC3E}">
        <p14:creationId xmlns:p14="http://schemas.microsoft.com/office/powerpoint/2010/main" val="294222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91DD2B38-582D-AC49-847F-EDD8247E7A46}" type="datetimeFigureOut">
              <a:rPr lang="en-US" smtClean="0"/>
              <a:t>12/5/2017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8ABA85-5528-5044-A8DC-591164157AB7}" type="slidenum">
              <a:rPr lang="en-GB" smtClean="0"/>
              <a:t>‹#›</a:t>
            </a:fld>
            <a:endParaRPr lang="en-GB"/>
          </a:p>
        </p:txBody>
      </p:sp>
    </p:spTree>
    <p:extLst>
      <p:ext uri="{BB962C8B-B14F-4D97-AF65-F5344CB8AC3E}">
        <p14:creationId xmlns:p14="http://schemas.microsoft.com/office/powerpoint/2010/main" val="242150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D2B38-582D-AC49-847F-EDD8247E7A46}" type="datetimeFigureOut">
              <a:rPr lang="en-US" smtClean="0"/>
              <a:t>12/5/2017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8ABA85-5528-5044-A8DC-591164157AB7}" type="slidenum">
              <a:rPr lang="en-GB" smtClean="0"/>
              <a:t>‹#›</a:t>
            </a:fld>
            <a:endParaRPr lang="en-GB"/>
          </a:p>
        </p:txBody>
      </p:sp>
    </p:spTree>
    <p:extLst>
      <p:ext uri="{BB962C8B-B14F-4D97-AF65-F5344CB8AC3E}">
        <p14:creationId xmlns:p14="http://schemas.microsoft.com/office/powerpoint/2010/main" val="2794266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CONS.png"/>
          <p:cNvPicPr>
            <a:picLocks noGrp="1" noChangeAspect="1"/>
          </p:cNvPicPr>
          <p:nvPr>
            <p:ph idx="1"/>
          </p:nvPr>
        </p:nvPicPr>
        <p:blipFill>
          <a:blip r:embed="rId2">
            <a:extLst>
              <a:ext uri="{28A0092B-C50C-407E-A947-70E740481C1C}">
                <a14:useLocalDpi xmlns:a14="http://schemas.microsoft.com/office/drawing/2010/main" val="0"/>
              </a:ext>
            </a:extLst>
          </a:blip>
          <a:srcRect t="-14131" b="-14131"/>
          <a:stretch>
            <a:fillRect/>
          </a:stretch>
        </p:blipFill>
        <p:spPr>
          <a:xfrm>
            <a:off x="197345" y="1610027"/>
            <a:ext cx="8229600" cy="4525963"/>
          </a:xfrm>
        </p:spPr>
      </p:pic>
      <p:sp>
        <p:nvSpPr>
          <p:cNvPr id="5" name="Oval Callout 4"/>
          <p:cNvSpPr/>
          <p:nvPr/>
        </p:nvSpPr>
        <p:spPr>
          <a:xfrm>
            <a:off x="3421675" y="1741367"/>
            <a:ext cx="1675096" cy="715811"/>
          </a:xfrm>
          <a:prstGeom prst="wedgeEllipseCallout">
            <a:avLst>
              <a:gd name="adj1" fmla="val 26422"/>
              <a:gd name="adj2" fmla="val 58797"/>
            </a:avLst>
          </a:prstGeom>
          <a:solidFill>
            <a:schemeClr val="bg1"/>
          </a:solidFill>
          <a:ln w="28575" cmpd="sng">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400" dirty="0">
                <a:solidFill>
                  <a:schemeClr val="tx1">
                    <a:lumMod val="75000"/>
                    <a:lumOff val="25000"/>
                  </a:schemeClr>
                </a:solidFill>
                <a:latin typeface="Arial"/>
                <a:cs typeface="Arial"/>
              </a:rPr>
              <a:t>Incluir a peatón</a:t>
            </a:r>
          </a:p>
        </p:txBody>
      </p:sp>
      <p:sp>
        <p:nvSpPr>
          <p:cNvPr id="6" name="Oval Callout 5"/>
          <p:cNvSpPr/>
          <p:nvPr/>
        </p:nvSpPr>
        <p:spPr>
          <a:xfrm>
            <a:off x="6932915" y="1815019"/>
            <a:ext cx="1734447" cy="761215"/>
          </a:xfrm>
          <a:prstGeom prst="wedgeEllipseCallout">
            <a:avLst>
              <a:gd name="adj1" fmla="val -14471"/>
              <a:gd name="adj2" fmla="val 67155"/>
            </a:avLst>
          </a:prstGeom>
          <a:solidFill>
            <a:schemeClr val="bg1"/>
          </a:solidFill>
          <a:ln w="28575" cmpd="sng">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400" dirty="0">
                <a:solidFill>
                  <a:schemeClr val="tx1">
                    <a:lumMod val="75000"/>
                    <a:lumOff val="25000"/>
                  </a:schemeClr>
                </a:solidFill>
                <a:latin typeface="Arial"/>
                <a:cs typeface="Arial"/>
              </a:rPr>
              <a:t>Quitar líneas (rayos)</a:t>
            </a:r>
          </a:p>
        </p:txBody>
      </p:sp>
      <p:sp>
        <p:nvSpPr>
          <p:cNvPr id="7" name="Oval Callout 6"/>
          <p:cNvSpPr/>
          <p:nvPr/>
        </p:nvSpPr>
        <p:spPr>
          <a:xfrm>
            <a:off x="6906880" y="5265782"/>
            <a:ext cx="1559356" cy="1101310"/>
          </a:xfrm>
          <a:prstGeom prst="wedgeEllipseCallout">
            <a:avLst>
              <a:gd name="adj1" fmla="val 1068"/>
              <a:gd name="adj2" fmla="val -69879"/>
            </a:avLst>
          </a:prstGeom>
          <a:solidFill>
            <a:schemeClr val="bg1"/>
          </a:solidFill>
          <a:ln w="28575" cmpd="sng">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400" dirty="0">
                <a:solidFill>
                  <a:schemeClr val="tx1">
                    <a:lumMod val="75000"/>
                    <a:lumOff val="25000"/>
                  </a:schemeClr>
                </a:solidFill>
                <a:latin typeface="Arial"/>
                <a:cs typeface="Arial"/>
              </a:rPr>
              <a:t>Modificar para no mostrar  emisiones.</a:t>
            </a:r>
          </a:p>
        </p:txBody>
      </p:sp>
      <p:sp>
        <p:nvSpPr>
          <p:cNvPr id="13" name="12 Rectángulo"/>
          <p:cNvSpPr/>
          <p:nvPr/>
        </p:nvSpPr>
        <p:spPr>
          <a:xfrm>
            <a:off x="197345" y="-6082"/>
            <a:ext cx="8686800" cy="156638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es-MX" sz="1400" dirty="0">
                <a:solidFill>
                  <a:schemeClr val="bg1"/>
                </a:solidFill>
                <a:latin typeface="Arial"/>
                <a:cs typeface="Arial"/>
              </a:rPr>
              <a:t>Comentarios en general:</a:t>
            </a:r>
          </a:p>
          <a:p>
            <a:r>
              <a:rPr lang="es-MX" sz="1200" dirty="0">
                <a:solidFill>
                  <a:schemeClr val="bg1"/>
                </a:solidFill>
                <a:latin typeface="Arial"/>
                <a:cs typeface="Arial"/>
              </a:rPr>
              <a:t>- Utilizar mayúsculas y minúsculas.</a:t>
            </a:r>
          </a:p>
          <a:p>
            <a:r>
              <a:rPr lang="es-MX" sz="1200" dirty="0">
                <a:solidFill>
                  <a:schemeClr val="bg1"/>
                </a:solidFill>
                <a:latin typeface="Arial"/>
                <a:cs typeface="Arial"/>
              </a:rPr>
              <a:t>- Consistencia en la identidad gráfica: </a:t>
            </a:r>
          </a:p>
          <a:p>
            <a:pPr lvl="1"/>
            <a:r>
              <a:rPr lang="es-MX" sz="1200" dirty="0">
                <a:solidFill>
                  <a:schemeClr val="bg1"/>
                </a:solidFill>
                <a:latin typeface="Arial"/>
                <a:cs typeface="Arial"/>
              </a:rPr>
              <a:t>Están manejando pesos muy diferentes en los íconos: Movilidad, Energía, Habitabilidad, e industria utilizan rellenos mientras que el resto solo utiliza contornos con diferentes grosores de línea, lo cual desequilibra el peso visual. En este set todos los íconos tienen la misma jerarquía por lo que es necesario que todos tengan un peso visual equilibrado. Lo ideal es que todos los íconos utilicen rellenos.</a:t>
            </a:r>
          </a:p>
        </p:txBody>
      </p:sp>
      <p:sp>
        <p:nvSpPr>
          <p:cNvPr id="15" name="TextBox 14">
            <a:extLst>
              <a:ext uri="{FF2B5EF4-FFF2-40B4-BE49-F238E27FC236}">
                <a16:creationId xmlns:a16="http://schemas.microsoft.com/office/drawing/2014/main" id="{2B009A5E-ADE2-4D05-B4F6-7A31C03597EB}"/>
              </a:ext>
            </a:extLst>
          </p:cNvPr>
          <p:cNvSpPr txBox="1"/>
          <p:nvPr/>
        </p:nvSpPr>
        <p:spPr>
          <a:xfrm>
            <a:off x="380574" y="2304881"/>
            <a:ext cx="2790299" cy="369332"/>
          </a:xfrm>
          <a:prstGeom prst="rect">
            <a:avLst/>
          </a:prstGeom>
          <a:noFill/>
          <a:ln>
            <a:noFill/>
          </a:ln>
        </p:spPr>
        <p:txBody>
          <a:bodyPr wrap="square" rtlCol="0">
            <a:spAutoFit/>
          </a:bodyPr>
          <a:lstStyle/>
          <a:p>
            <a:r>
              <a:rPr lang="es-MX" dirty="0">
                <a:solidFill>
                  <a:schemeClr val="accent3"/>
                </a:solidFill>
              </a:rPr>
              <a:t>Iconos a base de contornos</a:t>
            </a:r>
          </a:p>
        </p:txBody>
      </p:sp>
      <p:sp>
        <p:nvSpPr>
          <p:cNvPr id="16" name="TextBox 15">
            <a:extLst>
              <a:ext uri="{FF2B5EF4-FFF2-40B4-BE49-F238E27FC236}">
                <a16:creationId xmlns:a16="http://schemas.microsoft.com/office/drawing/2014/main" id="{1995EEF6-67FD-473B-941D-4C54FB19BD8C}"/>
              </a:ext>
            </a:extLst>
          </p:cNvPr>
          <p:cNvSpPr txBox="1"/>
          <p:nvPr/>
        </p:nvSpPr>
        <p:spPr>
          <a:xfrm>
            <a:off x="5503321" y="5017994"/>
            <a:ext cx="1621757" cy="646331"/>
          </a:xfrm>
          <a:prstGeom prst="rect">
            <a:avLst/>
          </a:prstGeom>
          <a:noFill/>
        </p:spPr>
        <p:txBody>
          <a:bodyPr wrap="square" rtlCol="0">
            <a:spAutoFit/>
          </a:bodyPr>
          <a:lstStyle/>
          <a:p>
            <a:r>
              <a:rPr lang="es-MX" dirty="0">
                <a:solidFill>
                  <a:schemeClr val="accent3"/>
                </a:solidFill>
              </a:rPr>
              <a:t>Iconos a base de rellenos</a:t>
            </a:r>
          </a:p>
        </p:txBody>
      </p:sp>
      <p:sp>
        <p:nvSpPr>
          <p:cNvPr id="17" name="Rectangle: Rounded Corners 16">
            <a:extLst>
              <a:ext uri="{FF2B5EF4-FFF2-40B4-BE49-F238E27FC236}">
                <a16:creationId xmlns:a16="http://schemas.microsoft.com/office/drawing/2014/main" id="{079FE2B5-1B3A-47B2-92F7-03507A518B14}"/>
              </a:ext>
            </a:extLst>
          </p:cNvPr>
          <p:cNvSpPr/>
          <p:nvPr/>
        </p:nvSpPr>
        <p:spPr>
          <a:xfrm>
            <a:off x="488886" y="2576234"/>
            <a:ext cx="3331675" cy="2812965"/>
          </a:xfrm>
          <a:prstGeom prst="roundRect">
            <a:avLst/>
          </a:prstGeom>
          <a:noFill/>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a:solidFill>
                <a:schemeClr val="accent3"/>
              </a:solidFill>
            </a:endParaRPr>
          </a:p>
        </p:txBody>
      </p:sp>
      <p:sp>
        <p:nvSpPr>
          <p:cNvPr id="8" name="Oval Callout 7"/>
          <p:cNvSpPr/>
          <p:nvPr/>
        </p:nvSpPr>
        <p:spPr>
          <a:xfrm>
            <a:off x="110835" y="5438922"/>
            <a:ext cx="3057099" cy="1294689"/>
          </a:xfrm>
          <a:prstGeom prst="wedgeEllipseCallout">
            <a:avLst>
              <a:gd name="adj1" fmla="val -12437"/>
              <a:gd name="adj2" fmla="val -80293"/>
            </a:avLst>
          </a:prstGeom>
          <a:solidFill>
            <a:schemeClr val="bg1"/>
          </a:solidFill>
          <a:ln w="28575" cmpd="sng">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400" dirty="0">
                <a:solidFill>
                  <a:schemeClr val="tx1">
                    <a:lumMod val="75000"/>
                    <a:lumOff val="25000"/>
                  </a:schemeClr>
                </a:solidFill>
                <a:latin typeface="Arial"/>
                <a:cs typeface="Arial"/>
              </a:rPr>
              <a:t>Imagen que considere el ordenamiento territorial y uso de suelos mixtos.</a:t>
            </a:r>
          </a:p>
          <a:p>
            <a:pPr algn="ctr"/>
            <a:r>
              <a:rPr lang="es-MX" sz="1400" dirty="0">
                <a:solidFill>
                  <a:schemeClr val="tx1">
                    <a:lumMod val="75000"/>
                    <a:lumOff val="25000"/>
                  </a:schemeClr>
                </a:solidFill>
                <a:latin typeface="Arial"/>
                <a:cs typeface="Arial"/>
              </a:rPr>
              <a:t>(Ver siguiente diapositiva)</a:t>
            </a:r>
          </a:p>
        </p:txBody>
      </p:sp>
      <p:sp>
        <p:nvSpPr>
          <p:cNvPr id="14" name="Oval Callout 7"/>
          <p:cNvSpPr/>
          <p:nvPr/>
        </p:nvSpPr>
        <p:spPr>
          <a:xfrm>
            <a:off x="3207224" y="5350212"/>
            <a:ext cx="2351604" cy="1472110"/>
          </a:xfrm>
          <a:prstGeom prst="wedgeEllipseCallout">
            <a:avLst>
              <a:gd name="adj1" fmla="val -44003"/>
              <a:gd name="adj2" fmla="val -56899"/>
            </a:avLst>
          </a:prstGeom>
          <a:solidFill>
            <a:schemeClr val="bg1"/>
          </a:solidFill>
          <a:ln w="28575" cmpd="sng">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400" dirty="0">
                <a:solidFill>
                  <a:schemeClr val="tx1">
                    <a:lumMod val="75000"/>
                    <a:lumOff val="25000"/>
                  </a:schemeClr>
                </a:solidFill>
                <a:latin typeface="Arial"/>
                <a:cs typeface="Arial"/>
              </a:rPr>
              <a:t>Bienes y Servicios Ambientales</a:t>
            </a:r>
          </a:p>
          <a:p>
            <a:pPr algn="ctr"/>
            <a:r>
              <a:rPr lang="es-MX" sz="1400" dirty="0">
                <a:solidFill>
                  <a:schemeClr val="tx1">
                    <a:lumMod val="75000"/>
                    <a:lumOff val="25000"/>
                  </a:schemeClr>
                </a:solidFill>
                <a:latin typeface="Arial"/>
                <a:cs typeface="Arial"/>
              </a:rPr>
              <a:t>Podría ser una imagen similar a su propuesta para Uso de Suelo.</a:t>
            </a:r>
          </a:p>
        </p:txBody>
      </p:sp>
      <p:sp>
        <p:nvSpPr>
          <p:cNvPr id="18" name="Rectangle: Rounded Corners 17">
            <a:extLst>
              <a:ext uri="{FF2B5EF4-FFF2-40B4-BE49-F238E27FC236}">
                <a16:creationId xmlns:a16="http://schemas.microsoft.com/office/drawing/2014/main" id="{84384CB1-38CD-4C93-A3D0-09D6EE7A89EB}"/>
              </a:ext>
            </a:extLst>
          </p:cNvPr>
          <p:cNvSpPr/>
          <p:nvPr/>
        </p:nvSpPr>
        <p:spPr>
          <a:xfrm>
            <a:off x="5386812" y="3639239"/>
            <a:ext cx="3040134" cy="1479872"/>
          </a:xfrm>
          <a:prstGeom prst="roundRect">
            <a:avLst/>
          </a:prstGeom>
          <a:noFill/>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MX">
              <a:solidFill>
                <a:schemeClr val="accent3"/>
              </a:solidFill>
            </a:endParaRPr>
          </a:p>
        </p:txBody>
      </p:sp>
    </p:spTree>
    <p:extLst>
      <p:ext uri="{BB962C8B-B14F-4D97-AF65-F5344CB8AC3E}">
        <p14:creationId xmlns:p14="http://schemas.microsoft.com/office/powerpoint/2010/main" val="2550140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147</Words>
  <Application>Microsoft Office PowerPoint</Application>
  <PresentationFormat>On-screen Show (4:3)</PresentationFormat>
  <Paragraphs>13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Aura RV</dc:creator>
  <cp:lastModifiedBy>Carlos Arana Matus</cp:lastModifiedBy>
  <cp:revision>21</cp:revision>
  <dcterms:created xsi:type="dcterms:W3CDTF">2017-12-04T19:28:08Z</dcterms:created>
  <dcterms:modified xsi:type="dcterms:W3CDTF">2017-12-05T23:17:32Z</dcterms:modified>
</cp:coreProperties>
</file>