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0" autoAdjust="0"/>
    <p:restoredTop sz="94660"/>
  </p:normalViewPr>
  <p:slideViewPr>
    <p:cSldViewPr snapToGrid="0" showGuides="1">
      <p:cViewPr varScale="1">
        <p:scale>
          <a:sx n="101" d="100"/>
          <a:sy n="101" d="100"/>
        </p:scale>
        <p:origin x="138" y="3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CB546CC-1DC8-49DF-B77A-9AA343FFF13C}" type="datetimeFigureOut">
              <a:rPr lang="pt-PT" smtClean="0"/>
              <a:t>16/06/2021</a:t>
            </a:fld>
            <a:endParaRPr lang="pt-P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pt-P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98E64ED-B66D-4C5D-A520-A8001324E96B}" type="slidenum">
              <a:rPr lang="pt-PT" smtClean="0"/>
              <a:t>‹nº›</a:t>
            </a:fld>
            <a:endParaRPr lang="pt-PT"/>
          </a:p>
        </p:txBody>
      </p:sp>
    </p:spTree>
    <p:extLst>
      <p:ext uri="{BB962C8B-B14F-4D97-AF65-F5344CB8AC3E}">
        <p14:creationId xmlns:p14="http://schemas.microsoft.com/office/powerpoint/2010/main" val="411623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CB546CC-1DC8-49DF-B77A-9AA343FFF13C}" type="datetimeFigureOut">
              <a:rPr lang="pt-PT" smtClean="0"/>
              <a:t>16/06/2021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98E64ED-B66D-4C5D-A520-A8001324E96B}" type="slidenum">
              <a:rPr lang="pt-PT" smtClean="0"/>
              <a:t>‹nº›</a:t>
            </a:fld>
            <a:endParaRPr lang="pt-PT"/>
          </a:p>
        </p:txBody>
      </p:sp>
    </p:spTree>
    <p:extLst>
      <p:ext uri="{BB962C8B-B14F-4D97-AF65-F5344CB8AC3E}">
        <p14:creationId xmlns:p14="http://schemas.microsoft.com/office/powerpoint/2010/main" val="241643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CB546CC-1DC8-49DF-B77A-9AA343FFF13C}" type="datetimeFigureOut">
              <a:rPr lang="pt-PT" smtClean="0"/>
              <a:t>16/06/2021</a:t>
            </a:fld>
            <a:endParaRPr lang="pt-PT"/>
          </a:p>
        </p:txBody>
      </p:sp>
      <p:sp>
        <p:nvSpPr>
          <p:cNvPr id="5" name="Footer Placeholder 4"/>
          <p:cNvSpPr>
            <a:spLocks noGrp="1"/>
          </p:cNvSpPr>
          <p:nvPr>
            <p:ph type="ftr" sz="quarter" idx="11"/>
          </p:nvPr>
        </p:nvSpPr>
        <p:spPr>
          <a:xfrm>
            <a:off x="774923" y="5951811"/>
            <a:ext cx="7896279" cy="365125"/>
          </a:xfrm>
        </p:spPr>
        <p:txBody>
          <a:bodyPr/>
          <a:lstStyle/>
          <a:p>
            <a:endParaRPr lang="pt-P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98E64ED-B66D-4C5D-A520-A8001324E96B}" type="slidenum">
              <a:rPr lang="pt-PT" smtClean="0"/>
              <a:t>‹nº›</a:t>
            </a:fld>
            <a:endParaRPr lang="pt-PT"/>
          </a:p>
        </p:txBody>
      </p:sp>
    </p:spTree>
    <p:extLst>
      <p:ext uri="{BB962C8B-B14F-4D97-AF65-F5344CB8AC3E}">
        <p14:creationId xmlns:p14="http://schemas.microsoft.com/office/powerpoint/2010/main" val="426825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CB546CC-1DC8-49DF-B77A-9AA343FFF13C}" type="datetimeFigureOut">
              <a:rPr lang="pt-PT" smtClean="0"/>
              <a:t>16/06/2021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a:xfrm>
            <a:off x="10558300" y="5956137"/>
            <a:ext cx="1052508" cy="365125"/>
          </a:xfrm>
        </p:spPr>
        <p:txBody>
          <a:bodyPr/>
          <a:lstStyle/>
          <a:p>
            <a:fld id="{C98E64ED-B66D-4C5D-A520-A8001324E96B}" type="slidenum">
              <a:rPr lang="pt-PT" smtClean="0"/>
              <a:t>‹nº›</a:t>
            </a:fld>
            <a:endParaRPr lang="pt-PT"/>
          </a:p>
        </p:txBody>
      </p:sp>
    </p:spTree>
    <p:extLst>
      <p:ext uri="{BB962C8B-B14F-4D97-AF65-F5344CB8AC3E}">
        <p14:creationId xmlns:p14="http://schemas.microsoft.com/office/powerpoint/2010/main" val="177290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CB546CC-1DC8-49DF-B77A-9AA343FFF13C}" type="datetimeFigureOut">
              <a:rPr lang="pt-PT" smtClean="0"/>
              <a:t>16/06/2021</a:t>
            </a:fld>
            <a:endParaRPr lang="pt-P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pt-P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98E64ED-B66D-4C5D-A520-A8001324E96B}" type="slidenum">
              <a:rPr lang="pt-PT" smtClean="0"/>
              <a:t>‹nº›</a:t>
            </a:fld>
            <a:endParaRPr lang="pt-PT"/>
          </a:p>
        </p:txBody>
      </p:sp>
    </p:spTree>
    <p:extLst>
      <p:ext uri="{BB962C8B-B14F-4D97-AF65-F5344CB8AC3E}">
        <p14:creationId xmlns:p14="http://schemas.microsoft.com/office/powerpoint/2010/main" val="118482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CB546CC-1DC8-49DF-B77A-9AA343FFF13C}" type="datetimeFigureOut">
              <a:rPr lang="pt-PT" smtClean="0"/>
              <a:t>16/06/2021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98E64ED-B66D-4C5D-A520-A8001324E96B}" type="slidenum">
              <a:rPr lang="pt-PT" smtClean="0"/>
              <a:t>‹nº›</a:t>
            </a:fld>
            <a:endParaRPr lang="pt-PT"/>
          </a:p>
        </p:txBody>
      </p:sp>
    </p:spTree>
    <p:extLst>
      <p:ext uri="{BB962C8B-B14F-4D97-AF65-F5344CB8AC3E}">
        <p14:creationId xmlns:p14="http://schemas.microsoft.com/office/powerpoint/2010/main" val="107029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ACB546CC-1DC8-49DF-B77A-9AA343FFF13C}" type="datetimeFigureOut">
              <a:rPr lang="pt-PT" smtClean="0"/>
              <a:t>16/06/2021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98E64ED-B66D-4C5D-A520-A8001324E96B}" type="slidenum">
              <a:rPr lang="pt-PT" smtClean="0"/>
              <a:t>‹nº›</a:t>
            </a:fld>
            <a:endParaRPr lang="pt-PT"/>
          </a:p>
        </p:txBody>
      </p:sp>
    </p:spTree>
    <p:extLst>
      <p:ext uri="{BB962C8B-B14F-4D97-AF65-F5344CB8AC3E}">
        <p14:creationId xmlns:p14="http://schemas.microsoft.com/office/powerpoint/2010/main" val="366398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ACB546CC-1DC8-49DF-B77A-9AA343FFF13C}" type="datetimeFigureOut">
              <a:rPr lang="pt-PT" smtClean="0"/>
              <a:t>16/06/2021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98E64ED-B66D-4C5D-A520-A8001324E96B}" type="slidenum">
              <a:rPr lang="pt-PT" smtClean="0"/>
              <a:t>‹nº›</a:t>
            </a:fld>
            <a:endParaRPr lang="pt-PT"/>
          </a:p>
        </p:txBody>
      </p:sp>
    </p:spTree>
    <p:extLst>
      <p:ext uri="{BB962C8B-B14F-4D97-AF65-F5344CB8AC3E}">
        <p14:creationId xmlns:p14="http://schemas.microsoft.com/office/powerpoint/2010/main" val="391685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546CC-1DC8-49DF-B77A-9AA343FFF13C}" type="datetimeFigureOut">
              <a:rPr lang="pt-PT" smtClean="0"/>
              <a:t>16/06/2021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98E64ED-B66D-4C5D-A520-A8001324E96B}" type="slidenum">
              <a:rPr lang="pt-PT" smtClean="0"/>
              <a:t>‹nº›</a:t>
            </a:fld>
            <a:endParaRPr lang="pt-PT"/>
          </a:p>
        </p:txBody>
      </p:sp>
    </p:spTree>
    <p:extLst>
      <p:ext uri="{BB962C8B-B14F-4D97-AF65-F5344CB8AC3E}">
        <p14:creationId xmlns:p14="http://schemas.microsoft.com/office/powerpoint/2010/main" val="354125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CB546CC-1DC8-49DF-B77A-9AA343FFF13C}" type="datetimeFigureOut">
              <a:rPr lang="pt-PT" smtClean="0"/>
              <a:t>16/06/2021</a:t>
            </a:fld>
            <a:endParaRPr lang="pt-P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98E64ED-B66D-4C5D-A520-A8001324E96B}" type="slidenum">
              <a:rPr lang="pt-PT" smtClean="0"/>
              <a:t>‹nº›</a:t>
            </a:fld>
            <a:endParaRPr lang="pt-PT"/>
          </a:p>
        </p:txBody>
      </p:sp>
    </p:spTree>
    <p:extLst>
      <p:ext uri="{BB962C8B-B14F-4D97-AF65-F5344CB8AC3E}">
        <p14:creationId xmlns:p14="http://schemas.microsoft.com/office/powerpoint/2010/main" val="394053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CB546CC-1DC8-49DF-B77A-9AA343FFF13C}" type="datetimeFigureOut">
              <a:rPr lang="pt-PT" smtClean="0"/>
              <a:t>16/06/2021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98E64ED-B66D-4C5D-A520-A8001324E96B}" type="slidenum">
              <a:rPr lang="pt-PT" smtClean="0"/>
              <a:t>‹nº›</a:t>
            </a:fld>
            <a:endParaRPr lang="pt-PT"/>
          </a:p>
        </p:txBody>
      </p:sp>
    </p:spTree>
    <p:extLst>
      <p:ext uri="{BB962C8B-B14F-4D97-AF65-F5344CB8AC3E}">
        <p14:creationId xmlns:p14="http://schemas.microsoft.com/office/powerpoint/2010/main" val="121048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CB546CC-1DC8-49DF-B77A-9AA343FFF13C}" type="datetimeFigureOut">
              <a:rPr lang="pt-PT" smtClean="0"/>
              <a:t>16/06/2021</a:t>
            </a:fld>
            <a:endParaRPr lang="pt-P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pt-P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98E64ED-B66D-4C5D-A520-A8001324E96B}" type="slidenum">
              <a:rPr lang="pt-PT" smtClean="0"/>
              <a:t>‹nº›</a:t>
            </a:fld>
            <a:endParaRPr lang="pt-P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9563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PT" dirty="0" smtClean="0"/>
              <a:t>Programação web</a:t>
            </a:r>
            <a:endParaRPr lang="pt-PT" dirty="0"/>
          </a:p>
        </p:txBody>
      </p:sp>
      <p:sp>
        <p:nvSpPr>
          <p:cNvPr id="3" name="Subtítulo 2"/>
          <p:cNvSpPr>
            <a:spLocks noGrp="1"/>
          </p:cNvSpPr>
          <p:nvPr>
            <p:ph type="subTitle" idx="1"/>
          </p:nvPr>
        </p:nvSpPr>
        <p:spPr/>
        <p:txBody>
          <a:bodyPr/>
          <a:lstStyle/>
          <a:p>
            <a:r>
              <a:rPr lang="pt-PT" dirty="0" smtClean="0"/>
              <a:t>Segundo Momento de avaliação - Oficinas</a:t>
            </a:r>
            <a:endParaRPr lang="pt-PT" dirty="0"/>
          </a:p>
        </p:txBody>
      </p:sp>
      <p:sp>
        <p:nvSpPr>
          <p:cNvPr id="4" name="CaixaDeTexto 3"/>
          <p:cNvSpPr txBox="1"/>
          <p:nvPr/>
        </p:nvSpPr>
        <p:spPr>
          <a:xfrm>
            <a:off x="457200" y="3429000"/>
            <a:ext cx="5638800" cy="2031325"/>
          </a:xfrm>
          <a:prstGeom prst="rect">
            <a:avLst/>
          </a:prstGeom>
          <a:noFill/>
        </p:spPr>
        <p:txBody>
          <a:bodyPr wrap="square" rtlCol="0">
            <a:spAutoFit/>
          </a:bodyPr>
          <a:lstStyle/>
          <a:p>
            <a:r>
              <a:rPr lang="pt-PT" dirty="0" smtClean="0"/>
              <a:t>Docente:  Marco Aurélio Amaro Oliveira</a:t>
            </a:r>
          </a:p>
          <a:p>
            <a:endParaRPr lang="pt-PT" dirty="0"/>
          </a:p>
          <a:p>
            <a:r>
              <a:rPr lang="pt-PT" dirty="0" smtClean="0"/>
              <a:t>Alunos:</a:t>
            </a:r>
          </a:p>
          <a:p>
            <a:endParaRPr lang="pt-PT" dirty="0" smtClean="0"/>
          </a:p>
          <a:p>
            <a:pPr marL="742950" lvl="1" indent="-285750">
              <a:buFont typeface="Wingdings" panose="05000000000000000000" pitchFamily="2" charset="2"/>
              <a:buChar char="q"/>
            </a:pPr>
            <a:r>
              <a:rPr lang="pt-PT" dirty="0" smtClean="0"/>
              <a:t>Eduardo Lopes (036419)</a:t>
            </a:r>
          </a:p>
          <a:p>
            <a:pPr marL="742950" lvl="1" indent="-285750">
              <a:buFont typeface="Wingdings" panose="05000000000000000000" pitchFamily="2" charset="2"/>
              <a:buChar char="q"/>
            </a:pPr>
            <a:r>
              <a:rPr lang="pt-PT" dirty="0" smtClean="0"/>
              <a:t>Misael Figueroa (037744)</a:t>
            </a:r>
          </a:p>
          <a:p>
            <a:pPr marL="742950" lvl="1" indent="-285750">
              <a:buFont typeface="Wingdings" panose="05000000000000000000" pitchFamily="2" charset="2"/>
              <a:buChar char="q"/>
            </a:pPr>
            <a:r>
              <a:rPr lang="pt-PT" dirty="0" smtClean="0"/>
              <a:t>Paulo Teixeira (037655)</a:t>
            </a:r>
            <a:endParaRPr lang="pt-PT" dirty="0"/>
          </a:p>
        </p:txBody>
      </p:sp>
    </p:spTree>
    <p:extLst>
      <p:ext uri="{BB962C8B-B14F-4D97-AF65-F5344CB8AC3E}">
        <p14:creationId xmlns:p14="http://schemas.microsoft.com/office/powerpoint/2010/main" val="338427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Introdução</a:t>
            </a:r>
            <a:endParaRPr lang="pt-PT" dirty="0"/>
          </a:p>
        </p:txBody>
      </p:sp>
      <p:sp>
        <p:nvSpPr>
          <p:cNvPr id="3" name="CaixaDeTexto 2"/>
          <p:cNvSpPr txBox="1"/>
          <p:nvPr/>
        </p:nvSpPr>
        <p:spPr>
          <a:xfrm>
            <a:off x="400051" y="2019300"/>
            <a:ext cx="11344274" cy="3139321"/>
          </a:xfrm>
          <a:prstGeom prst="rect">
            <a:avLst/>
          </a:prstGeom>
          <a:noFill/>
        </p:spPr>
        <p:txBody>
          <a:bodyPr wrap="square" rtlCol="0">
            <a:spAutoFit/>
          </a:bodyPr>
          <a:lstStyle/>
          <a:p>
            <a:pPr marL="285750" indent="-285750" algn="just">
              <a:buClr>
                <a:schemeClr val="accent3">
                  <a:lumMod val="50000"/>
                </a:schemeClr>
              </a:buClr>
              <a:buFont typeface="Wingdings" panose="05000000000000000000" pitchFamily="2" charset="2"/>
              <a:buChar char="q"/>
            </a:pPr>
            <a:r>
              <a:rPr lang="pt-PT" dirty="0"/>
              <a:t>Este p</a:t>
            </a:r>
            <a:r>
              <a:rPr lang="pt-PT" dirty="0" smtClean="0"/>
              <a:t>rojeto </a:t>
            </a:r>
            <a:r>
              <a:rPr lang="pt-PT" dirty="0"/>
              <a:t>consiste em </a:t>
            </a:r>
            <a:r>
              <a:rPr lang="pt-PT" dirty="0" smtClean="0"/>
              <a:t>desenvolver uma </a:t>
            </a:r>
            <a:r>
              <a:rPr lang="pt-PT" b="1" i="1" dirty="0" smtClean="0"/>
              <a:t>Aplicação </a:t>
            </a:r>
            <a:r>
              <a:rPr lang="pt-PT" b="1" i="1" dirty="0"/>
              <a:t>W</a:t>
            </a:r>
            <a:r>
              <a:rPr lang="pt-PT" b="1" i="1" dirty="0" smtClean="0"/>
              <a:t>eb</a:t>
            </a:r>
            <a:r>
              <a:rPr lang="pt-PT" dirty="0" smtClean="0"/>
              <a:t> funcional de acordo com um tema escolhido. O trabalho foi dividido em duas partes, em que a primeira o objetivo era criar uma </a:t>
            </a:r>
            <a:r>
              <a:rPr lang="pt-PT" b="1" i="1" dirty="0" smtClean="0"/>
              <a:t>API REST</a:t>
            </a:r>
            <a:r>
              <a:rPr lang="pt-PT" dirty="0" smtClean="0"/>
              <a:t>, em que a ferramenta utilizada para gerar a </a:t>
            </a:r>
            <a:r>
              <a:rPr lang="pt-PT" i="1" dirty="0" smtClean="0"/>
              <a:t>API</a:t>
            </a:r>
            <a:r>
              <a:rPr lang="pt-PT" dirty="0" smtClean="0"/>
              <a:t> foi o </a:t>
            </a:r>
            <a:r>
              <a:rPr lang="pt-PT" b="1" i="1" dirty="0" smtClean="0"/>
              <a:t>LoopBack 4</a:t>
            </a:r>
            <a:r>
              <a:rPr lang="pt-PT" i="1" dirty="0" smtClean="0"/>
              <a:t>,</a:t>
            </a:r>
            <a:r>
              <a:rPr lang="pt-PT" dirty="0" smtClean="0"/>
              <a:t> ou seja, foram criado os </a:t>
            </a:r>
            <a:r>
              <a:rPr lang="pt-PT" i="1" dirty="0" smtClean="0"/>
              <a:t>Modelos</a:t>
            </a:r>
            <a:r>
              <a:rPr lang="pt-PT" dirty="0" smtClean="0"/>
              <a:t>, </a:t>
            </a:r>
            <a:r>
              <a:rPr lang="pt-PT" i="1" dirty="0" smtClean="0"/>
              <a:t>Controladores</a:t>
            </a:r>
            <a:r>
              <a:rPr lang="pt-PT" dirty="0" smtClean="0"/>
              <a:t>, </a:t>
            </a:r>
            <a:r>
              <a:rPr lang="pt-PT" i="1" dirty="0" smtClean="0"/>
              <a:t>Repositórios</a:t>
            </a:r>
            <a:r>
              <a:rPr lang="pt-PT" dirty="0" smtClean="0"/>
              <a:t>, </a:t>
            </a:r>
            <a:r>
              <a:rPr lang="pt-PT" i="1" dirty="0" smtClean="0"/>
              <a:t>Relações entre os modelos</a:t>
            </a:r>
            <a:r>
              <a:rPr lang="pt-PT" dirty="0" smtClean="0"/>
              <a:t> e a ligação com a base de dados.</a:t>
            </a:r>
          </a:p>
          <a:p>
            <a:pPr marL="285750" indent="-285750" algn="just">
              <a:buClr>
                <a:schemeClr val="accent3">
                  <a:lumMod val="50000"/>
                </a:schemeClr>
              </a:buClr>
              <a:buFont typeface="Wingdings" panose="05000000000000000000" pitchFamily="2" charset="2"/>
              <a:buChar char="q"/>
            </a:pPr>
            <a:endParaRPr lang="pt-PT" dirty="0"/>
          </a:p>
          <a:p>
            <a:pPr marL="285750" indent="-285750" algn="just">
              <a:buClr>
                <a:schemeClr val="accent3">
                  <a:lumMod val="50000"/>
                </a:schemeClr>
              </a:buClr>
              <a:buFont typeface="Wingdings" panose="05000000000000000000" pitchFamily="2" charset="2"/>
              <a:buChar char="q"/>
            </a:pPr>
            <a:r>
              <a:rPr lang="pt-PT" dirty="0" smtClean="0"/>
              <a:t>Relativamente a segunda parte do trabalho, o objetivo foi criar uma aplicação react que usa o </a:t>
            </a:r>
            <a:r>
              <a:rPr lang="pt-PT" i="1" dirty="0" smtClean="0"/>
              <a:t>React js. </a:t>
            </a:r>
            <a:r>
              <a:rPr lang="pt-PT" dirty="0" smtClean="0"/>
              <a:t>Na segunda parte foi desenvolvida uma interface gráfica que utiliza a API desenvolvida anteriormente como camada de serviços, ou seja, através da interface é possível realizar todos os pedidos </a:t>
            </a:r>
            <a:r>
              <a:rPr lang="pt-PT" b="1" i="1" dirty="0" smtClean="0"/>
              <a:t>HTTP</a:t>
            </a:r>
            <a:r>
              <a:rPr lang="pt-PT" dirty="0" smtClean="0"/>
              <a:t> da </a:t>
            </a:r>
            <a:r>
              <a:rPr lang="pt-PT" b="1" i="1" dirty="0" smtClean="0"/>
              <a:t>API REST </a:t>
            </a:r>
            <a:r>
              <a:rPr lang="pt-PT" dirty="0" smtClean="0"/>
              <a:t>(</a:t>
            </a:r>
            <a:r>
              <a:rPr lang="pt-PT" b="1" i="1" dirty="0" smtClean="0"/>
              <a:t>GET</a:t>
            </a:r>
            <a:r>
              <a:rPr lang="pt-PT" dirty="0" smtClean="0"/>
              <a:t>, </a:t>
            </a:r>
            <a:r>
              <a:rPr lang="pt-PT" b="1" i="1" dirty="0" smtClean="0"/>
              <a:t>POST</a:t>
            </a:r>
            <a:r>
              <a:rPr lang="pt-PT" dirty="0" smtClean="0"/>
              <a:t>, </a:t>
            </a:r>
            <a:r>
              <a:rPr lang="pt-PT" b="1" i="1" dirty="0" smtClean="0"/>
              <a:t>PATCH</a:t>
            </a:r>
            <a:r>
              <a:rPr lang="pt-PT" dirty="0" smtClean="0"/>
              <a:t>, </a:t>
            </a:r>
            <a:r>
              <a:rPr lang="pt-PT" b="1" i="1" dirty="0" smtClean="0"/>
              <a:t>DELETE</a:t>
            </a:r>
            <a:r>
              <a:rPr lang="pt-PT" dirty="0" smtClean="0"/>
              <a:t>).</a:t>
            </a:r>
            <a:endParaRPr lang="pt-PT" dirty="0"/>
          </a:p>
          <a:p>
            <a:pPr algn="just"/>
            <a:endParaRPr lang="pt-PT" dirty="0"/>
          </a:p>
          <a:p>
            <a:endParaRPr lang="pt-PT" dirty="0"/>
          </a:p>
        </p:txBody>
      </p:sp>
    </p:spTree>
    <p:extLst>
      <p:ext uri="{BB962C8B-B14F-4D97-AF65-F5344CB8AC3E}">
        <p14:creationId xmlns:p14="http://schemas.microsoft.com/office/powerpoint/2010/main" val="152951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Proposta de tema</a:t>
            </a:r>
            <a:endParaRPr lang="pt-PT" dirty="0"/>
          </a:p>
        </p:txBody>
      </p:sp>
      <p:sp>
        <p:nvSpPr>
          <p:cNvPr id="5" name="CaixaDeTexto 4"/>
          <p:cNvSpPr txBox="1"/>
          <p:nvPr/>
        </p:nvSpPr>
        <p:spPr>
          <a:xfrm>
            <a:off x="400051" y="2019300"/>
            <a:ext cx="11344274" cy="3416320"/>
          </a:xfrm>
          <a:prstGeom prst="rect">
            <a:avLst/>
          </a:prstGeom>
          <a:noFill/>
        </p:spPr>
        <p:txBody>
          <a:bodyPr wrap="square" rtlCol="0">
            <a:spAutoFit/>
          </a:bodyPr>
          <a:lstStyle/>
          <a:p>
            <a:pPr algn="just"/>
            <a:r>
              <a:rPr lang="pt-PT" dirty="0"/>
              <a:t>A proposta para este trabalho se trata </a:t>
            </a:r>
            <a:r>
              <a:rPr lang="pt-PT" dirty="0" smtClean="0"/>
              <a:t>de uma </a:t>
            </a:r>
            <a:r>
              <a:rPr lang="pt-PT" dirty="0"/>
              <a:t>aplicação web que pretende ajudar na gestão de uma rede de oficinas de automóveis em Portugal. Será possível gerir as oficinas, os automóveis que foram reparados em cada uma das oficinas juntamente com o responsável do automóvel e as intervenções de cada reparação. </a:t>
            </a:r>
            <a:endParaRPr lang="pt-PT" dirty="0" smtClean="0"/>
          </a:p>
          <a:p>
            <a:pPr algn="just"/>
            <a:endParaRPr lang="pt-PT" dirty="0"/>
          </a:p>
          <a:p>
            <a:pPr algn="just"/>
            <a:r>
              <a:rPr lang="pt-PT" dirty="0"/>
              <a:t>Todas as oficinas pertencem a mesma empresa, porém, estão localizadas em locais diferentes. Como se trata de uma empresa ainda em crescimento, as oficinas se encontram apenas em Portugal. Cada oficina tem uma lista de reparações e uma lista de clientes. As oficinas diferenciam-se pelo nome, distrito, endereço, e-mail de contato e número de contato. </a:t>
            </a:r>
            <a:endParaRPr lang="pt-PT" dirty="0" smtClean="0"/>
          </a:p>
          <a:p>
            <a:pPr algn="just"/>
            <a:endParaRPr lang="pt-PT" dirty="0"/>
          </a:p>
          <a:p>
            <a:pPr algn="just"/>
            <a:r>
              <a:rPr lang="pt-PT" dirty="0"/>
              <a:t>Cada oficina tem uma lista de todas as reparações que foram </a:t>
            </a:r>
            <a:r>
              <a:rPr lang="pt-PT" dirty="0" smtClean="0"/>
              <a:t>realizadas. </a:t>
            </a:r>
            <a:r>
              <a:rPr lang="pt-PT" dirty="0"/>
              <a:t>Sempre que uma oficina termina uma reparação de um automóvel o responsável pela oficina deve efetuar o registo da reparação. </a:t>
            </a:r>
            <a:r>
              <a:rPr lang="pt-PT" dirty="0"/>
              <a:t>P</a:t>
            </a:r>
            <a:r>
              <a:rPr lang="pt-PT" dirty="0" smtClean="0"/>
              <a:t>ara efetuar </a:t>
            </a:r>
            <a:r>
              <a:rPr lang="pt-PT" dirty="0"/>
              <a:t>o </a:t>
            </a:r>
            <a:r>
              <a:rPr lang="pt-PT" dirty="0" smtClean="0"/>
              <a:t>registo de uma reparação é necessário registar o </a:t>
            </a:r>
            <a:r>
              <a:rPr lang="pt-PT" dirty="0"/>
              <a:t>c</a:t>
            </a:r>
            <a:r>
              <a:rPr lang="pt-PT" dirty="0" smtClean="0"/>
              <a:t>liente , o automóvel, a oficina, a </a:t>
            </a:r>
            <a:r>
              <a:rPr lang="pt-PT" dirty="0"/>
              <a:t>data de reparo e o custo. </a:t>
            </a:r>
            <a:endParaRPr lang="pt-PT" dirty="0"/>
          </a:p>
          <a:p>
            <a:endParaRPr lang="pt-PT" dirty="0"/>
          </a:p>
        </p:txBody>
      </p:sp>
    </p:spTree>
    <p:extLst>
      <p:ext uri="{BB962C8B-B14F-4D97-AF65-F5344CB8AC3E}">
        <p14:creationId xmlns:p14="http://schemas.microsoft.com/office/powerpoint/2010/main" val="336743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Proposta de tema</a:t>
            </a:r>
          </a:p>
        </p:txBody>
      </p:sp>
      <p:sp>
        <p:nvSpPr>
          <p:cNvPr id="3" name="CaixaDeTexto 2"/>
          <p:cNvSpPr txBox="1"/>
          <p:nvPr/>
        </p:nvSpPr>
        <p:spPr>
          <a:xfrm>
            <a:off x="400051" y="2019300"/>
            <a:ext cx="11344274" cy="2308324"/>
          </a:xfrm>
          <a:prstGeom prst="rect">
            <a:avLst/>
          </a:prstGeom>
          <a:noFill/>
        </p:spPr>
        <p:txBody>
          <a:bodyPr wrap="square" rtlCol="0">
            <a:spAutoFit/>
          </a:bodyPr>
          <a:lstStyle/>
          <a:p>
            <a:pPr algn="just"/>
            <a:r>
              <a:rPr lang="pt-PT" dirty="0" smtClean="0"/>
              <a:t> Primeiramente </a:t>
            </a:r>
            <a:r>
              <a:rPr lang="pt-PT" dirty="0"/>
              <a:t>é necessário ter o cliente registado para depois poder associar a reparação a esse cliente. Para o registo de um novo cliente no sistema é necessário o nome, apelido, número de telefone e carta de condução. </a:t>
            </a:r>
            <a:endParaRPr lang="pt-PT" dirty="0" smtClean="0"/>
          </a:p>
          <a:p>
            <a:pPr algn="just"/>
            <a:endParaRPr lang="pt-PT" dirty="0"/>
          </a:p>
          <a:p>
            <a:pPr algn="just"/>
            <a:r>
              <a:rPr lang="pt-PT" dirty="0"/>
              <a:t>Em seguida é preciso que o automóvel do cliente também esteja registado e associado ao cliente, portanto para o registo é necessário identificar o </a:t>
            </a:r>
            <a:r>
              <a:rPr lang="pt-PT" dirty="0" smtClean="0"/>
              <a:t>cliente, a marca</a:t>
            </a:r>
            <a:r>
              <a:rPr lang="pt-PT" dirty="0"/>
              <a:t>, </a:t>
            </a:r>
            <a:r>
              <a:rPr lang="pt-PT" dirty="0" smtClean="0"/>
              <a:t>o modelo</a:t>
            </a:r>
            <a:r>
              <a:rPr lang="pt-PT" dirty="0"/>
              <a:t>, </a:t>
            </a:r>
            <a:r>
              <a:rPr lang="pt-PT" dirty="0" smtClean="0"/>
              <a:t>o ano de lançamento, a cor </a:t>
            </a:r>
            <a:r>
              <a:rPr lang="pt-PT" dirty="0"/>
              <a:t>e a matrícula. </a:t>
            </a:r>
            <a:endParaRPr lang="pt-PT" dirty="0" smtClean="0"/>
          </a:p>
          <a:p>
            <a:pPr algn="just"/>
            <a:endParaRPr lang="pt-PT" dirty="0"/>
          </a:p>
          <a:p>
            <a:pPr algn="just"/>
            <a:r>
              <a:rPr lang="pt-PT" dirty="0"/>
              <a:t>Durante a reparação serão realizadas várias intervenções, ou seja, determinar qual foi o processo utilizado para “reparar” o automóvel. O que diferencia os tipos de intervenções é a descrição. </a:t>
            </a:r>
            <a:endParaRPr lang="pt-PT" dirty="0"/>
          </a:p>
        </p:txBody>
      </p:sp>
    </p:spTree>
    <p:extLst>
      <p:ext uri="{BB962C8B-B14F-4D97-AF65-F5344CB8AC3E}">
        <p14:creationId xmlns:p14="http://schemas.microsoft.com/office/powerpoint/2010/main" val="351393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Diagrama de classes</a:t>
            </a:r>
            <a:endParaRPr lang="pt-PT"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931" y="1991422"/>
            <a:ext cx="6553542" cy="466655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4234946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Desenvolvimento da api REST</a:t>
            </a:r>
            <a:endParaRPr lang="pt-PT" dirty="0"/>
          </a:p>
        </p:txBody>
      </p:sp>
      <p:sp>
        <p:nvSpPr>
          <p:cNvPr id="3" name="CaixaDeTexto 2"/>
          <p:cNvSpPr txBox="1"/>
          <p:nvPr/>
        </p:nvSpPr>
        <p:spPr>
          <a:xfrm>
            <a:off x="6096000" y="2362200"/>
            <a:ext cx="5648325" cy="3416320"/>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q"/>
            </a:pPr>
            <a:r>
              <a:rPr lang="pt-PT" dirty="0" smtClean="0"/>
              <a:t> </a:t>
            </a:r>
            <a:r>
              <a:rPr lang="pt-PT" dirty="0"/>
              <a:t>Para o desenvolvimento da </a:t>
            </a:r>
            <a:r>
              <a:rPr lang="pt-PT" i="1" dirty="0"/>
              <a:t>API</a:t>
            </a:r>
            <a:r>
              <a:rPr lang="pt-PT" dirty="0"/>
              <a:t> foi utilizado o </a:t>
            </a:r>
            <a:r>
              <a:rPr lang="pt-PT" b="1" dirty="0"/>
              <a:t>Loopback 4 </a:t>
            </a:r>
            <a:r>
              <a:rPr lang="pt-PT" dirty="0"/>
              <a:t>para gerar os modelos, controladores, repositórios e as relações dos modelos de forma praticamente automática. </a:t>
            </a:r>
            <a:endParaRPr lang="pt-PT" dirty="0" smtClean="0"/>
          </a:p>
          <a:p>
            <a:pPr marL="285750" indent="-285750">
              <a:buClr>
                <a:schemeClr val="accent3">
                  <a:lumMod val="50000"/>
                </a:schemeClr>
              </a:buClr>
              <a:buFont typeface="Wingdings" panose="05000000000000000000" pitchFamily="2" charset="2"/>
              <a:buChar char="q"/>
            </a:pPr>
            <a:endParaRPr lang="pt-PT" dirty="0"/>
          </a:p>
          <a:p>
            <a:pPr marL="285750" indent="-285750">
              <a:buClr>
                <a:schemeClr val="accent3">
                  <a:lumMod val="50000"/>
                </a:schemeClr>
              </a:buClr>
              <a:buFont typeface="Wingdings" panose="05000000000000000000" pitchFamily="2" charset="2"/>
              <a:buChar char="q"/>
            </a:pPr>
            <a:r>
              <a:rPr lang="pt-PT" dirty="0" smtClean="0"/>
              <a:t>Fez-se a ligação com a base de dados através do </a:t>
            </a:r>
            <a:r>
              <a:rPr lang="pt-PT" b="1" i="1" dirty="0" smtClean="0"/>
              <a:t>DataSource</a:t>
            </a:r>
            <a:r>
              <a:rPr lang="pt-PT" dirty="0" smtClean="0"/>
              <a:t> gerado na </a:t>
            </a:r>
            <a:r>
              <a:rPr lang="pt-PT" i="1" dirty="0" smtClean="0"/>
              <a:t>API</a:t>
            </a:r>
            <a:r>
              <a:rPr lang="pt-PT" dirty="0" smtClean="0"/>
              <a:t>. A base dados que foi utilizada foi o </a:t>
            </a:r>
            <a:r>
              <a:rPr lang="pt-PT" b="1" i="1" dirty="0" smtClean="0"/>
              <a:t>MySql</a:t>
            </a:r>
            <a:r>
              <a:rPr lang="pt-PT" dirty="0" smtClean="0"/>
              <a:t>.</a:t>
            </a:r>
          </a:p>
          <a:p>
            <a:pPr marL="285750" indent="-285750">
              <a:buClr>
                <a:schemeClr val="accent3">
                  <a:lumMod val="50000"/>
                </a:schemeClr>
              </a:buClr>
              <a:buFont typeface="Wingdings" panose="05000000000000000000" pitchFamily="2" charset="2"/>
              <a:buChar char="q"/>
            </a:pPr>
            <a:endParaRPr lang="pt-PT" dirty="0" smtClean="0"/>
          </a:p>
          <a:p>
            <a:pPr marL="285750" indent="-285750">
              <a:buClr>
                <a:schemeClr val="accent3">
                  <a:lumMod val="50000"/>
                </a:schemeClr>
              </a:buClr>
              <a:buFont typeface="Wingdings" panose="05000000000000000000" pitchFamily="2" charset="2"/>
              <a:buChar char="q"/>
            </a:pPr>
            <a:r>
              <a:rPr lang="pt-PT" dirty="0" smtClean="0"/>
              <a:t>Como </a:t>
            </a:r>
            <a:r>
              <a:rPr lang="pt-PT" dirty="0"/>
              <a:t>resultado final, API funciona corretamente, ou seja, foi possível realizar pedidos </a:t>
            </a:r>
            <a:r>
              <a:rPr lang="pt-PT" b="1" dirty="0"/>
              <a:t>HTTP</a:t>
            </a:r>
            <a:r>
              <a:rPr lang="pt-PT" dirty="0"/>
              <a:t> do tipo </a:t>
            </a:r>
            <a:r>
              <a:rPr lang="pt-PT" b="1" i="1" dirty="0" smtClean="0"/>
              <a:t>GET</a:t>
            </a:r>
            <a:r>
              <a:rPr lang="pt-PT" dirty="0" smtClean="0"/>
              <a:t>, </a:t>
            </a:r>
            <a:r>
              <a:rPr lang="pt-PT" b="1" i="1" dirty="0"/>
              <a:t>POST</a:t>
            </a:r>
            <a:r>
              <a:rPr lang="pt-PT" dirty="0"/>
              <a:t>, </a:t>
            </a:r>
            <a:r>
              <a:rPr lang="pt-PT" b="1" i="1" dirty="0"/>
              <a:t>PATCH</a:t>
            </a:r>
            <a:r>
              <a:rPr lang="pt-PT" dirty="0"/>
              <a:t> e </a:t>
            </a:r>
            <a:r>
              <a:rPr lang="pt-PT" b="1" i="1" dirty="0"/>
              <a:t>DELETE</a:t>
            </a:r>
            <a:r>
              <a:rPr lang="pt-PT" dirty="0"/>
              <a:t>. </a:t>
            </a:r>
            <a:endParaRPr lang="pt-PT" dirty="0"/>
          </a:p>
        </p:txBody>
      </p:sp>
      <p:pic>
        <p:nvPicPr>
          <p:cNvPr id="1028" name="Picture 4" descr="Soft Delete with LoopBack 4. How to do soft-delete in LoopBack 4 ? | by  Samarpan Bhattacharya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894" y="2847974"/>
            <a:ext cx="5048251" cy="2038351"/>
          </a:xfrm>
          <a:prstGeom prst="rect">
            <a:avLst/>
          </a:prstGeom>
          <a:noFill/>
          <a:effectLst>
            <a:reflection blurRad="6350" stA="50000" endA="275" endPos="40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58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Desenvolvimento da aplicação web</a:t>
            </a:r>
            <a:endParaRPr lang="pt-PT" dirty="0"/>
          </a:p>
        </p:txBody>
      </p:sp>
      <p:sp>
        <p:nvSpPr>
          <p:cNvPr id="3" name="CaixaDeTexto 2"/>
          <p:cNvSpPr txBox="1"/>
          <p:nvPr/>
        </p:nvSpPr>
        <p:spPr>
          <a:xfrm>
            <a:off x="6096000" y="2638425"/>
            <a:ext cx="5648325" cy="3416320"/>
          </a:xfrm>
          <a:prstGeom prst="rect">
            <a:avLst/>
          </a:prstGeom>
          <a:noFill/>
        </p:spPr>
        <p:txBody>
          <a:bodyPr wrap="square" rtlCol="0">
            <a:spAutoFit/>
          </a:bodyPr>
          <a:lstStyle/>
          <a:p>
            <a:pPr marL="285750" indent="-285750" algn="just">
              <a:buClr>
                <a:schemeClr val="accent3">
                  <a:lumMod val="50000"/>
                </a:schemeClr>
              </a:buClr>
              <a:buFont typeface="Wingdings" panose="05000000000000000000" pitchFamily="2" charset="2"/>
              <a:buChar char="q"/>
            </a:pPr>
            <a:r>
              <a:rPr lang="pt-PT" dirty="0"/>
              <a:t>Para desenvolver a </a:t>
            </a:r>
            <a:r>
              <a:rPr lang="pt-PT" i="1" dirty="0" smtClean="0"/>
              <a:t>Aplicação </a:t>
            </a:r>
            <a:r>
              <a:rPr lang="pt-PT" i="1" dirty="0"/>
              <a:t>Web </a:t>
            </a:r>
            <a:r>
              <a:rPr lang="pt-PT" dirty="0"/>
              <a:t>que vai utilizar a </a:t>
            </a:r>
            <a:r>
              <a:rPr lang="pt-PT" i="1" dirty="0"/>
              <a:t>API</a:t>
            </a:r>
            <a:r>
              <a:rPr lang="pt-PT" dirty="0"/>
              <a:t> como camada de serviços foi criada uma aplicação </a:t>
            </a:r>
            <a:r>
              <a:rPr lang="pt-PT" dirty="0" smtClean="0"/>
              <a:t>react pelo </a:t>
            </a:r>
            <a:r>
              <a:rPr lang="pt-PT" dirty="0"/>
              <a:t>gerenciador de pacotes </a:t>
            </a:r>
            <a:r>
              <a:rPr lang="pt-PT" b="1" dirty="0" smtClean="0"/>
              <a:t>npm</a:t>
            </a:r>
            <a:r>
              <a:rPr lang="pt-PT" dirty="0" smtClean="0"/>
              <a:t>. </a:t>
            </a:r>
          </a:p>
          <a:p>
            <a:pPr marL="285750" indent="-285750">
              <a:buClr>
                <a:schemeClr val="accent3">
                  <a:lumMod val="50000"/>
                </a:schemeClr>
              </a:buClr>
              <a:buFont typeface="Wingdings" panose="05000000000000000000" pitchFamily="2" charset="2"/>
              <a:buChar char="q"/>
            </a:pPr>
            <a:endParaRPr lang="pt-PT" dirty="0"/>
          </a:p>
          <a:p>
            <a:pPr marL="285750" indent="-285750" algn="just">
              <a:buClr>
                <a:schemeClr val="accent3">
                  <a:lumMod val="50000"/>
                </a:schemeClr>
              </a:buClr>
              <a:buFont typeface="Wingdings" panose="05000000000000000000" pitchFamily="2" charset="2"/>
              <a:buChar char="q"/>
            </a:pPr>
            <a:r>
              <a:rPr lang="pt-PT" dirty="0"/>
              <a:t>Foi utilizada a Framework </a:t>
            </a:r>
            <a:r>
              <a:rPr lang="pt-PT" b="1" dirty="0" smtClean="0"/>
              <a:t>React-admin </a:t>
            </a:r>
            <a:r>
              <a:rPr lang="pt-PT" dirty="0" smtClean="0"/>
              <a:t>que usa o </a:t>
            </a:r>
            <a:r>
              <a:rPr lang="pt-PT" b="1" i="1" dirty="0" smtClean="0"/>
              <a:t>React js </a:t>
            </a:r>
            <a:r>
              <a:rPr lang="pt-PT" dirty="0" smtClean="0"/>
              <a:t>e </a:t>
            </a:r>
            <a:r>
              <a:rPr lang="pt-PT" b="1" i="1" dirty="0" smtClean="0"/>
              <a:t>Material Design</a:t>
            </a:r>
            <a:r>
              <a:rPr lang="pt-PT" i="1" dirty="0" smtClean="0"/>
              <a:t> </a:t>
            </a:r>
            <a:r>
              <a:rPr lang="pt-PT" dirty="0"/>
              <a:t>para </a:t>
            </a:r>
            <a:r>
              <a:rPr lang="pt-PT" dirty="0"/>
              <a:t>o</a:t>
            </a:r>
            <a:r>
              <a:rPr lang="pt-PT" dirty="0" smtClean="0"/>
              <a:t> desenvolver o frontend </a:t>
            </a:r>
            <a:r>
              <a:rPr lang="pt-PT" dirty="0"/>
              <a:t>da aplicação que vai utilizar a API gerada pelo Loopback como “</a:t>
            </a:r>
            <a:r>
              <a:rPr lang="pt-PT" i="1" dirty="0"/>
              <a:t>source</a:t>
            </a:r>
            <a:r>
              <a:rPr lang="pt-PT" dirty="0" smtClean="0"/>
              <a:t>” </a:t>
            </a:r>
            <a:r>
              <a:rPr lang="pt-PT" dirty="0"/>
              <a:t>e de certa forma realizar todas as ações possíveis através da interface. </a:t>
            </a:r>
            <a:endParaRPr lang="pt-PT" dirty="0" smtClean="0"/>
          </a:p>
          <a:p>
            <a:pPr marL="285750" indent="-285750" algn="just">
              <a:buClr>
                <a:schemeClr val="accent3">
                  <a:lumMod val="50000"/>
                </a:schemeClr>
              </a:buClr>
              <a:buFont typeface="Wingdings" panose="05000000000000000000" pitchFamily="2" charset="2"/>
              <a:buChar char="q"/>
            </a:pPr>
            <a:endParaRPr lang="pt-PT" dirty="0"/>
          </a:p>
          <a:p>
            <a:pPr marL="285750" indent="-285750" algn="just">
              <a:buClr>
                <a:schemeClr val="accent3">
                  <a:lumMod val="50000"/>
                </a:schemeClr>
              </a:buClr>
              <a:buFont typeface="Wingdings" panose="05000000000000000000" pitchFamily="2" charset="2"/>
              <a:buChar char="q"/>
            </a:pPr>
            <a:r>
              <a:rPr lang="pt-PT" dirty="0" smtClean="0"/>
              <a:t>Para fazer a ligação entre a API e a aplicação web foi utilizado o </a:t>
            </a:r>
            <a:r>
              <a:rPr lang="pt-PT" b="1" i="1" dirty="0" smtClean="0"/>
              <a:t>DataProvider</a:t>
            </a:r>
            <a:r>
              <a:rPr lang="pt-PT" dirty="0" smtClean="0"/>
              <a:t> para o </a:t>
            </a:r>
            <a:r>
              <a:rPr lang="pt-PT" b="1" i="1" dirty="0" smtClean="0"/>
              <a:t>LoopBack</a:t>
            </a:r>
            <a:r>
              <a:rPr lang="pt-PT" dirty="0" smtClean="0"/>
              <a:t>.</a:t>
            </a:r>
            <a:endParaRPr lang="pt-PT" b="1" i="1" dirty="0"/>
          </a:p>
        </p:txBody>
      </p:sp>
      <p:pic>
        <p:nvPicPr>
          <p:cNvPr id="2054" name="Picture 6" descr="Top Interview Questions For Popular Ski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2790825"/>
            <a:ext cx="4911725" cy="2585836"/>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21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Conclusão</a:t>
            </a:r>
            <a:endParaRPr lang="pt-PT" dirty="0"/>
          </a:p>
        </p:txBody>
      </p:sp>
      <p:sp>
        <p:nvSpPr>
          <p:cNvPr id="3" name="CaixaDeTexto 2"/>
          <p:cNvSpPr txBox="1"/>
          <p:nvPr/>
        </p:nvSpPr>
        <p:spPr>
          <a:xfrm>
            <a:off x="575894" y="2019300"/>
            <a:ext cx="11029616" cy="1477328"/>
          </a:xfrm>
          <a:prstGeom prst="rect">
            <a:avLst/>
          </a:prstGeom>
          <a:noFill/>
        </p:spPr>
        <p:txBody>
          <a:bodyPr wrap="square" rtlCol="0">
            <a:spAutoFit/>
          </a:bodyPr>
          <a:lstStyle/>
          <a:p>
            <a:pPr algn="just"/>
            <a:r>
              <a:rPr lang="pt-PT" dirty="0" smtClean="0"/>
              <a:t> Podemos concluir que com este trabalho foi possível adquirir bastante conhecimento relativamente as </a:t>
            </a:r>
            <a:r>
              <a:rPr lang="pt-PT" i="1" dirty="0" smtClean="0"/>
              <a:t>APIs</a:t>
            </a:r>
            <a:r>
              <a:rPr lang="pt-PT" dirty="0" smtClean="0"/>
              <a:t> e ao React js. Foi possível perceber como um </a:t>
            </a:r>
            <a:r>
              <a:rPr lang="pt-PT" i="1" dirty="0" smtClean="0"/>
              <a:t>API</a:t>
            </a:r>
            <a:r>
              <a:rPr lang="pt-PT" dirty="0" smtClean="0"/>
              <a:t> funciona, qual é o objetivo, e quais pedidos </a:t>
            </a:r>
            <a:r>
              <a:rPr lang="pt-PT" i="1" dirty="0" smtClean="0"/>
              <a:t>HTTP</a:t>
            </a:r>
            <a:r>
              <a:rPr lang="pt-PT" dirty="0" smtClean="0"/>
              <a:t> pode ser realizados e principalmente como desenvolver uma </a:t>
            </a:r>
            <a:r>
              <a:rPr lang="pt-PT" i="1" dirty="0" smtClean="0"/>
              <a:t>API</a:t>
            </a:r>
            <a:r>
              <a:rPr lang="pt-PT" dirty="0" smtClean="0"/>
              <a:t> </a:t>
            </a:r>
            <a:r>
              <a:rPr lang="pt-PT" i="1" dirty="0" smtClean="0"/>
              <a:t>REST </a:t>
            </a:r>
            <a:r>
              <a:rPr lang="pt-PT" dirty="0" smtClean="0"/>
              <a:t>que foi um dos objetivos de este trabalho.  Também foi possível compreender de forma um pouco mais detalhada de como o </a:t>
            </a:r>
            <a:r>
              <a:rPr lang="pt-PT" i="1" dirty="0" smtClean="0"/>
              <a:t>React</a:t>
            </a:r>
            <a:r>
              <a:rPr lang="pt-PT" dirty="0" smtClean="0"/>
              <a:t> funciona e como pode ser utilizado para lidar com uma </a:t>
            </a:r>
            <a:r>
              <a:rPr lang="pt-PT" i="1" dirty="0" smtClean="0"/>
              <a:t>API REST</a:t>
            </a:r>
            <a:r>
              <a:rPr lang="pt-PT" dirty="0" smtClean="0"/>
              <a:t>.</a:t>
            </a:r>
          </a:p>
        </p:txBody>
      </p:sp>
    </p:spTree>
    <p:extLst>
      <p:ext uri="{BB962C8B-B14F-4D97-AF65-F5344CB8AC3E}">
        <p14:creationId xmlns:p14="http://schemas.microsoft.com/office/powerpoint/2010/main" val="2843910166"/>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83</TotalTime>
  <Words>743</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Gill Sans MT</vt:lpstr>
      <vt:lpstr>Wingdings</vt:lpstr>
      <vt:lpstr>Wingdings 2</vt:lpstr>
      <vt:lpstr>Dividendo</vt:lpstr>
      <vt:lpstr>Programação web</vt:lpstr>
      <vt:lpstr>Introdução</vt:lpstr>
      <vt:lpstr>Proposta de tema</vt:lpstr>
      <vt:lpstr>Proposta de tema</vt:lpstr>
      <vt:lpstr>Diagrama de classes</vt:lpstr>
      <vt:lpstr>Desenvolvimento da api REST</vt:lpstr>
      <vt:lpstr>Desenvolvimento da aplicação web</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web</dc:title>
  <dc:creator>Misael Fonseca</dc:creator>
  <cp:lastModifiedBy>Misael Fonseca</cp:lastModifiedBy>
  <cp:revision>10</cp:revision>
  <dcterms:created xsi:type="dcterms:W3CDTF">2021-06-16T07:18:42Z</dcterms:created>
  <dcterms:modified xsi:type="dcterms:W3CDTF">2021-06-16T08:41:49Z</dcterms:modified>
</cp:coreProperties>
</file>