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229" autoAdjust="0"/>
  </p:normalViewPr>
  <p:slideViewPr>
    <p:cSldViewPr snapToGrid="0">
      <p:cViewPr varScale="1">
        <p:scale>
          <a:sx n="56" d="100"/>
          <a:sy n="56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A2F7C-A453-40B1-97D7-8FEC3EA15494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1872F6-3502-4BA8-8F20-FC0492B715F9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13A3F5A9-3ADA-47F6-B487-DF3B39FF3C1B}" type="parTrans" cxnId="{048949E9-F97F-4C9F-AEF2-DE700A685614}">
      <dgm:prSet/>
      <dgm:spPr/>
      <dgm:t>
        <a:bodyPr/>
        <a:lstStyle/>
        <a:p>
          <a:endParaRPr lang="en-US"/>
        </a:p>
      </dgm:t>
    </dgm:pt>
    <dgm:pt modelId="{9128D009-73D3-41CC-8675-33971D45E5FA}" type="sibTrans" cxnId="{048949E9-F97F-4C9F-AEF2-DE700A685614}">
      <dgm:prSet/>
      <dgm:spPr/>
      <dgm:t>
        <a:bodyPr/>
        <a:lstStyle/>
        <a:p>
          <a:endParaRPr lang="en-US"/>
        </a:p>
      </dgm:t>
    </dgm:pt>
    <dgm:pt modelId="{96874EDB-68EB-489B-B919-0A5FEE0A7E06}">
      <dgm:prSet phldrT="[Text]"/>
      <dgm:spPr/>
      <dgm:t>
        <a:bodyPr/>
        <a:lstStyle/>
        <a:p>
          <a:r>
            <a:rPr lang="en-US" dirty="0"/>
            <a:t>Comprehend data</a:t>
          </a:r>
        </a:p>
      </dgm:t>
    </dgm:pt>
    <dgm:pt modelId="{F64ADE61-862E-4542-AE7D-99F51A7BDD24}" type="parTrans" cxnId="{96CBEF0E-47B3-4798-A21B-842583E7E15E}">
      <dgm:prSet/>
      <dgm:spPr/>
      <dgm:t>
        <a:bodyPr/>
        <a:lstStyle/>
        <a:p>
          <a:endParaRPr lang="en-US"/>
        </a:p>
      </dgm:t>
    </dgm:pt>
    <dgm:pt modelId="{D2D16BDC-012E-4A85-A89D-FCB25FAF229A}" type="sibTrans" cxnId="{96CBEF0E-47B3-4798-A21B-842583E7E15E}">
      <dgm:prSet/>
      <dgm:spPr/>
      <dgm:t>
        <a:bodyPr/>
        <a:lstStyle/>
        <a:p>
          <a:endParaRPr lang="en-US"/>
        </a:p>
      </dgm:t>
    </dgm:pt>
    <dgm:pt modelId="{B348BC57-8DBF-411A-B6FE-7A541050C01C}">
      <dgm:prSet phldrT="[Text]"/>
      <dgm:spPr/>
      <dgm:t>
        <a:bodyPr/>
        <a:lstStyle/>
        <a:p>
          <a:r>
            <a:rPr lang="en-US" dirty="0"/>
            <a:t>Data cleaning to extract meaningful features</a:t>
          </a:r>
        </a:p>
      </dgm:t>
    </dgm:pt>
    <dgm:pt modelId="{54FFE873-AD8E-42C3-AC7B-3CA0FBF2EE8F}" type="parTrans" cxnId="{7AF18612-D682-4380-8652-FE1EE7364011}">
      <dgm:prSet/>
      <dgm:spPr/>
      <dgm:t>
        <a:bodyPr/>
        <a:lstStyle/>
        <a:p>
          <a:endParaRPr lang="en-US"/>
        </a:p>
      </dgm:t>
    </dgm:pt>
    <dgm:pt modelId="{95F8D838-B979-420E-BEC1-4647B8927570}" type="sibTrans" cxnId="{7AF18612-D682-4380-8652-FE1EE7364011}">
      <dgm:prSet/>
      <dgm:spPr/>
      <dgm:t>
        <a:bodyPr/>
        <a:lstStyle/>
        <a:p>
          <a:endParaRPr lang="en-US"/>
        </a:p>
      </dgm:t>
    </dgm:pt>
    <dgm:pt modelId="{D67126B5-AD8A-43EB-92A9-22CF9FCDA47B}">
      <dgm:prSet phldrT="[Text]"/>
      <dgm:spPr/>
      <dgm:t>
        <a:bodyPr/>
        <a:lstStyle/>
        <a:p>
          <a:r>
            <a:rPr lang="en-US" dirty="0"/>
            <a:t>Pen and paper models</a:t>
          </a:r>
        </a:p>
      </dgm:t>
    </dgm:pt>
    <dgm:pt modelId="{C7359141-14E1-411F-995D-C7215205535F}" type="parTrans" cxnId="{F9E784FE-78B2-4170-8988-DF85686F373B}">
      <dgm:prSet/>
      <dgm:spPr/>
      <dgm:t>
        <a:bodyPr/>
        <a:lstStyle/>
        <a:p>
          <a:endParaRPr lang="en-US"/>
        </a:p>
      </dgm:t>
    </dgm:pt>
    <dgm:pt modelId="{9DC93AE1-8D4A-4A32-B443-548B53BCED11}" type="sibTrans" cxnId="{F9E784FE-78B2-4170-8988-DF85686F373B}">
      <dgm:prSet/>
      <dgm:spPr/>
      <dgm:t>
        <a:bodyPr/>
        <a:lstStyle/>
        <a:p>
          <a:endParaRPr lang="en-US"/>
        </a:p>
      </dgm:t>
    </dgm:pt>
    <dgm:pt modelId="{A869E9DC-5A33-45B8-BFB2-8921B25A4D72}">
      <dgm:prSet phldrT="[Text]"/>
      <dgm:spPr/>
      <dgm:t>
        <a:bodyPr/>
        <a:lstStyle/>
        <a:p>
          <a:r>
            <a:rPr lang="en-US" dirty="0"/>
            <a:t>Complete</a:t>
          </a:r>
          <a:r>
            <a:rPr lang="en-US" baseline="0" dirty="0"/>
            <a:t> prototype</a:t>
          </a:r>
          <a:endParaRPr lang="en-US" dirty="0"/>
        </a:p>
      </dgm:t>
    </dgm:pt>
    <dgm:pt modelId="{554D8079-6F45-4CEC-91C4-48A72A536800}" type="parTrans" cxnId="{E48FD006-1804-45FD-90F9-ADE328B9B68D}">
      <dgm:prSet/>
      <dgm:spPr/>
      <dgm:t>
        <a:bodyPr/>
        <a:lstStyle/>
        <a:p>
          <a:endParaRPr lang="en-US"/>
        </a:p>
      </dgm:t>
    </dgm:pt>
    <dgm:pt modelId="{7D9AE2E8-3773-4CB9-8BE4-FD2C6A3EF216}" type="sibTrans" cxnId="{E48FD006-1804-45FD-90F9-ADE328B9B68D}">
      <dgm:prSet/>
      <dgm:spPr/>
      <dgm:t>
        <a:bodyPr/>
        <a:lstStyle/>
        <a:p>
          <a:endParaRPr lang="en-US"/>
        </a:p>
      </dgm:t>
    </dgm:pt>
    <dgm:pt modelId="{7A876ADD-118C-4948-9731-39C9FC00D0E9}">
      <dgm:prSet phldrT="[Text]"/>
      <dgm:spPr/>
      <dgm:t>
        <a:bodyPr/>
        <a:lstStyle/>
        <a:p>
          <a:r>
            <a:rPr lang="en-US" dirty="0"/>
            <a:t>D3</a:t>
          </a:r>
          <a:r>
            <a:rPr lang="en-US" baseline="0" dirty="0"/>
            <a:t> visualizations</a:t>
          </a:r>
          <a:endParaRPr lang="en-US" dirty="0"/>
        </a:p>
      </dgm:t>
    </dgm:pt>
    <dgm:pt modelId="{82D6243F-130B-4246-831D-BBE649174098}" type="parTrans" cxnId="{6D65BD9F-12CA-40F2-8E3D-C82EA85ECE71}">
      <dgm:prSet/>
      <dgm:spPr/>
      <dgm:t>
        <a:bodyPr/>
        <a:lstStyle/>
        <a:p>
          <a:endParaRPr lang="en-US"/>
        </a:p>
      </dgm:t>
    </dgm:pt>
    <dgm:pt modelId="{CFD871C1-D4D2-4BD0-832B-7FF391DB7281}" type="sibTrans" cxnId="{6D65BD9F-12CA-40F2-8E3D-C82EA85ECE71}">
      <dgm:prSet/>
      <dgm:spPr/>
      <dgm:t>
        <a:bodyPr/>
        <a:lstStyle/>
        <a:p>
          <a:endParaRPr lang="en-US"/>
        </a:p>
      </dgm:t>
    </dgm:pt>
    <dgm:pt modelId="{ACC59B63-A4B1-4F9B-B127-1B802F40C338}" type="pres">
      <dgm:prSet presAssocID="{D7EA2F7C-A453-40B1-97D7-8FEC3EA15494}" presName="Name0" presStyleCnt="0">
        <dgm:presLayoutVars>
          <dgm:dir/>
          <dgm:resizeHandles val="exact"/>
        </dgm:presLayoutVars>
      </dgm:prSet>
      <dgm:spPr/>
    </dgm:pt>
    <dgm:pt modelId="{1A4A2B2C-9A90-446E-B7CE-F5ABBD43E16E}" type="pres">
      <dgm:prSet presAssocID="{E01872F6-3502-4BA8-8F20-FC0492B715F9}" presName="node" presStyleLbl="node1" presStyleIdx="0" presStyleCnt="6">
        <dgm:presLayoutVars>
          <dgm:bulletEnabled val="1"/>
        </dgm:presLayoutVars>
      </dgm:prSet>
      <dgm:spPr/>
    </dgm:pt>
    <dgm:pt modelId="{03DEA0AE-0B65-4EFE-806F-D595AD13DE11}" type="pres">
      <dgm:prSet presAssocID="{9128D009-73D3-41CC-8675-33971D45E5FA}" presName="sibTrans" presStyleCnt="0"/>
      <dgm:spPr/>
    </dgm:pt>
    <dgm:pt modelId="{2843D180-4B55-4120-A2F1-43AB1154BB32}" type="pres">
      <dgm:prSet presAssocID="{96874EDB-68EB-489B-B919-0A5FEE0A7E06}" presName="node" presStyleLbl="node1" presStyleIdx="1" presStyleCnt="6">
        <dgm:presLayoutVars>
          <dgm:bulletEnabled val="1"/>
        </dgm:presLayoutVars>
      </dgm:prSet>
      <dgm:spPr/>
    </dgm:pt>
    <dgm:pt modelId="{72CCF49A-1265-4D2A-8D90-69CF3D515110}" type="pres">
      <dgm:prSet presAssocID="{D2D16BDC-012E-4A85-A89D-FCB25FAF229A}" presName="sibTrans" presStyleCnt="0"/>
      <dgm:spPr/>
    </dgm:pt>
    <dgm:pt modelId="{0EE56A1F-813F-4092-B720-F2A66BC86749}" type="pres">
      <dgm:prSet presAssocID="{B348BC57-8DBF-411A-B6FE-7A541050C01C}" presName="node" presStyleLbl="node1" presStyleIdx="2" presStyleCnt="6">
        <dgm:presLayoutVars>
          <dgm:bulletEnabled val="1"/>
        </dgm:presLayoutVars>
      </dgm:prSet>
      <dgm:spPr/>
    </dgm:pt>
    <dgm:pt modelId="{3816BE43-B687-47BB-BA1E-93CAFE9F70EA}" type="pres">
      <dgm:prSet presAssocID="{95F8D838-B979-420E-BEC1-4647B8927570}" presName="sibTrans" presStyleCnt="0"/>
      <dgm:spPr/>
    </dgm:pt>
    <dgm:pt modelId="{C9DDC536-4972-48B3-A5C1-2F8757C02D48}" type="pres">
      <dgm:prSet presAssocID="{A869E9DC-5A33-45B8-BFB2-8921B25A4D72}" presName="node" presStyleLbl="node1" presStyleIdx="3" presStyleCnt="6" custLinFactX="300000" custLinFactNeighborX="361339" custLinFactNeighborY="-4949">
        <dgm:presLayoutVars>
          <dgm:bulletEnabled val="1"/>
        </dgm:presLayoutVars>
      </dgm:prSet>
      <dgm:spPr/>
    </dgm:pt>
    <dgm:pt modelId="{30862820-7F46-4DF2-852A-24F9E92C563F}" type="pres">
      <dgm:prSet presAssocID="{7D9AE2E8-3773-4CB9-8BE4-FD2C6A3EF216}" presName="sibTrans" presStyleCnt="0"/>
      <dgm:spPr/>
    </dgm:pt>
    <dgm:pt modelId="{E91993F6-2AB1-463C-ADE2-D128C2C4C460}" type="pres">
      <dgm:prSet presAssocID="{7A876ADD-118C-4948-9731-39C9FC00D0E9}" presName="node" presStyleLbl="node1" presStyleIdx="4" presStyleCnt="6" custLinFactNeighborX="20893" custLinFactNeighborY="-309">
        <dgm:presLayoutVars>
          <dgm:bulletEnabled val="1"/>
        </dgm:presLayoutVars>
      </dgm:prSet>
      <dgm:spPr/>
    </dgm:pt>
    <dgm:pt modelId="{6DC9C56D-D865-40FC-85FF-7BDB59D5D4A4}" type="pres">
      <dgm:prSet presAssocID="{CFD871C1-D4D2-4BD0-832B-7FF391DB7281}" presName="sibTrans" presStyleCnt="0"/>
      <dgm:spPr/>
    </dgm:pt>
    <dgm:pt modelId="{2CF05A21-0FE8-4A54-B989-639832F90B8E}" type="pres">
      <dgm:prSet presAssocID="{D67126B5-AD8A-43EB-92A9-22CF9FCDA47B}" presName="node" presStyleLbl="node1" presStyleIdx="5" presStyleCnt="6" custLinFactX="-197988" custLinFactNeighborX="-200000" custLinFactNeighborY="928">
        <dgm:presLayoutVars>
          <dgm:bulletEnabled val="1"/>
        </dgm:presLayoutVars>
      </dgm:prSet>
      <dgm:spPr/>
    </dgm:pt>
  </dgm:ptLst>
  <dgm:cxnLst>
    <dgm:cxn modelId="{E48FD006-1804-45FD-90F9-ADE328B9B68D}" srcId="{D7EA2F7C-A453-40B1-97D7-8FEC3EA15494}" destId="{A869E9DC-5A33-45B8-BFB2-8921B25A4D72}" srcOrd="3" destOrd="0" parTransId="{554D8079-6F45-4CEC-91C4-48A72A536800}" sibTransId="{7D9AE2E8-3773-4CB9-8BE4-FD2C6A3EF216}"/>
    <dgm:cxn modelId="{96CBEF0E-47B3-4798-A21B-842583E7E15E}" srcId="{D7EA2F7C-A453-40B1-97D7-8FEC3EA15494}" destId="{96874EDB-68EB-489B-B919-0A5FEE0A7E06}" srcOrd="1" destOrd="0" parTransId="{F64ADE61-862E-4542-AE7D-99F51A7BDD24}" sibTransId="{D2D16BDC-012E-4A85-A89D-FCB25FAF229A}"/>
    <dgm:cxn modelId="{7AF18612-D682-4380-8652-FE1EE7364011}" srcId="{D7EA2F7C-A453-40B1-97D7-8FEC3EA15494}" destId="{B348BC57-8DBF-411A-B6FE-7A541050C01C}" srcOrd="2" destOrd="0" parTransId="{54FFE873-AD8E-42C3-AC7B-3CA0FBF2EE8F}" sibTransId="{95F8D838-B979-420E-BEC1-4647B8927570}"/>
    <dgm:cxn modelId="{009E195B-3804-402D-9E52-4EEFF5360093}" type="presOf" srcId="{E01872F6-3502-4BA8-8F20-FC0492B715F9}" destId="{1A4A2B2C-9A90-446E-B7CE-F5ABBD43E16E}" srcOrd="0" destOrd="0" presId="urn:microsoft.com/office/officeart/2005/8/layout/hList6"/>
    <dgm:cxn modelId="{B5C9575D-C8F3-445C-B8A3-71DE769471E2}" type="presOf" srcId="{D7EA2F7C-A453-40B1-97D7-8FEC3EA15494}" destId="{ACC59B63-A4B1-4F9B-B127-1B802F40C338}" srcOrd="0" destOrd="0" presId="urn:microsoft.com/office/officeart/2005/8/layout/hList6"/>
    <dgm:cxn modelId="{59E2384B-6EAA-4702-AA74-81C08D15A6AC}" type="presOf" srcId="{B348BC57-8DBF-411A-B6FE-7A541050C01C}" destId="{0EE56A1F-813F-4092-B720-F2A66BC86749}" srcOrd="0" destOrd="0" presId="urn:microsoft.com/office/officeart/2005/8/layout/hList6"/>
    <dgm:cxn modelId="{D4D6E19C-8A27-4E58-A969-780B49248007}" type="presOf" srcId="{A869E9DC-5A33-45B8-BFB2-8921B25A4D72}" destId="{C9DDC536-4972-48B3-A5C1-2F8757C02D48}" srcOrd="0" destOrd="0" presId="urn:microsoft.com/office/officeart/2005/8/layout/hList6"/>
    <dgm:cxn modelId="{6D65BD9F-12CA-40F2-8E3D-C82EA85ECE71}" srcId="{D7EA2F7C-A453-40B1-97D7-8FEC3EA15494}" destId="{7A876ADD-118C-4948-9731-39C9FC00D0E9}" srcOrd="4" destOrd="0" parTransId="{82D6243F-130B-4246-831D-BBE649174098}" sibTransId="{CFD871C1-D4D2-4BD0-832B-7FF391DB7281}"/>
    <dgm:cxn modelId="{24997DB8-BD1C-4C2B-AD1F-5FBE0A7385C5}" type="presOf" srcId="{96874EDB-68EB-489B-B919-0A5FEE0A7E06}" destId="{2843D180-4B55-4120-A2F1-43AB1154BB32}" srcOrd="0" destOrd="0" presId="urn:microsoft.com/office/officeart/2005/8/layout/hList6"/>
    <dgm:cxn modelId="{0510C7D4-C504-4C5F-8539-3F1C1CBDC764}" type="presOf" srcId="{7A876ADD-118C-4948-9731-39C9FC00D0E9}" destId="{E91993F6-2AB1-463C-ADE2-D128C2C4C460}" srcOrd="0" destOrd="0" presId="urn:microsoft.com/office/officeart/2005/8/layout/hList6"/>
    <dgm:cxn modelId="{048949E9-F97F-4C9F-AEF2-DE700A685614}" srcId="{D7EA2F7C-A453-40B1-97D7-8FEC3EA15494}" destId="{E01872F6-3502-4BA8-8F20-FC0492B715F9}" srcOrd="0" destOrd="0" parTransId="{13A3F5A9-3ADA-47F6-B487-DF3B39FF3C1B}" sibTransId="{9128D009-73D3-41CC-8675-33971D45E5FA}"/>
    <dgm:cxn modelId="{0128D6F1-2FE4-4F98-A192-B01B57A4520C}" type="presOf" srcId="{D67126B5-AD8A-43EB-92A9-22CF9FCDA47B}" destId="{2CF05A21-0FE8-4A54-B989-639832F90B8E}" srcOrd="0" destOrd="0" presId="urn:microsoft.com/office/officeart/2005/8/layout/hList6"/>
    <dgm:cxn modelId="{F9E784FE-78B2-4170-8988-DF85686F373B}" srcId="{D7EA2F7C-A453-40B1-97D7-8FEC3EA15494}" destId="{D67126B5-AD8A-43EB-92A9-22CF9FCDA47B}" srcOrd="5" destOrd="0" parTransId="{C7359141-14E1-411F-995D-C7215205535F}" sibTransId="{9DC93AE1-8D4A-4A32-B443-548B53BCED11}"/>
    <dgm:cxn modelId="{27228177-E9C9-49E2-BEFC-ABADF5899B76}" type="presParOf" srcId="{ACC59B63-A4B1-4F9B-B127-1B802F40C338}" destId="{1A4A2B2C-9A90-446E-B7CE-F5ABBD43E16E}" srcOrd="0" destOrd="0" presId="urn:microsoft.com/office/officeart/2005/8/layout/hList6"/>
    <dgm:cxn modelId="{C53CD649-0E3F-4B49-9C67-FCABFA149DC4}" type="presParOf" srcId="{ACC59B63-A4B1-4F9B-B127-1B802F40C338}" destId="{03DEA0AE-0B65-4EFE-806F-D595AD13DE11}" srcOrd="1" destOrd="0" presId="urn:microsoft.com/office/officeart/2005/8/layout/hList6"/>
    <dgm:cxn modelId="{C8D223A1-02EF-4384-8F0C-23121FAC6F81}" type="presParOf" srcId="{ACC59B63-A4B1-4F9B-B127-1B802F40C338}" destId="{2843D180-4B55-4120-A2F1-43AB1154BB32}" srcOrd="2" destOrd="0" presId="urn:microsoft.com/office/officeart/2005/8/layout/hList6"/>
    <dgm:cxn modelId="{920CF05B-D75C-4410-8380-7F751806C79D}" type="presParOf" srcId="{ACC59B63-A4B1-4F9B-B127-1B802F40C338}" destId="{72CCF49A-1265-4D2A-8D90-69CF3D515110}" srcOrd="3" destOrd="0" presId="urn:microsoft.com/office/officeart/2005/8/layout/hList6"/>
    <dgm:cxn modelId="{CCE1B5AB-7FC0-4873-9899-E0598E55F9B2}" type="presParOf" srcId="{ACC59B63-A4B1-4F9B-B127-1B802F40C338}" destId="{0EE56A1F-813F-4092-B720-F2A66BC86749}" srcOrd="4" destOrd="0" presId="urn:microsoft.com/office/officeart/2005/8/layout/hList6"/>
    <dgm:cxn modelId="{CCFB8F68-8E40-4CC9-93DB-B073B08C90BE}" type="presParOf" srcId="{ACC59B63-A4B1-4F9B-B127-1B802F40C338}" destId="{3816BE43-B687-47BB-BA1E-93CAFE9F70EA}" srcOrd="5" destOrd="0" presId="urn:microsoft.com/office/officeart/2005/8/layout/hList6"/>
    <dgm:cxn modelId="{1EF4EDF4-7626-4360-B5F1-994D0B0985DC}" type="presParOf" srcId="{ACC59B63-A4B1-4F9B-B127-1B802F40C338}" destId="{C9DDC536-4972-48B3-A5C1-2F8757C02D48}" srcOrd="6" destOrd="0" presId="urn:microsoft.com/office/officeart/2005/8/layout/hList6"/>
    <dgm:cxn modelId="{8C8E1393-38EA-4B75-A0D1-1C5AE1C96325}" type="presParOf" srcId="{ACC59B63-A4B1-4F9B-B127-1B802F40C338}" destId="{30862820-7F46-4DF2-852A-24F9E92C563F}" srcOrd="7" destOrd="0" presId="urn:microsoft.com/office/officeart/2005/8/layout/hList6"/>
    <dgm:cxn modelId="{FC40A751-11C7-4A8E-8B4C-BD1FC5239E8F}" type="presParOf" srcId="{ACC59B63-A4B1-4F9B-B127-1B802F40C338}" destId="{E91993F6-2AB1-463C-ADE2-D128C2C4C460}" srcOrd="8" destOrd="0" presId="urn:microsoft.com/office/officeart/2005/8/layout/hList6"/>
    <dgm:cxn modelId="{98FE92A8-7D54-4B7A-A166-F15C838639D7}" type="presParOf" srcId="{ACC59B63-A4B1-4F9B-B127-1B802F40C338}" destId="{6DC9C56D-D865-40FC-85FF-7BDB59D5D4A4}" srcOrd="9" destOrd="0" presId="urn:microsoft.com/office/officeart/2005/8/layout/hList6"/>
    <dgm:cxn modelId="{B5B18C6C-BFBA-4619-9E71-6FA2E4A4E2A5}" type="presParOf" srcId="{ACC59B63-A4B1-4F9B-B127-1B802F40C338}" destId="{2CF05A21-0FE8-4A54-B989-639832F90B8E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A2B2C-9A90-446E-B7CE-F5ABBD43E16E}">
      <dsp:nvSpPr>
        <dsp:cNvPr id="0" name=""/>
        <dsp:cNvSpPr/>
      </dsp:nvSpPr>
      <dsp:spPr>
        <a:xfrm rot="16200000">
          <a:off x="-1871527" y="1876148"/>
          <a:ext cx="5577617" cy="182532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162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collection</a:t>
          </a:r>
        </a:p>
      </dsp:txBody>
      <dsp:txXfrm rot="5400000">
        <a:off x="4621" y="1115523"/>
        <a:ext cx="1825320" cy="3346571"/>
      </dsp:txXfrm>
    </dsp:sp>
    <dsp:sp modelId="{2843D180-4B55-4120-A2F1-43AB1154BB32}">
      <dsp:nvSpPr>
        <dsp:cNvPr id="0" name=""/>
        <dsp:cNvSpPr/>
      </dsp:nvSpPr>
      <dsp:spPr>
        <a:xfrm rot="16200000">
          <a:off x="90692" y="1876148"/>
          <a:ext cx="5577617" cy="1825320"/>
        </a:xfrm>
        <a:prstGeom prst="flowChartManualOperation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162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Comprehend data</a:t>
          </a:r>
        </a:p>
      </dsp:txBody>
      <dsp:txXfrm rot="5400000">
        <a:off x="1966840" y="1115523"/>
        <a:ext cx="1825320" cy="3346571"/>
      </dsp:txXfrm>
    </dsp:sp>
    <dsp:sp modelId="{0EE56A1F-813F-4092-B720-F2A66BC86749}">
      <dsp:nvSpPr>
        <dsp:cNvPr id="0" name=""/>
        <dsp:cNvSpPr/>
      </dsp:nvSpPr>
      <dsp:spPr>
        <a:xfrm rot="16200000">
          <a:off x="2052912" y="1876148"/>
          <a:ext cx="5577617" cy="1825320"/>
        </a:xfrm>
        <a:prstGeom prst="flowChartManualOperation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162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 to extract meaningful features</a:t>
          </a:r>
        </a:p>
      </dsp:txBody>
      <dsp:txXfrm rot="5400000">
        <a:off x="3929060" y="1115523"/>
        <a:ext cx="1825320" cy="3346571"/>
      </dsp:txXfrm>
    </dsp:sp>
    <dsp:sp modelId="{C9DDC536-4972-48B3-A5C1-2F8757C02D48}">
      <dsp:nvSpPr>
        <dsp:cNvPr id="0" name=""/>
        <dsp:cNvSpPr/>
      </dsp:nvSpPr>
      <dsp:spPr>
        <a:xfrm rot="16200000">
          <a:off x="7944192" y="1876148"/>
          <a:ext cx="5577617" cy="1825320"/>
        </a:xfrm>
        <a:prstGeom prst="flowChartManualOperation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162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Complete</a:t>
          </a:r>
          <a:r>
            <a:rPr lang="en-US" sz="2200" kern="1200" baseline="0" dirty="0"/>
            <a:t> prototype</a:t>
          </a:r>
          <a:endParaRPr lang="en-US" sz="2200" kern="1200" dirty="0"/>
        </a:p>
      </dsp:txBody>
      <dsp:txXfrm rot="5400000">
        <a:off x="9820340" y="1115523"/>
        <a:ext cx="1825320" cy="3346571"/>
      </dsp:txXfrm>
    </dsp:sp>
    <dsp:sp modelId="{E91993F6-2AB1-463C-ADE2-D128C2C4C460}">
      <dsp:nvSpPr>
        <dsp:cNvPr id="0" name=""/>
        <dsp:cNvSpPr/>
      </dsp:nvSpPr>
      <dsp:spPr>
        <a:xfrm rot="16200000">
          <a:off x="6005954" y="1876148"/>
          <a:ext cx="5577617" cy="1825320"/>
        </a:xfrm>
        <a:prstGeom prst="flowChartManualOperation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162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D3</a:t>
          </a:r>
          <a:r>
            <a:rPr lang="en-US" sz="2200" kern="1200" baseline="0" dirty="0"/>
            <a:t> visualizations</a:t>
          </a:r>
          <a:endParaRPr lang="en-US" sz="2200" kern="1200" dirty="0"/>
        </a:p>
      </dsp:txBody>
      <dsp:txXfrm rot="5400000">
        <a:off x="7882102" y="1115523"/>
        <a:ext cx="1825320" cy="3346571"/>
      </dsp:txXfrm>
    </dsp:sp>
    <dsp:sp modelId="{2CF05A21-0FE8-4A54-B989-639832F90B8E}">
      <dsp:nvSpPr>
        <dsp:cNvPr id="0" name=""/>
        <dsp:cNvSpPr/>
      </dsp:nvSpPr>
      <dsp:spPr>
        <a:xfrm rot="16200000">
          <a:off x="4051857" y="1876148"/>
          <a:ext cx="5577617" cy="1825320"/>
        </a:xfrm>
        <a:prstGeom prst="flowChartManualOperati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8162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Pen and paper models</a:t>
          </a:r>
        </a:p>
      </dsp:txBody>
      <dsp:txXfrm rot="5400000">
        <a:off x="5928005" y="1115523"/>
        <a:ext cx="1825320" cy="3346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66821-5A91-4DD8-A751-B801D588254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EEE1-A3C7-45D0-A415-058A690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topics/contras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the best design that represents the data will be the key design strategy.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13.1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table does two things extremely well: it expresses these sales values precisely and it provides an efficient means to look up values for a particular region and month. But if we're looking for patterns, trends, or exceptions among these values, if we want a quick sense of the story contained in these numbers, or we need to compare whole sets of numbers rather than just two at a time, this table fails.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13.2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facts now leap into view: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Domestic sales were considerably and consistently higher than international.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Domestic sales trended upward over the year as a whole.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sales, in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hat is Contrast?"/>
              </a:rPr>
              <a:t>contrast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remained relatively flat, with one glaring exception: they decreased sharply in August.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Domestic sales exhibited a cyclical pattern - up, up, down - that repeated itself on a quarterly basis, always reaching the peak in the last month of the quarter and then declining dramatically in the first month of the next.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these numbers could not communicate when presented as text in a table, which our brains interpret through the use of verbal processing, becomes visible and understandable when communicated visually. This is the power of "data visualization."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https://www.interaction-design.org/literature/book/the-encyclopedia-of-human-computer-interaction-2nd-ed/data-visualization-for-human-perception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EEE1-A3C7-45D0-A415-058A6901E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goal 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 experience which allows users to be able to play around and explore the employment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statisitcs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dig out meaningful information that best suits their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EEE1-A3C7-45D0-A415-058A6901ED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methodologies: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Focus Groups – evaluation team</a:t>
            </a:r>
          </a:p>
          <a:p>
            <a:r>
              <a:rPr lang="en-US" dirty="0"/>
              <a:t>Controlled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EEE1-A3C7-45D0-A415-058A6901E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7EEE1-A3C7-45D0-A415-058A6901ED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F742-7D0B-4886-88B7-D7BDF0DBB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D373E-F1BA-4A3A-BA9E-654137EFF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70D6-3F55-4A51-989A-4AF3C0B1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839C-B941-4D67-B940-E8D67613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B9A7-C657-4868-BCD0-18E23E7C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4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954F-2CE0-4DB7-BBF5-FAC45D5D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0DAF9-0A67-4955-B8AE-400B2B44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ABDF-AE4B-465B-992D-A0DE54AA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B772-A81B-4DF3-A560-647266FF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E572-3290-4C24-96F1-FC4B2D33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77442-8809-49A1-AEB6-D06477D97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44B13-30BA-4264-B50C-272027F1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7034-E58B-4711-AE56-2C2D6A45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5860-052C-4A1B-9988-03613463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1F85-A2AC-4308-A7BF-C5B50220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2C8-9076-4DEA-AEE7-4A395429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662D-2033-4559-804C-8620D5E2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D8B1-F815-4914-9352-8273CE68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C4F31-0B7D-486C-A236-2BA2C4E1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E3FC-78B5-4DF3-A224-893A3559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188B-A6DF-497A-84A4-EA86DAA0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B8A0-6184-4D7F-9301-4E06653E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3EAEF-35E5-40C3-9FB0-D18F08C3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3F6E-9AD6-4312-8666-C1749CA7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2A09-BBCF-42AE-AE10-05B5B460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7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81AB-C0EA-429D-A9C6-8837C07B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F13D-04D6-452D-B613-EF9C6E22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AB297-232B-4B9F-AB40-B9CC8C47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8E3B3-1023-4582-B373-850D0C15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22BA6-3461-40AE-97EF-59F6B64A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940B-7844-4A62-A176-32B56DB6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5496-70E2-43C3-9049-FCA2D5C7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BFA67-3506-4952-A2FE-18089F809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59DCA-7015-4982-A42F-0048E296A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9D2A6-32C6-4315-84CC-A3F1A7708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CCD1-AC69-4020-BB97-59EB99449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611BA-E13F-4A32-8947-D5EE72C0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60163-5219-4F3F-8BF3-3B8FE703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29A02-A94A-4371-90B9-EB06DE17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B40E-2444-4FBD-B261-5AD3FA14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F3C7E-4DA4-42E5-A536-C950627C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CA634-4F15-44AA-BB8A-67EB2812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91D63-EEF3-475E-B91A-1ADCEAE5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AFD58-4BDF-48E9-9445-4CCA9CAF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9DCF5-59DE-48CE-AB34-32F3C268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F096C-F778-40F5-9571-07D1E354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60A4-B708-46F5-8D76-B31C163D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E422-ADC8-4BEF-B31E-C5F46226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42DCE-0403-4325-9614-50EBB6A16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667C0-1BAE-4DE1-BE86-C8F9D7FC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FBA5-241A-4AD0-AD0D-77D8BE7C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BA6B8-C943-4BEB-B83B-EAD35F42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7A41-3A96-43E4-99D9-BA202A0F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F69FA-D534-438D-A3B1-CEC2346D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BFE9E-7F61-42E2-9459-53C7DB71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83B41-ECFB-415C-84BD-4A4673B3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BAC1-C0B6-43A0-803E-174C7CC4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71B83-95A6-4D14-96EB-459D450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5CF59-8149-4957-B9AD-7FE4EE75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D24A4-51DC-43D4-8464-A3D83CFA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2FBB-109A-4E8C-89D1-954812C41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9C88-B300-402A-A31F-317C0DE4D42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FF89-765B-425A-97E5-6D69A3D1A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B2C5-D9FC-45C7-B23D-B3B7366B3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C88C-8217-407A-98AF-1629BE21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id.xiaoxuezhang.info/" TargetMode="External"/><Relationship Id="rId2" Type="http://schemas.openxmlformats.org/officeDocument/2006/relationships/hyperlink" Target="http://wangzixuan.me/projects/NBAVi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e0lnl-2Qg3Rr3XYU3mbXVpFkxAMzxFsvzWK2UTfcjE8/edit?usp=shar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4AF0-586B-42B2-8566-5CE3DDC5C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9289C-1D30-4084-A084-DF53C5DA3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7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D4B2F-BD14-4C86-B039-D518976B0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373" y="1578868"/>
            <a:ext cx="4063994" cy="22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D1981-6E40-4D6C-A9EB-BA1210A95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8" y="367468"/>
            <a:ext cx="6071443" cy="5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F37F35-A40D-4A8F-9009-3090A210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3398"/>
            <a:ext cx="12192000" cy="5604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D073B3-D2AC-4EC5-B99F-607C48BC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98895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95E663-8BA6-4535-8578-171D2602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612208"/>
              </p:ext>
            </p:extLst>
          </p:nvPr>
        </p:nvGraphicFramePr>
        <p:xfrm>
          <a:off x="379562" y="719666"/>
          <a:ext cx="11645661" cy="5577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73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65C96-4EEF-471E-8391-DE8E55EFB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91" y="1380172"/>
            <a:ext cx="8448774" cy="4097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742E3-A7E0-4A91-BF53-3AB041DD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12. Technologies you plan to use</a:t>
            </a:r>
          </a:p>
        </p:txBody>
      </p:sp>
    </p:spTree>
    <p:extLst>
      <p:ext uri="{BB962C8B-B14F-4D97-AF65-F5344CB8AC3E}">
        <p14:creationId xmlns:p14="http://schemas.microsoft.com/office/powerpoint/2010/main" val="292511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4871C-98D2-4E0E-8FB0-07266478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50" y="2426503"/>
            <a:ext cx="8859782" cy="1339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48C70-0261-4506-8C00-CBECC9832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89" y="4016149"/>
            <a:ext cx="5253007" cy="2679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BF4B-0D29-4C4B-91A9-CE47FB3C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13. How to design, build and evaluate?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696D-9C41-439B-88B2-746D21C6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617465"/>
            <a:ext cx="10683240" cy="876696"/>
          </a:xfrm>
        </p:spPr>
        <p:txBody>
          <a:bodyPr>
            <a:normAutofit/>
          </a:bodyPr>
          <a:lstStyle/>
          <a:p>
            <a:r>
              <a:rPr lang="en-US" dirty="0"/>
              <a:t>Design – A picture is worth a thousand words </a:t>
            </a:r>
            <a:r>
              <a:rPr lang="en-US" sz="2000" dirty="0"/>
              <a:t>- </a:t>
            </a:r>
            <a:r>
              <a:rPr lang="en-GB" sz="2000" dirty="0"/>
              <a:t> but only when the story is best told graphically rather than verbally and the picture is well designed.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2AFF8-872A-4A11-9E3E-6B15C28B1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487" y="4111626"/>
            <a:ext cx="2168649" cy="23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7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6D8D2-814F-4A85-891D-E4EA8C0A5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7" b="2477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D10C6E-F223-473D-9D11-82122CE2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78" y="2276259"/>
            <a:ext cx="2930899" cy="4366081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/>
              <a:t>using D3 to build beautiful web maps</a:t>
            </a:r>
            <a:br>
              <a:rPr lang="en-US" sz="4800" i="1" dirty="0"/>
            </a:b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09140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AB70C4-0EF4-4A0A-91A1-4C69A6A1B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9375" y="1675227"/>
            <a:ext cx="7233249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5E0A9-F14A-4EA6-A4FE-FF775DE5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55923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1B6A2-72F6-4AA0-BA04-A763DE281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619" cy="6985502"/>
          </a:xfrm>
        </p:spPr>
      </p:pic>
    </p:spTree>
    <p:extLst>
      <p:ext uri="{BB962C8B-B14F-4D97-AF65-F5344CB8AC3E}">
        <p14:creationId xmlns:p14="http://schemas.microsoft.com/office/powerpoint/2010/main" val="288458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/>
        </p:spPr>
      </p:sp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0CAD8-8879-4ED6-92E6-2B2DBD53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14. Deliverables?</a:t>
            </a:r>
          </a:p>
        </p:txBody>
      </p:sp>
    </p:spTree>
    <p:extLst>
      <p:ext uri="{BB962C8B-B14F-4D97-AF65-F5344CB8AC3E}">
        <p14:creationId xmlns:p14="http://schemas.microsoft.com/office/powerpoint/2010/main" val="103918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D764-52CE-49F7-8934-DFA2A84C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E399-F6C9-4E6E-A792-CDD972CE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fully </a:t>
            </a:r>
            <a:r>
              <a:rPr lang="en-GB" dirty="0">
                <a:hlinkClick r:id="rId2"/>
              </a:rPr>
              <a:t>interactive visualization project</a:t>
            </a:r>
            <a:r>
              <a:rPr lang="en-GB" dirty="0"/>
              <a:t> covering multiple coordinated views representing different aspects of Occupational Employment Statistics.</a:t>
            </a:r>
          </a:p>
          <a:p>
            <a:endParaRPr lang="en-GB" dirty="0"/>
          </a:p>
          <a:p>
            <a:r>
              <a:rPr lang="en-GB" dirty="0"/>
              <a:t> a fully functional </a:t>
            </a:r>
            <a:r>
              <a:rPr lang="en-GB" dirty="0">
                <a:hlinkClick r:id="rId3"/>
              </a:rPr>
              <a:t>prototype</a:t>
            </a:r>
            <a:r>
              <a:rPr lang="en-GB" dirty="0"/>
              <a:t> demonstrating key features, and a </a:t>
            </a:r>
            <a:r>
              <a:rPr lang="en-GB" dirty="0">
                <a:hlinkClick r:id="rId4"/>
              </a:rPr>
              <a:t>process book</a:t>
            </a:r>
            <a:r>
              <a:rPr lang="en-GB" dirty="0"/>
              <a:t> documenting each steps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3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EB0496-6163-4187-9A9C-214D7920D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0" b="8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BA76E6-9076-486D-A692-C80CDB72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15. How do you work together?</a:t>
            </a:r>
          </a:p>
        </p:txBody>
      </p:sp>
    </p:spTree>
    <p:extLst>
      <p:ext uri="{BB962C8B-B14F-4D97-AF65-F5344CB8AC3E}">
        <p14:creationId xmlns:p14="http://schemas.microsoft.com/office/powerpoint/2010/main" val="415417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246</Words>
  <Application>Microsoft Office PowerPoint</Application>
  <PresentationFormat>Widescreen</PresentationFormat>
  <Paragraphs>39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12. Technologies you plan to use</vt:lpstr>
      <vt:lpstr>13. How to design, build and evaluate?</vt:lpstr>
      <vt:lpstr>using D3 to build beautiful web maps </vt:lpstr>
      <vt:lpstr>Evaluate</vt:lpstr>
      <vt:lpstr>PowerPoint Presentation</vt:lpstr>
      <vt:lpstr>14. Deliverables?</vt:lpstr>
      <vt:lpstr>PowerPoint Presentation</vt:lpstr>
      <vt:lpstr>15. How do you work together?</vt:lpstr>
      <vt:lpstr>PowerPoint Presentation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Aggarwal</dc:creator>
  <cp:lastModifiedBy>Ankita Aggarwal</cp:lastModifiedBy>
  <cp:revision>11</cp:revision>
  <dcterms:created xsi:type="dcterms:W3CDTF">2017-10-10T04:54:44Z</dcterms:created>
  <dcterms:modified xsi:type="dcterms:W3CDTF">2017-10-10T07:21:20Z</dcterms:modified>
</cp:coreProperties>
</file>