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7"/>
  </p:notesMasterIdLst>
  <p:sldIdLst>
    <p:sldId id="277" r:id="rId5"/>
    <p:sldId id="27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6/27/2019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222647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2</a:t>
            </a:fld>
            <a:endParaRPr lang="en-US" dirty="0"/>
          </a:p>
        </p:txBody>
      </p:sp>
    </p:spTree>
    <p:extLst>
      <p:ext uri="{BB962C8B-B14F-4D97-AF65-F5344CB8AC3E}">
        <p14:creationId xmlns:p14="http://schemas.microsoft.com/office/powerpoint/2010/main" val="2456480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6/27/2019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6/27/2019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jp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5">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5260257" y="648929"/>
            <a:ext cx="6272981" cy="3736802"/>
          </a:xfrm>
        </p:spPr>
        <p:txBody>
          <a:bodyPr>
            <a:normAutofit/>
          </a:bodyPr>
          <a:lstStyle/>
          <a:p>
            <a:r>
              <a:rPr lang="en-US" dirty="0">
                <a:latin typeface="Cambria" panose="02040503050406030204" pitchFamily="18" charset="0"/>
                <a:ea typeface="Cambria" panose="02040503050406030204" pitchFamily="18" charset="0"/>
              </a:rPr>
              <a:t>BOOK TALK: All WE HAVE LEFT</a:t>
            </a:r>
            <a:br>
              <a:rPr lang="en-US"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Written By: </a:t>
            </a:r>
            <a:r>
              <a:rPr lang="en-US" sz="2400" dirty="0" err="1">
                <a:latin typeface="Cambria" panose="02040503050406030204" pitchFamily="18" charset="0"/>
                <a:ea typeface="Cambria" panose="02040503050406030204" pitchFamily="18" charset="0"/>
              </a:rPr>
              <a:t>wendy</a:t>
            </a:r>
            <a:r>
              <a:rPr lang="en-US" sz="2400" dirty="0">
                <a:latin typeface="Cambria" panose="02040503050406030204" pitchFamily="18" charset="0"/>
                <a:ea typeface="Cambria" panose="02040503050406030204" pitchFamily="18" charset="0"/>
              </a:rPr>
              <a:t> mills</a:t>
            </a:r>
            <a:r>
              <a:rPr lang="en-US" dirty="0">
                <a:latin typeface="Cambria" panose="02040503050406030204" pitchFamily="18" charset="0"/>
                <a:ea typeface="Cambria" panose="02040503050406030204" pitchFamily="18" charset="0"/>
              </a:rPr>
              <a:t> </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5260257" y="4385733"/>
            <a:ext cx="6272981" cy="1828804"/>
          </a:xfrm>
        </p:spPr>
        <p:txBody>
          <a:bodyPr>
            <a:normAutofit/>
          </a:bodyPr>
          <a:lstStyle/>
          <a:p>
            <a:r>
              <a:rPr lang="en-US" dirty="0">
                <a:latin typeface="Cambria" panose="02040503050406030204" pitchFamily="18" charset="0"/>
                <a:ea typeface="Cambria" panose="02040503050406030204" pitchFamily="18" charset="0"/>
              </a:rPr>
              <a:t>Kendralyn Burr</a:t>
            </a:r>
          </a:p>
        </p:txBody>
      </p:sp>
      <p:pic>
        <p:nvPicPr>
          <p:cNvPr id="5" name="Picture 4">
            <a:extLst>
              <a:ext uri="{FF2B5EF4-FFF2-40B4-BE49-F238E27FC236}">
                <a16:creationId xmlns:a16="http://schemas.microsoft.com/office/drawing/2014/main" id="{DC74B00D-F0ED-4640-9A2F-18ABD6C755C7}"/>
              </a:ext>
            </a:extLst>
          </p:cNvPr>
          <p:cNvPicPr>
            <a:picLocks noChangeAspect="1"/>
          </p:cNvPicPr>
          <p:nvPr/>
        </p:nvPicPr>
        <p:blipFill>
          <a:blip r:embed="rId6"/>
          <a:stretch>
            <a:fillRect/>
          </a:stretch>
        </p:blipFill>
        <p:spPr>
          <a:xfrm>
            <a:off x="847876" y="629265"/>
            <a:ext cx="3588536" cy="55852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4" name="Recorded Sound">
            <a:hlinkClick r:id="" action="ppaction://media"/>
            <a:extLst>
              <a:ext uri="{FF2B5EF4-FFF2-40B4-BE49-F238E27FC236}">
                <a16:creationId xmlns:a16="http://schemas.microsoft.com/office/drawing/2014/main" id="{10F467B6-91F7-4A1F-ACED-96214DB9B91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734524" y="5574071"/>
            <a:ext cx="609600" cy="609600"/>
          </a:xfrm>
          <a:prstGeom prst="rect">
            <a:avLst/>
          </a:prstGeom>
        </p:spPr>
      </p:pic>
    </p:spTree>
    <p:extLst>
      <p:ext uri="{BB962C8B-B14F-4D97-AF65-F5344CB8AC3E}">
        <p14:creationId xmlns:p14="http://schemas.microsoft.com/office/powerpoint/2010/main" val="280313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8545"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68967" y="152386"/>
            <a:ext cx="5455456" cy="3664239"/>
          </a:xfrm>
        </p:spPr>
        <p:txBody>
          <a:bodyPr>
            <a:normAutofit fontScale="70000" lnSpcReduction="20000"/>
          </a:bodyPr>
          <a:lstStyle/>
          <a:p>
            <a:pPr marL="0" indent="0">
              <a:buNone/>
            </a:pPr>
            <a:r>
              <a:rPr lang="en-US" sz="2400" dirty="0">
                <a:latin typeface="Cambria" panose="02040503050406030204" pitchFamily="18" charset="0"/>
                <a:ea typeface="Cambria" panose="02040503050406030204" pitchFamily="18" charset="0"/>
              </a:rPr>
              <a:t>Jesse (2016):</a:t>
            </a:r>
          </a:p>
          <a:p>
            <a:pPr marL="0" indent="0">
              <a:buNone/>
            </a:pPr>
            <a:r>
              <a:rPr lang="en-US" sz="2400" dirty="0">
                <a:latin typeface="Cambria" panose="02040503050406030204" pitchFamily="18" charset="0"/>
                <a:ea typeface="Cambria" panose="02040503050406030204" pitchFamily="18" charset="0"/>
              </a:rPr>
              <a:t>She begins to describe her day in the tower, starting so innocently as she sat at her desk checking e-mails and eating yogurt, and then, bam, out of nowhere, everything changed. One plane hit, then another, and then the towers began to fall.</a:t>
            </a:r>
          </a:p>
          <a:p>
            <a:pPr marL="0" indent="0">
              <a:buNone/>
            </a:pPr>
            <a:r>
              <a:rPr lang="en-US" sz="2400" dirty="0">
                <a:latin typeface="Cambria" panose="02040503050406030204" pitchFamily="18" charset="0"/>
                <a:ea typeface="Cambria" panose="02040503050406030204" pitchFamily="18" charset="0"/>
              </a:rPr>
              <a:t>The towers were only half-full. A lot of people weren’t at work yet, and the horde of tourists hadn’t arrived to visit the observation deck on the top of the south tower, or the restaurant at the top of the north one. It could have been so much worse. Anne Jonna made it out, so did approximately twelve thousand other people. But my brother was not one of them.</a:t>
            </a:r>
          </a:p>
          <a:p>
            <a:pPr marL="0" indent="0">
              <a:buNone/>
            </a:pPr>
            <a:r>
              <a:rPr lang="en-US" sz="2400" dirty="0">
                <a:latin typeface="Cambria" panose="02040503050406030204" pitchFamily="18" charset="0"/>
                <a:ea typeface="Cambria" panose="02040503050406030204" pitchFamily="18" charset="0"/>
              </a:rPr>
              <a:t>(Kindle edition pg. 177-178)</a:t>
            </a:r>
          </a:p>
          <a:p>
            <a:pPr marL="0" indent="0">
              <a:buNone/>
            </a:pPr>
            <a:endParaRPr lang="en-US" dirty="0"/>
          </a:p>
        </p:txBody>
      </p:sp>
      <p:sp>
        <p:nvSpPr>
          <p:cNvPr id="6" name="TextBox 5">
            <a:extLst>
              <a:ext uri="{FF2B5EF4-FFF2-40B4-BE49-F238E27FC236}">
                <a16:creationId xmlns:a16="http://schemas.microsoft.com/office/drawing/2014/main" id="{C02B0C87-A416-4639-A63C-CB681FF29FDF}"/>
              </a:ext>
            </a:extLst>
          </p:cNvPr>
          <p:cNvSpPr txBox="1"/>
          <p:nvPr/>
        </p:nvSpPr>
        <p:spPr>
          <a:xfrm>
            <a:off x="6824871" y="145205"/>
            <a:ext cx="4996070" cy="3493264"/>
          </a:xfrm>
          <a:prstGeom prst="rect">
            <a:avLst/>
          </a:prstGeom>
          <a:noFill/>
        </p:spPr>
        <p:txBody>
          <a:bodyPr wrap="square" rtlCol="0">
            <a:spAutoFit/>
          </a:bodyPr>
          <a:lstStyle/>
          <a:p>
            <a:r>
              <a:rPr lang="en-US" sz="1700" dirty="0">
                <a:latin typeface="Cambria" panose="02040503050406030204" pitchFamily="18" charset="0"/>
                <a:ea typeface="Cambria" panose="02040503050406030204" pitchFamily="18" charset="0"/>
              </a:rPr>
              <a:t>Alia (2001):</a:t>
            </a:r>
          </a:p>
          <a:p>
            <a:r>
              <a:rPr lang="en-US" sz="1700" dirty="0">
                <a:latin typeface="Cambria" panose="02040503050406030204" pitchFamily="18" charset="0"/>
                <a:ea typeface="Cambria" panose="02040503050406030204" pitchFamily="18" charset="0"/>
              </a:rPr>
              <a:t>The building trembles, and a great cloud explodes toward us, dark and boiling. “Get down,” Travis yells. “Get down!” He pushes me to the floor and draws my face into his chest as the smoke engulfs us. Every breath hurts, and I close my eyes and pray as hard as I ever have in my life.</a:t>
            </a:r>
          </a:p>
          <a:p>
            <a:endParaRPr lang="en-US" sz="1700" dirty="0">
              <a:latin typeface="Cambria" panose="02040503050406030204" pitchFamily="18" charset="0"/>
              <a:ea typeface="Cambria" panose="02040503050406030204" pitchFamily="18" charset="0"/>
            </a:endParaRPr>
          </a:p>
          <a:p>
            <a:r>
              <a:rPr lang="en-US" sz="1700" i="1" dirty="0">
                <a:latin typeface="Cambria" panose="02040503050406030204" pitchFamily="18" charset="0"/>
                <a:ea typeface="Cambria" panose="02040503050406030204" pitchFamily="18" charset="0"/>
              </a:rPr>
              <a:t>The other tower fell, it fell straight down like a waterfall of concrete and steel, and, oh God, please help me, because is this one going to fall too?</a:t>
            </a:r>
          </a:p>
          <a:p>
            <a:endParaRPr lang="en-US" sz="1700" i="1" dirty="0">
              <a:latin typeface="Cambria" panose="02040503050406030204" pitchFamily="18" charset="0"/>
              <a:ea typeface="Cambria" panose="02040503050406030204" pitchFamily="18" charset="0"/>
            </a:endParaRPr>
          </a:p>
          <a:p>
            <a:r>
              <a:rPr lang="en-US" sz="1700" dirty="0">
                <a:latin typeface="Cambria" panose="02040503050406030204" pitchFamily="18" charset="0"/>
                <a:ea typeface="Cambria" panose="02040503050406030204" pitchFamily="18" charset="0"/>
              </a:rPr>
              <a:t>(Kindle edition page 321)</a:t>
            </a:r>
          </a:p>
        </p:txBody>
      </p:sp>
      <p:pic>
        <p:nvPicPr>
          <p:cNvPr id="9" name="Picture 8">
            <a:extLst>
              <a:ext uri="{FF2B5EF4-FFF2-40B4-BE49-F238E27FC236}">
                <a16:creationId xmlns:a16="http://schemas.microsoft.com/office/drawing/2014/main" id="{F8B0BE65-5278-43B5-9AED-C75A73499EED}"/>
              </a:ext>
            </a:extLst>
          </p:cNvPr>
          <p:cNvPicPr>
            <a:picLocks noChangeAspect="1"/>
          </p:cNvPicPr>
          <p:nvPr/>
        </p:nvPicPr>
        <p:blipFill>
          <a:blip r:embed="rId5"/>
          <a:stretch>
            <a:fillRect/>
          </a:stretch>
        </p:blipFill>
        <p:spPr>
          <a:xfrm>
            <a:off x="26695" y="3816626"/>
            <a:ext cx="2916415" cy="3041374"/>
          </a:xfrm>
          <a:prstGeom prst="rect">
            <a:avLst/>
          </a:prstGeom>
        </p:spPr>
      </p:pic>
      <p:pic>
        <p:nvPicPr>
          <p:cNvPr id="11" name="Picture 10">
            <a:extLst>
              <a:ext uri="{FF2B5EF4-FFF2-40B4-BE49-F238E27FC236}">
                <a16:creationId xmlns:a16="http://schemas.microsoft.com/office/drawing/2014/main" id="{5B1AC62B-FD64-45F6-BA84-D13BF3E2D593}"/>
              </a:ext>
            </a:extLst>
          </p:cNvPr>
          <p:cNvPicPr>
            <a:picLocks noChangeAspect="1"/>
          </p:cNvPicPr>
          <p:nvPr/>
        </p:nvPicPr>
        <p:blipFill>
          <a:blip r:embed="rId6"/>
          <a:stretch>
            <a:fillRect/>
          </a:stretch>
        </p:blipFill>
        <p:spPr>
          <a:xfrm>
            <a:off x="9565879" y="3816626"/>
            <a:ext cx="2599426" cy="3041374"/>
          </a:xfrm>
          <a:prstGeom prst="rect">
            <a:avLst/>
          </a:prstGeom>
        </p:spPr>
      </p:pic>
      <p:pic>
        <p:nvPicPr>
          <p:cNvPr id="12" name="Recorded Sound">
            <a:hlinkClick r:id="" action="ppaction://media"/>
            <a:extLst>
              <a:ext uri="{FF2B5EF4-FFF2-40B4-BE49-F238E27FC236}">
                <a16:creationId xmlns:a16="http://schemas.microsoft.com/office/drawing/2014/main" id="{A695614A-B68F-4F9D-92D7-58BD3941058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51520" y="5847080"/>
            <a:ext cx="609600" cy="609600"/>
          </a:xfrm>
          <a:prstGeom prst="rect">
            <a:avLst/>
          </a:prstGeom>
        </p:spPr>
      </p:pic>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8385"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http://purl.org/dc/terms/"/>
    <ds:schemaRef ds:uri="http://schemas.microsoft.com/office/2006/documentManagement/types"/>
    <ds:schemaRef ds:uri="16c05727-aa75-4e4a-9b5f-8a80a1165891"/>
    <ds:schemaRef ds:uri="http://schemas.microsoft.com/office/infopath/2007/PartnerControls"/>
    <ds:schemaRef ds:uri="http://purl.org/dc/elements/1.1/"/>
    <ds:schemaRef ds:uri="http://schemas.microsoft.com/office/2006/metadata/properties"/>
    <ds:schemaRef ds:uri="http://purl.org/dc/dcmitype/"/>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Widescreen</PresentationFormat>
  <Paragraphs>14</Paragraphs>
  <Slides>2</Slides>
  <Notes>2</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vt:lpstr>
      <vt:lpstr>Celestial</vt:lpstr>
      <vt:lpstr>BOOK TALK: All WE HAVE LEFT Written By: wendy mills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2019-06-28T20:33:04Z</dcterms:created>
  <dcterms:modified xsi:type="dcterms:W3CDTF">2019-06-30T02:42:11Z</dcterms:modified>
</cp:coreProperties>
</file>