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7/14/2019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7/14/2019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086A4D-D2BD-4112-A773-24F167FF2FD9}"/>
              </a:ext>
            </a:extLst>
          </p:cNvPr>
          <p:cNvPicPr>
            <a:picLocks noChangeAspect="1"/>
          </p:cNvPicPr>
          <p:nvPr/>
        </p:nvPicPr>
        <p:blipFill rotWithShape="1">
          <a:blip r:embed="rId3"/>
          <a:srcRect l="11278" r="14161" b="1"/>
          <a:stretch/>
        </p:blipFill>
        <p:spPr>
          <a:xfrm>
            <a:off x="8833282" y="10"/>
            <a:ext cx="3358718" cy="6857990"/>
          </a:xfrm>
          <a:prstGeom prst="rect">
            <a:avLst/>
          </a:prstGeom>
        </p:spPr>
      </p:pic>
      <p:sp useBgFill="1">
        <p:nvSpPr>
          <p:cNvPr id="10" name="Rectangle 9">
            <a:extLst>
              <a:ext uri="{FF2B5EF4-FFF2-40B4-BE49-F238E27FC236}">
                <a16:creationId xmlns:a16="http://schemas.microsoft.com/office/drawing/2014/main" id="{98CA653C-24A3-4593-AAF7-27B67FF5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33282"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B0425-2747-46D3-8FB1-351E6CBB0412}"/>
              </a:ext>
            </a:extLst>
          </p:cNvPr>
          <p:cNvSpPr>
            <a:spLocks noGrp="1"/>
          </p:cNvSpPr>
          <p:nvPr>
            <p:ph type="ctrTitle"/>
          </p:nvPr>
        </p:nvSpPr>
        <p:spPr>
          <a:xfrm>
            <a:off x="360479" y="1206461"/>
            <a:ext cx="7735824" cy="2980745"/>
          </a:xfrm>
        </p:spPr>
        <p:txBody>
          <a:bodyPr>
            <a:normAutofit fontScale="90000"/>
          </a:bodyPr>
          <a:lstStyle/>
          <a:p>
            <a:pPr algn="l"/>
            <a:r>
              <a:rPr lang="en-US" sz="5300" i="1" dirty="0">
                <a:latin typeface="Californian FB" panose="0207040306080B030204" pitchFamily="18" charset="0"/>
              </a:rPr>
              <a:t>I Have The Right To: </a:t>
            </a:r>
            <a:br>
              <a:rPr lang="en-US" sz="5300" i="1" dirty="0">
                <a:latin typeface="Californian FB" panose="0207040306080B030204" pitchFamily="18" charset="0"/>
              </a:rPr>
            </a:br>
            <a:r>
              <a:rPr lang="en-US" sz="5300" i="1" dirty="0">
                <a:latin typeface="Californian FB" panose="0207040306080B030204" pitchFamily="18" charset="0"/>
              </a:rPr>
              <a:t>A High School Survivor’s Story of </a:t>
            </a:r>
            <a:br>
              <a:rPr lang="en-US" sz="5300" i="1" dirty="0">
                <a:latin typeface="Californian FB" panose="0207040306080B030204" pitchFamily="18" charset="0"/>
              </a:rPr>
            </a:br>
            <a:r>
              <a:rPr lang="en-US" sz="5300" i="1" dirty="0">
                <a:latin typeface="Californian FB" panose="0207040306080B030204" pitchFamily="18" charset="0"/>
              </a:rPr>
              <a:t>Sexual Assault, Justice, and Hope</a:t>
            </a:r>
            <a:br>
              <a:rPr lang="en-US" sz="6000" i="1" dirty="0">
                <a:latin typeface="Californian FB" panose="0207040306080B030204" pitchFamily="18" charset="0"/>
              </a:rPr>
            </a:br>
            <a:r>
              <a:rPr lang="en-US" sz="3100" dirty="0">
                <a:latin typeface="Californian FB" panose="0207040306080B030204" pitchFamily="18" charset="0"/>
              </a:rPr>
              <a:t>A  Memoir  by:  </a:t>
            </a:r>
            <a:r>
              <a:rPr lang="en-US" sz="3100" dirty="0" err="1">
                <a:latin typeface="Californian FB" panose="0207040306080B030204" pitchFamily="18" charset="0"/>
              </a:rPr>
              <a:t>Chessy</a:t>
            </a:r>
            <a:r>
              <a:rPr lang="en-US" sz="3100" dirty="0">
                <a:latin typeface="Californian FB" panose="0207040306080B030204" pitchFamily="18" charset="0"/>
              </a:rPr>
              <a:t> </a:t>
            </a:r>
            <a:r>
              <a:rPr lang="en-US" sz="3100" dirty="0" err="1">
                <a:latin typeface="Californian FB" panose="0207040306080B030204" pitchFamily="18" charset="0"/>
              </a:rPr>
              <a:t>Prout</a:t>
            </a:r>
            <a:r>
              <a:rPr lang="en-US" sz="3100" dirty="0">
                <a:latin typeface="Californian FB" panose="0207040306080B030204" pitchFamily="18" charset="0"/>
              </a:rPr>
              <a:t> with Jenn Abelson</a:t>
            </a:r>
            <a:br>
              <a:rPr lang="en-US" sz="6000" i="1" dirty="0">
                <a:latin typeface="Californian FB" panose="0207040306080B030204" pitchFamily="18" charset="0"/>
              </a:rPr>
            </a:br>
            <a:endParaRPr lang="en-US" sz="6000" i="1" dirty="0">
              <a:latin typeface="Californian FB" panose="0207040306080B030204" pitchFamily="18" charset="0"/>
            </a:endParaRPr>
          </a:p>
        </p:txBody>
      </p:sp>
      <p:sp>
        <p:nvSpPr>
          <p:cNvPr id="3" name="Subtitle 2">
            <a:extLst>
              <a:ext uri="{FF2B5EF4-FFF2-40B4-BE49-F238E27FC236}">
                <a16:creationId xmlns:a16="http://schemas.microsoft.com/office/drawing/2014/main" id="{F25F8AE9-BCCC-4B05-8804-D9402430CDAB}"/>
              </a:ext>
            </a:extLst>
          </p:cNvPr>
          <p:cNvSpPr>
            <a:spLocks noGrp="1"/>
          </p:cNvSpPr>
          <p:nvPr>
            <p:ph type="subTitle" idx="1"/>
          </p:nvPr>
        </p:nvSpPr>
        <p:spPr>
          <a:xfrm>
            <a:off x="1097458" y="6103965"/>
            <a:ext cx="7735824" cy="754025"/>
          </a:xfrm>
        </p:spPr>
        <p:txBody>
          <a:bodyPr>
            <a:normAutofit/>
          </a:bodyPr>
          <a:lstStyle/>
          <a:p>
            <a:r>
              <a:rPr lang="en-US" dirty="0">
                <a:latin typeface="Californian FB" panose="0207040306080B030204" pitchFamily="18" charset="0"/>
              </a:rPr>
              <a:t>By: Kendralyn Burr</a:t>
            </a:r>
          </a:p>
        </p:txBody>
      </p:sp>
    </p:spTree>
    <p:extLst>
      <p:ext uri="{BB962C8B-B14F-4D97-AF65-F5344CB8AC3E}">
        <p14:creationId xmlns:p14="http://schemas.microsoft.com/office/powerpoint/2010/main" val="160200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F42C2C-24C6-4E00-ACA9-D831851DAC1B}"/>
              </a:ext>
            </a:extLst>
          </p:cNvPr>
          <p:cNvPicPr>
            <a:picLocks noChangeAspect="1"/>
          </p:cNvPicPr>
          <p:nvPr/>
        </p:nvPicPr>
        <p:blipFill>
          <a:blip r:embed="rId3"/>
          <a:stretch>
            <a:fillRect/>
          </a:stretch>
        </p:blipFill>
        <p:spPr>
          <a:xfrm>
            <a:off x="469746" y="662021"/>
            <a:ext cx="3611334" cy="5533496"/>
          </a:xfrm>
          <a:prstGeom prst="rect">
            <a:avLst/>
          </a:prstGeom>
        </p:spPr>
      </p:pic>
      <p:sp>
        <p:nvSpPr>
          <p:cNvPr id="3" name="Content Placeholder 2">
            <a:extLst>
              <a:ext uri="{FF2B5EF4-FFF2-40B4-BE49-F238E27FC236}">
                <a16:creationId xmlns:a16="http://schemas.microsoft.com/office/drawing/2014/main" id="{5DBAFEE5-CD3F-4373-97AE-C729123D79C8}"/>
              </a:ext>
            </a:extLst>
          </p:cNvPr>
          <p:cNvSpPr>
            <a:spLocks noGrp="1"/>
          </p:cNvSpPr>
          <p:nvPr>
            <p:ph idx="1"/>
          </p:nvPr>
        </p:nvSpPr>
        <p:spPr>
          <a:xfrm>
            <a:off x="4217063" y="218199"/>
            <a:ext cx="7623051" cy="6421140"/>
          </a:xfrm>
        </p:spPr>
        <p:txBody>
          <a:bodyPr>
            <a:normAutofit lnSpcReduction="10000"/>
          </a:bodyPr>
          <a:lstStyle/>
          <a:p>
            <a:pPr marL="0" indent="0">
              <a:buNone/>
            </a:pPr>
            <a:r>
              <a:rPr lang="en-US" sz="2000" b="1" i="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I Have the Right To: A High School Survivor's Story of Sexual Assault, Justice, and Hope</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is a memoir of </a:t>
            </a:r>
            <a:r>
              <a:rPr lang="en-US" sz="2000" b="1" dirty="0" err="1">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Chessy</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a:t>
            </a:r>
            <a:r>
              <a:rPr lang="en-US" sz="2000" b="1" dirty="0" err="1">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Prout’s</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high school experience. With the help of Jenn Abelson, </a:t>
            </a:r>
            <a:r>
              <a:rPr lang="en-US" sz="2000" b="1" dirty="0" err="1">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Chessy</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writes and emotional, inspiring story of sexual assault, the aftermath, and her journey to recovery. One evening at St. Paul’s School, a boarding school in Concord, New Hampshire, </a:t>
            </a:r>
            <a:r>
              <a:rPr lang="en-US" sz="2000" b="1" dirty="0" err="1">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Chessy</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15-year old freshmen is sexually assaulted by Owen </a:t>
            </a:r>
            <a:r>
              <a:rPr lang="en-US" sz="2000" b="1" dirty="0" err="1">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Labrie</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an 18-year old senior. Afterward, </a:t>
            </a:r>
            <a:r>
              <a:rPr lang="en-US" sz="2000" b="1" dirty="0" err="1">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Chessy</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is bullied by friends and strangers. </a:t>
            </a:r>
            <a:r>
              <a:rPr lang="en-US" sz="2000" b="1" dirty="0" err="1">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Chessy</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is a survivor and she never gives up as she struggles with depression, anxiety, and bullying. With the support of her family, she becomes an advocate for sexual violence and spreads awareness on the way victims and survivors are treated by society. This story is easy to read despite the content of the material being about sexual abuse. Photos of </a:t>
            </a:r>
            <a:r>
              <a:rPr lang="en-US" sz="2000" b="1" dirty="0" err="1">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Chessy</a:t>
            </a: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 and her family and friends are included to help tell her story.</a:t>
            </a:r>
          </a:p>
          <a:p>
            <a:pPr marL="0" indent="0">
              <a:buNone/>
            </a:pP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Sexual abuse can happen to anyone at any age. It is important to inform youth of ways to handle situations of this nature. This true story can inspire young adults on ways to handle these situations and is recommended for teens. Because there are graphic details of the assault, parental guidance is recommended. Public Libraries should have content of this nature in their collection. </a:t>
            </a:r>
          </a:p>
          <a:p>
            <a:pPr marL="0" indent="0">
              <a:buNone/>
            </a:pPr>
            <a:r>
              <a:rPr lang="en-US" sz="2000" b="1" dirty="0">
                <a:gradFill>
                  <a:gsLst>
                    <a:gs pos="34000">
                      <a:schemeClr val="tx1">
                        <a:lumMod val="93000"/>
                      </a:schemeClr>
                    </a:gs>
                    <a:gs pos="0">
                      <a:schemeClr val="bg1">
                        <a:lumMod val="25000"/>
                        <a:lumOff val="75000"/>
                      </a:schemeClr>
                    </a:gs>
                    <a:gs pos="100000">
                      <a:schemeClr val="tx1"/>
                    </a:gs>
                  </a:gsLst>
                  <a:lin ang="4800000" scaled="0"/>
                </a:gradFill>
                <a:effectLst>
                  <a:outerShdw blurRad="38100" dist="38100" dir="2700000" algn="tl">
                    <a:srgbClr val="000000">
                      <a:alpha val="43137"/>
                    </a:srgbClr>
                  </a:outerShdw>
                </a:effectLst>
                <a:latin typeface="Californian FB" panose="0207040306080B030204" pitchFamily="18" charset="0"/>
              </a:rPr>
              <a:t>This story was published by Margaret K. McElderry Books on March 6th, 2018. The hardcover has 416 pages and can be purchased from Amazon for $14.64.</a:t>
            </a:r>
          </a:p>
          <a:p>
            <a:endParaRPr lang="en-US" sz="1300" dirty="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357554536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4</TotalTime>
  <Words>292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Californian FB</vt:lpstr>
      <vt:lpstr>Corbel</vt:lpstr>
      <vt:lpstr>Depth</vt:lpstr>
      <vt:lpstr>I Have The Right To:  A High School Survivor’s Story of  Sexual Assault, Justice, and Hope A  Memoir  by:  Chessy Prout with Jenn Abelson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Have The Right To:  A High School Survivor’s Story of  Sexual Assault, Justice, and Hope A  Memoir  by:  Chessy Prout </dc:title>
  <dc:creator>Kendralyn Burr</dc:creator>
  <cp:lastModifiedBy>Kendralyn Burr</cp:lastModifiedBy>
  <cp:revision>2</cp:revision>
  <dcterms:created xsi:type="dcterms:W3CDTF">2019-07-15T00:23:31Z</dcterms:created>
  <dcterms:modified xsi:type="dcterms:W3CDTF">2019-07-15T00:27:43Z</dcterms:modified>
</cp:coreProperties>
</file>