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0071100" cy="7556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96" d="100"/>
          <a:sy n="96" d="100"/>
        </p:scale>
        <p:origin x="18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 name="Shape 65"/>
          <p:cNvSpPr>
            <a:spLocks noGrp="1" noRot="1" noChangeAspect="1"/>
          </p:cNvSpPr>
          <p:nvPr>
            <p:ph type="sldImg"/>
          </p:nvPr>
        </p:nvSpPr>
        <p:spPr>
          <a:xfrm>
            <a:off x="1143000" y="685800"/>
            <a:ext cx="4572000" cy="3429000"/>
          </a:xfrm>
          <a:prstGeom prst="rect">
            <a:avLst/>
          </a:prstGeom>
        </p:spPr>
        <p:txBody>
          <a:bodyPr/>
          <a:lstStyle/>
          <a:p>
            <a:endParaRPr/>
          </a:p>
        </p:txBody>
      </p:sp>
      <p:sp>
        <p:nvSpPr>
          <p:cNvPr id="66" name="Shape 6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8" name="\\DROBO-FS\QuickDrops\JB\PPTX NG\Droplets\LightingOverlay.png" descr="\\DROBO-FS\QuickDrops\JB\PPTX NG\Droplets\LightingOverlay.png"/>
          <p:cNvPicPr>
            <a:picLocks noChangeAspect="1"/>
          </p:cNvPicPr>
          <p:nvPr/>
        </p:nvPicPr>
        <p:blipFill>
          <a:blip r:embed="rId3"/>
          <a:stretch>
            <a:fillRect/>
          </a:stretch>
        </p:blipFill>
        <p:spPr>
          <a:xfrm>
            <a:off x="0" y="0"/>
            <a:ext cx="10082213" cy="7559675"/>
          </a:xfrm>
          <a:prstGeom prst="rect">
            <a:avLst/>
          </a:prstGeom>
          <a:ln w="12700">
            <a:miter lim="400000"/>
          </a:ln>
        </p:spPr>
      </p:pic>
      <p:grpSp>
        <p:nvGrpSpPr>
          <p:cNvPr id="21" name="Group"/>
          <p:cNvGrpSpPr/>
          <p:nvPr/>
        </p:nvGrpSpPr>
        <p:grpSpPr>
          <a:xfrm>
            <a:off x="-18289" y="-1"/>
            <a:ext cx="9973058" cy="7559042"/>
            <a:chOff x="0" y="0"/>
            <a:chExt cx="9973056" cy="7559040"/>
          </a:xfrm>
        </p:grpSpPr>
        <p:pic>
          <p:nvPicPr>
            <p:cNvPr id="19" name="image.png" descr="image.png"/>
            <p:cNvPicPr>
              <a:picLocks noChangeAspect="1"/>
            </p:cNvPicPr>
            <p:nvPr/>
          </p:nvPicPr>
          <p:blipFill>
            <a:blip r:embed="rId4"/>
            <a:stretch>
              <a:fillRect/>
            </a:stretch>
          </p:blipFill>
          <p:spPr>
            <a:xfrm>
              <a:off x="0" y="0"/>
              <a:ext cx="1341121" cy="7559041"/>
            </a:xfrm>
            <a:prstGeom prst="rect">
              <a:avLst/>
            </a:prstGeom>
            <a:ln w="12700" cap="flat">
              <a:noFill/>
              <a:miter lim="400000"/>
            </a:ln>
            <a:effectLst/>
          </p:spPr>
        </p:pic>
        <p:pic>
          <p:nvPicPr>
            <p:cNvPr id="20" name="image.png" descr="image.png"/>
            <p:cNvPicPr>
              <a:picLocks noChangeAspect="1"/>
            </p:cNvPicPr>
            <p:nvPr/>
          </p:nvPicPr>
          <p:blipFill>
            <a:blip r:embed="rId5"/>
            <a:stretch>
              <a:fillRect/>
            </a:stretch>
          </p:blipFill>
          <p:spPr>
            <a:xfrm>
              <a:off x="9235440" y="0"/>
              <a:ext cx="737617" cy="7546849"/>
            </a:xfrm>
            <a:prstGeom prst="rect">
              <a:avLst/>
            </a:prstGeom>
            <a:ln w="12700" cap="flat">
              <a:noFill/>
              <a:miter lim="400000"/>
            </a:ln>
            <a:effectLst/>
          </p:spPr>
        </p:pic>
      </p:grpSp>
      <p:sp>
        <p:nvSpPr>
          <p:cNvPr id="22" name="Slide Number"/>
          <p:cNvSpPr txBox="1">
            <a:spLocks noGrp="1"/>
          </p:cNvSpPr>
          <p:nvPr>
            <p:ph type="sldNum" sz="quarter" idx="2"/>
          </p:nvPr>
        </p:nvSpPr>
        <p:spPr>
          <a:xfrm>
            <a:off x="8876173" y="6564629"/>
            <a:ext cx="258302" cy="243841"/>
          </a:xfrm>
          <a:prstGeom prst="rect">
            <a:avLst/>
          </a:prstGeom>
        </p:spPr>
        <p:txBody>
          <a:bodyPr lIns="45719" tIns="45719" rIns="45719" bIns="45719" anchor="ctr"/>
          <a:lstStyle>
            <a:lvl1pPr defTabSz="1006475">
              <a:lnSpc>
                <a:spcPct val="100000"/>
              </a:lnSpc>
              <a:tabLst/>
              <a:defRPr sz="1100">
                <a:latin typeface="Tw Cen MT"/>
                <a:ea typeface="Tw Cen MT"/>
                <a:cs typeface="Tw Cen MT"/>
                <a:sym typeface="Tw Cen MT"/>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29" name="\\DROBO-FS\QuickDrops\JB\PPTX NG\Droplets\LightingOverlay.png" descr="\\DROBO-FS\QuickDrops\JB\PPTX NG\Droplets\LightingOverlay.png"/>
          <p:cNvPicPr>
            <a:picLocks noChangeAspect="1"/>
          </p:cNvPicPr>
          <p:nvPr/>
        </p:nvPicPr>
        <p:blipFill>
          <a:blip r:embed="rId3"/>
          <a:stretch>
            <a:fillRect/>
          </a:stretch>
        </p:blipFill>
        <p:spPr>
          <a:xfrm>
            <a:off x="0" y="0"/>
            <a:ext cx="10082213" cy="7559675"/>
          </a:xfrm>
          <a:prstGeom prst="rect">
            <a:avLst/>
          </a:prstGeom>
          <a:ln w="12700">
            <a:miter lim="400000"/>
          </a:ln>
        </p:spPr>
      </p:pic>
      <p:pic>
        <p:nvPicPr>
          <p:cNvPr id="30" name="image.png" descr="image.png"/>
          <p:cNvPicPr>
            <a:picLocks noChangeAspect="1"/>
          </p:cNvPicPr>
          <p:nvPr/>
        </p:nvPicPr>
        <p:blipFill>
          <a:blip r:embed="rId4"/>
          <a:stretch>
            <a:fillRect/>
          </a:stretch>
        </p:blipFill>
        <p:spPr>
          <a:xfrm>
            <a:off x="0" y="0"/>
            <a:ext cx="2535238" cy="7559675"/>
          </a:xfrm>
          <a:prstGeom prst="rect">
            <a:avLst/>
          </a:prstGeom>
          <a:ln w="12700">
            <a:miter lim="400000"/>
          </a:ln>
        </p:spPr>
      </p:pic>
      <p:sp>
        <p:nvSpPr>
          <p:cNvPr id="31" name="Slide Number"/>
          <p:cNvSpPr txBox="1">
            <a:spLocks noGrp="1"/>
          </p:cNvSpPr>
          <p:nvPr>
            <p:ph type="sldNum" sz="quarter" idx="2"/>
          </p:nvPr>
        </p:nvSpPr>
        <p:spPr>
          <a:xfrm>
            <a:off x="9106361" y="6043136"/>
            <a:ext cx="258302" cy="243841"/>
          </a:xfrm>
          <a:prstGeom prst="rect">
            <a:avLst/>
          </a:prstGeom>
        </p:spPr>
        <p:txBody>
          <a:bodyPr lIns="45719" tIns="45719" rIns="45719" bIns="45719" anchor="ctr"/>
          <a:lstStyle>
            <a:lvl1pPr defTabSz="1006475">
              <a:lnSpc>
                <a:spcPct val="100000"/>
              </a:lnSpc>
              <a:tabLst/>
              <a:defRPr sz="1100">
                <a:latin typeface="Tw Cen MT"/>
                <a:ea typeface="Tw Cen MT"/>
                <a:cs typeface="Tw Cen MT"/>
                <a:sym typeface="Tw Cen MT"/>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38" name="\\DROBO-FS\QuickDrops\JB\PPTX NG\Droplets\LightingOverlay.png" descr="\\DROBO-FS\QuickDrops\JB\PPTX NG\Droplets\LightingOverlay.png"/>
          <p:cNvPicPr>
            <a:picLocks noChangeAspect="1"/>
          </p:cNvPicPr>
          <p:nvPr/>
        </p:nvPicPr>
        <p:blipFill>
          <a:blip r:embed="rId3"/>
          <a:stretch>
            <a:fillRect/>
          </a:stretch>
        </p:blipFill>
        <p:spPr>
          <a:xfrm>
            <a:off x="0" y="0"/>
            <a:ext cx="10082213" cy="7559675"/>
          </a:xfrm>
          <a:prstGeom prst="rect">
            <a:avLst/>
          </a:prstGeom>
          <a:ln w="12700">
            <a:miter lim="400000"/>
          </a:ln>
        </p:spPr>
      </p:pic>
      <p:grpSp>
        <p:nvGrpSpPr>
          <p:cNvPr id="41" name="Group"/>
          <p:cNvGrpSpPr/>
          <p:nvPr/>
        </p:nvGrpSpPr>
        <p:grpSpPr>
          <a:xfrm>
            <a:off x="-18289" y="-1"/>
            <a:ext cx="9973058" cy="7559042"/>
            <a:chOff x="0" y="0"/>
            <a:chExt cx="9973056" cy="7559040"/>
          </a:xfrm>
        </p:grpSpPr>
        <p:pic>
          <p:nvPicPr>
            <p:cNvPr id="39" name="image.png" descr="image.png"/>
            <p:cNvPicPr>
              <a:picLocks noChangeAspect="1"/>
            </p:cNvPicPr>
            <p:nvPr/>
          </p:nvPicPr>
          <p:blipFill>
            <a:blip r:embed="rId4"/>
            <a:stretch>
              <a:fillRect/>
            </a:stretch>
          </p:blipFill>
          <p:spPr>
            <a:xfrm>
              <a:off x="0" y="0"/>
              <a:ext cx="1341121" cy="7559041"/>
            </a:xfrm>
            <a:prstGeom prst="rect">
              <a:avLst/>
            </a:prstGeom>
            <a:ln w="12700" cap="flat">
              <a:noFill/>
              <a:miter lim="400000"/>
            </a:ln>
            <a:effectLst/>
          </p:spPr>
        </p:pic>
        <p:pic>
          <p:nvPicPr>
            <p:cNvPr id="40" name="image.png" descr="image.png"/>
            <p:cNvPicPr>
              <a:picLocks noChangeAspect="1"/>
            </p:cNvPicPr>
            <p:nvPr/>
          </p:nvPicPr>
          <p:blipFill>
            <a:blip r:embed="rId5"/>
            <a:stretch>
              <a:fillRect/>
            </a:stretch>
          </p:blipFill>
          <p:spPr>
            <a:xfrm>
              <a:off x="9235440" y="0"/>
              <a:ext cx="737617" cy="7546849"/>
            </a:xfrm>
            <a:prstGeom prst="rect">
              <a:avLst/>
            </a:prstGeom>
            <a:ln w="12700" cap="flat">
              <a:noFill/>
              <a:miter lim="400000"/>
            </a:ln>
            <a:effectLst/>
          </p:spPr>
        </p:pic>
      </p:grpSp>
      <p:sp>
        <p:nvSpPr>
          <p:cNvPr id="42" name="“"/>
          <p:cNvSpPr txBox="1"/>
          <p:nvPr/>
        </p:nvSpPr>
        <p:spPr>
          <a:xfrm>
            <a:off x="818747" y="460777"/>
            <a:ext cx="402443" cy="1307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397" tIns="50397" rIns="50397" bIns="50397" anchor="ctr">
            <a:spAutoFit/>
          </a:bodyPr>
          <a:lstStyle>
            <a:lvl1pPr defTabSz="1006475">
              <a:defRPr sz="8800">
                <a:solidFill>
                  <a:srgbClr val="FFFFFF"/>
                </a:solidFill>
                <a:latin typeface="Tw Cen MT"/>
                <a:ea typeface="Tw Cen MT"/>
                <a:cs typeface="Tw Cen MT"/>
                <a:sym typeface="Tw Cen MT"/>
              </a:defRPr>
            </a:lvl1pPr>
          </a:lstStyle>
          <a:p>
            <a:r>
              <a:t>“</a:t>
            </a:r>
          </a:p>
        </p:txBody>
      </p:sp>
      <p:sp>
        <p:nvSpPr>
          <p:cNvPr id="43" name="”"/>
          <p:cNvSpPr txBox="1"/>
          <p:nvPr/>
        </p:nvSpPr>
        <p:spPr>
          <a:xfrm>
            <a:off x="8668935" y="2716614"/>
            <a:ext cx="402442" cy="1307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397" tIns="50397" rIns="50397" bIns="50397" anchor="ctr">
            <a:spAutoFit/>
          </a:bodyPr>
          <a:lstStyle>
            <a:lvl1pPr defTabSz="1006475">
              <a:defRPr sz="8800">
                <a:solidFill>
                  <a:srgbClr val="FFFFFF"/>
                </a:solidFill>
                <a:latin typeface="Tw Cen MT"/>
                <a:ea typeface="Tw Cen MT"/>
                <a:cs typeface="Tw Cen MT"/>
                <a:sym typeface="Tw Cen MT"/>
              </a:defRPr>
            </a:lvl1pPr>
          </a:lstStyle>
          <a:p>
            <a:r>
              <a:t>”</a:t>
            </a:r>
          </a:p>
        </p:txBody>
      </p:sp>
      <p:sp>
        <p:nvSpPr>
          <p:cNvPr id="44" name="Title Text"/>
          <p:cNvSpPr txBox="1">
            <a:spLocks noGrp="1"/>
          </p:cNvSpPr>
          <p:nvPr>
            <p:ph type="title"/>
          </p:nvPr>
        </p:nvSpPr>
        <p:spPr>
          <a:xfrm>
            <a:off x="942975" y="681037"/>
            <a:ext cx="8191500" cy="1630363"/>
          </a:xfrm>
          <a:prstGeom prst="rect">
            <a:avLst/>
          </a:prstGeom>
        </p:spPr>
        <p:txBody>
          <a:bodyPr lIns="45719" tIns="45719" rIns="45719" bIns="45719">
            <a:normAutofit/>
          </a:bodyPr>
          <a:lstStyle>
            <a:lvl1pPr algn="l" defTabSz="1006475">
              <a:lnSpc>
                <a:spcPct val="90000"/>
              </a:lnSpc>
              <a:defRPr sz="3900">
                <a:latin typeface="Tw Cen MT"/>
                <a:ea typeface="Tw Cen MT"/>
                <a:cs typeface="Tw Cen MT"/>
                <a:sym typeface="Tw Cen MT"/>
              </a:defRPr>
            </a:lvl1pPr>
          </a:lstStyle>
          <a:p>
            <a:r>
              <a:t>Title Text</a:t>
            </a:r>
          </a:p>
        </p:txBody>
      </p:sp>
      <p:sp>
        <p:nvSpPr>
          <p:cNvPr id="45" name="Body Level One…"/>
          <p:cNvSpPr txBox="1">
            <a:spLocks noGrp="1"/>
          </p:cNvSpPr>
          <p:nvPr>
            <p:ph type="body" idx="1"/>
          </p:nvPr>
        </p:nvSpPr>
        <p:spPr>
          <a:xfrm>
            <a:off x="942975" y="2479675"/>
            <a:ext cx="8191500" cy="3903663"/>
          </a:xfrm>
          <a:prstGeom prst="rect">
            <a:avLst/>
          </a:prstGeom>
        </p:spPr>
        <p:txBody>
          <a:bodyPr lIns="45719" tIns="45719" rIns="45719" bIns="45719">
            <a:normAutofit/>
          </a:bodyPr>
          <a:lstStyle>
            <a:lvl1pPr marL="250825" indent="-250825" defTabSz="1006475">
              <a:lnSpc>
                <a:spcPct val="120000"/>
              </a:lnSpc>
              <a:spcBef>
                <a:spcPts val="1100"/>
              </a:spcBef>
              <a:buSzPct val="125000"/>
              <a:buFont typeface="Arial"/>
              <a:buChar char="•"/>
              <a:defRPr sz="2600">
                <a:latin typeface="Tw Cen MT"/>
                <a:ea typeface="Tw Cen MT"/>
                <a:cs typeface="Tw Cen MT"/>
                <a:sym typeface="Tw Cen MT"/>
              </a:defRPr>
            </a:lvl1pPr>
            <a:lvl2pPr marL="801254" indent="-296429" defTabSz="1006475">
              <a:lnSpc>
                <a:spcPct val="120000"/>
              </a:lnSpc>
              <a:spcBef>
                <a:spcPts val="1100"/>
              </a:spcBef>
              <a:buSzPct val="125000"/>
              <a:buFont typeface="Arial"/>
              <a:buChar char="•"/>
              <a:defRPr sz="2600">
                <a:latin typeface="Tw Cen MT"/>
                <a:ea typeface="Tw Cen MT"/>
                <a:cs typeface="Tw Cen MT"/>
                <a:sym typeface="Tw Cen MT"/>
              </a:defRPr>
            </a:lvl2pPr>
            <a:lvl3pPr marL="1351296" indent="-343234" defTabSz="1006475">
              <a:lnSpc>
                <a:spcPct val="120000"/>
              </a:lnSpc>
              <a:spcBef>
                <a:spcPts val="1100"/>
              </a:spcBef>
              <a:buSzPct val="125000"/>
              <a:buFont typeface="Arial"/>
              <a:buChar char="•"/>
              <a:defRPr sz="2600">
                <a:latin typeface="Tw Cen MT"/>
                <a:ea typeface="Tw Cen MT"/>
                <a:cs typeface="Tw Cen MT"/>
                <a:sym typeface="Tw Cen MT"/>
              </a:defRPr>
            </a:lvl3pPr>
            <a:lvl4pPr marL="1896502" indent="-383614" defTabSz="1006475">
              <a:lnSpc>
                <a:spcPct val="120000"/>
              </a:lnSpc>
              <a:spcBef>
                <a:spcPts val="1100"/>
              </a:spcBef>
              <a:buSzPct val="125000"/>
              <a:buFont typeface="Arial"/>
              <a:buChar char="•"/>
              <a:defRPr sz="2600">
                <a:latin typeface="Tw Cen MT"/>
                <a:ea typeface="Tw Cen MT"/>
                <a:cs typeface="Tw Cen MT"/>
                <a:sym typeface="Tw Cen MT"/>
              </a:defRPr>
            </a:lvl4pPr>
            <a:lvl5pPr marL="2378427" indent="-362302" defTabSz="1006475">
              <a:lnSpc>
                <a:spcPct val="120000"/>
              </a:lnSpc>
              <a:spcBef>
                <a:spcPts val="1100"/>
              </a:spcBef>
              <a:buSzPct val="125000"/>
              <a:buFont typeface="Arial"/>
              <a:buChar char="•"/>
              <a:defRPr sz="2600">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xfrm>
            <a:off x="8876173" y="6564629"/>
            <a:ext cx="258302" cy="243841"/>
          </a:xfrm>
          <a:prstGeom prst="rect">
            <a:avLst/>
          </a:prstGeom>
        </p:spPr>
        <p:txBody>
          <a:bodyPr lIns="45719" tIns="45719" rIns="45719" bIns="45719" anchor="ctr"/>
          <a:lstStyle>
            <a:lvl1pPr defTabSz="1006475">
              <a:lnSpc>
                <a:spcPct val="100000"/>
              </a:lnSpc>
              <a:tabLst/>
              <a:defRPr sz="1100">
                <a:latin typeface="Tw Cen MT"/>
                <a:ea typeface="Tw Cen MT"/>
                <a:cs typeface="Tw Cen MT"/>
                <a:sym typeface="Tw Cen M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53" name="\\DROBO-FS\QuickDrops\JB\PPTX NG\Droplets\LightingOverlay.png" descr="\\DROBO-FS\QuickDrops\JB\PPTX NG\Droplets\LightingOverlay.png"/>
          <p:cNvPicPr>
            <a:picLocks noChangeAspect="1"/>
          </p:cNvPicPr>
          <p:nvPr/>
        </p:nvPicPr>
        <p:blipFill>
          <a:blip r:embed="rId3"/>
          <a:stretch>
            <a:fillRect/>
          </a:stretch>
        </p:blipFill>
        <p:spPr>
          <a:xfrm>
            <a:off x="0" y="0"/>
            <a:ext cx="10082213" cy="7559675"/>
          </a:xfrm>
          <a:prstGeom prst="rect">
            <a:avLst/>
          </a:prstGeom>
          <a:ln w="12700">
            <a:miter lim="400000"/>
          </a:ln>
        </p:spPr>
      </p:pic>
      <p:grpSp>
        <p:nvGrpSpPr>
          <p:cNvPr id="56" name="Group"/>
          <p:cNvGrpSpPr/>
          <p:nvPr/>
        </p:nvGrpSpPr>
        <p:grpSpPr>
          <a:xfrm>
            <a:off x="-18289" y="-1"/>
            <a:ext cx="9973058" cy="7559042"/>
            <a:chOff x="0" y="0"/>
            <a:chExt cx="9973056" cy="7559040"/>
          </a:xfrm>
        </p:grpSpPr>
        <p:pic>
          <p:nvPicPr>
            <p:cNvPr id="54" name="image.png" descr="image.png"/>
            <p:cNvPicPr>
              <a:picLocks noChangeAspect="1"/>
            </p:cNvPicPr>
            <p:nvPr/>
          </p:nvPicPr>
          <p:blipFill>
            <a:blip r:embed="rId4"/>
            <a:stretch>
              <a:fillRect/>
            </a:stretch>
          </p:blipFill>
          <p:spPr>
            <a:xfrm>
              <a:off x="0" y="0"/>
              <a:ext cx="1341121" cy="7559041"/>
            </a:xfrm>
            <a:prstGeom prst="rect">
              <a:avLst/>
            </a:prstGeom>
            <a:ln w="12700" cap="flat">
              <a:noFill/>
              <a:miter lim="400000"/>
            </a:ln>
            <a:effectLst/>
          </p:spPr>
        </p:pic>
        <p:pic>
          <p:nvPicPr>
            <p:cNvPr id="55" name="image.png" descr="image.png"/>
            <p:cNvPicPr>
              <a:picLocks noChangeAspect="1"/>
            </p:cNvPicPr>
            <p:nvPr/>
          </p:nvPicPr>
          <p:blipFill>
            <a:blip r:embed="rId5"/>
            <a:stretch>
              <a:fillRect/>
            </a:stretch>
          </p:blipFill>
          <p:spPr>
            <a:xfrm>
              <a:off x="9235440" y="0"/>
              <a:ext cx="737617" cy="7546849"/>
            </a:xfrm>
            <a:prstGeom prst="rect">
              <a:avLst/>
            </a:prstGeom>
            <a:ln w="12700" cap="flat">
              <a:noFill/>
              <a:miter lim="400000"/>
            </a:ln>
            <a:effectLst/>
          </p:spPr>
        </p:pic>
      </p:grpSp>
      <p:sp>
        <p:nvSpPr>
          <p:cNvPr id="57" name="Title Text"/>
          <p:cNvSpPr txBox="1">
            <a:spLocks noGrp="1"/>
          </p:cNvSpPr>
          <p:nvPr>
            <p:ph type="title"/>
          </p:nvPr>
        </p:nvSpPr>
        <p:spPr>
          <a:xfrm>
            <a:off x="942975" y="681037"/>
            <a:ext cx="8191500" cy="1630363"/>
          </a:xfrm>
          <a:prstGeom prst="rect">
            <a:avLst/>
          </a:prstGeom>
        </p:spPr>
        <p:txBody>
          <a:bodyPr lIns="45719" tIns="45719" rIns="45719" bIns="45719">
            <a:normAutofit/>
          </a:bodyPr>
          <a:lstStyle>
            <a:lvl1pPr algn="l" defTabSz="1006475">
              <a:lnSpc>
                <a:spcPct val="90000"/>
              </a:lnSpc>
              <a:defRPr sz="3900">
                <a:latin typeface="Tw Cen MT"/>
                <a:ea typeface="Tw Cen MT"/>
                <a:cs typeface="Tw Cen MT"/>
                <a:sym typeface="Tw Cen MT"/>
              </a:defRPr>
            </a:lvl1pPr>
          </a:lstStyle>
          <a:p>
            <a:r>
              <a:t>Title Text</a:t>
            </a:r>
          </a:p>
        </p:txBody>
      </p:sp>
      <p:sp>
        <p:nvSpPr>
          <p:cNvPr id="58" name="Body Level One…"/>
          <p:cNvSpPr txBox="1">
            <a:spLocks noGrp="1"/>
          </p:cNvSpPr>
          <p:nvPr>
            <p:ph type="body" idx="1"/>
          </p:nvPr>
        </p:nvSpPr>
        <p:spPr>
          <a:xfrm>
            <a:off x="942975" y="2479675"/>
            <a:ext cx="8191500" cy="3903663"/>
          </a:xfrm>
          <a:prstGeom prst="rect">
            <a:avLst/>
          </a:prstGeom>
        </p:spPr>
        <p:txBody>
          <a:bodyPr lIns="45719" tIns="45719" rIns="45719" bIns="45719">
            <a:normAutofit/>
          </a:bodyPr>
          <a:lstStyle>
            <a:lvl1pPr marL="250825" indent="-250825" defTabSz="1006475">
              <a:lnSpc>
                <a:spcPct val="120000"/>
              </a:lnSpc>
              <a:spcBef>
                <a:spcPts val="1100"/>
              </a:spcBef>
              <a:buSzPct val="125000"/>
              <a:buFont typeface="Arial"/>
              <a:buChar char="•"/>
              <a:defRPr sz="2600">
                <a:latin typeface="Tw Cen MT"/>
                <a:ea typeface="Tw Cen MT"/>
                <a:cs typeface="Tw Cen MT"/>
                <a:sym typeface="Tw Cen MT"/>
              </a:defRPr>
            </a:lvl1pPr>
            <a:lvl2pPr marL="801254" indent="-296429" defTabSz="1006475">
              <a:lnSpc>
                <a:spcPct val="120000"/>
              </a:lnSpc>
              <a:spcBef>
                <a:spcPts val="1100"/>
              </a:spcBef>
              <a:buSzPct val="125000"/>
              <a:buFont typeface="Arial"/>
              <a:buChar char="•"/>
              <a:defRPr sz="2600">
                <a:latin typeface="Tw Cen MT"/>
                <a:ea typeface="Tw Cen MT"/>
                <a:cs typeface="Tw Cen MT"/>
                <a:sym typeface="Tw Cen MT"/>
              </a:defRPr>
            </a:lvl2pPr>
            <a:lvl3pPr marL="1351296" indent="-343234" defTabSz="1006475">
              <a:lnSpc>
                <a:spcPct val="120000"/>
              </a:lnSpc>
              <a:spcBef>
                <a:spcPts val="1100"/>
              </a:spcBef>
              <a:buSzPct val="125000"/>
              <a:buFont typeface="Arial"/>
              <a:buChar char="•"/>
              <a:defRPr sz="2600">
                <a:latin typeface="Tw Cen MT"/>
                <a:ea typeface="Tw Cen MT"/>
                <a:cs typeface="Tw Cen MT"/>
                <a:sym typeface="Tw Cen MT"/>
              </a:defRPr>
            </a:lvl3pPr>
            <a:lvl4pPr marL="1896502" indent="-383614" defTabSz="1006475">
              <a:lnSpc>
                <a:spcPct val="120000"/>
              </a:lnSpc>
              <a:spcBef>
                <a:spcPts val="1100"/>
              </a:spcBef>
              <a:buSzPct val="125000"/>
              <a:buFont typeface="Arial"/>
              <a:buChar char="•"/>
              <a:defRPr sz="2600">
                <a:latin typeface="Tw Cen MT"/>
                <a:ea typeface="Tw Cen MT"/>
                <a:cs typeface="Tw Cen MT"/>
                <a:sym typeface="Tw Cen MT"/>
              </a:defRPr>
            </a:lvl4pPr>
            <a:lvl5pPr marL="2378427" indent="-362302" defTabSz="1006475">
              <a:lnSpc>
                <a:spcPct val="120000"/>
              </a:lnSpc>
              <a:spcBef>
                <a:spcPts val="1100"/>
              </a:spcBef>
              <a:buSzPct val="125000"/>
              <a:buFont typeface="Arial"/>
              <a:buChar char="•"/>
              <a:defRPr sz="2600">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8876173" y="6564629"/>
            <a:ext cx="258302" cy="243841"/>
          </a:xfrm>
          <a:prstGeom prst="rect">
            <a:avLst/>
          </a:prstGeom>
        </p:spPr>
        <p:txBody>
          <a:bodyPr lIns="45719" tIns="45719" rIns="45719" bIns="45719" anchor="ctr"/>
          <a:lstStyle>
            <a:lvl1pPr defTabSz="1006475">
              <a:lnSpc>
                <a:spcPct val="100000"/>
              </a:lnSpc>
              <a:tabLst/>
              <a:defRPr sz="1100">
                <a:latin typeface="Tw Cen MT"/>
                <a:ea typeface="Tw Cen MT"/>
                <a:cs typeface="Tw Cen MT"/>
                <a:sym typeface="Tw Cen M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503555" y="101453"/>
            <a:ext cx="9063991" cy="16617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r>
              <a:t>Title Text</a:t>
            </a:r>
          </a:p>
        </p:txBody>
      </p:sp>
      <p:sp>
        <p:nvSpPr>
          <p:cNvPr id="3" name="Body Level One…"/>
          <p:cNvSpPr txBox="1">
            <a:spLocks noGrp="1"/>
          </p:cNvSpPr>
          <p:nvPr>
            <p:ph type="body" idx="1"/>
          </p:nvPr>
        </p:nvSpPr>
        <p:spPr>
          <a:xfrm>
            <a:off x="503555" y="1763183"/>
            <a:ext cx="9063991" cy="57933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9378949" y="6886575"/>
            <a:ext cx="190501" cy="195647"/>
          </a:xfrm>
          <a:prstGeom prst="rect">
            <a:avLst/>
          </a:prstGeom>
          <a:ln w="12700">
            <a:miter lim="400000"/>
          </a:ln>
        </p:spPr>
        <p:txBody>
          <a:bodyPr wrap="none" lIns="0" tIns="0" rIns="0" bIns="0">
            <a:spAutoFit/>
          </a:bodyPr>
          <a:lstStyle>
            <a:lvl1pPr algn="r" defTabSz="914400">
              <a:lnSpc>
                <a:spcPct val="93000"/>
              </a:lnSpc>
              <a:tabLst>
                <a:tab pos="444500" algn="l"/>
                <a:tab pos="889000" algn="l"/>
                <a:tab pos="1346200" algn="l"/>
                <a:tab pos="1790700" algn="l"/>
                <a:tab pos="2235200" algn="l"/>
              </a:tabLst>
              <a:defRPr sz="1400">
                <a:solidFill>
                  <a:srgbClr val="FFFFFF"/>
                </a:solidFill>
                <a:latin typeface="+mj-lt"/>
                <a:ea typeface="+mj-ea"/>
                <a:cs typeface="+mj-cs"/>
                <a:sym typeface="Times New Roma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449262" rtl="0" latinLnBrk="0">
        <a:lnSpc>
          <a:spcPct val="93000"/>
        </a:lnSpc>
        <a:spcBef>
          <a:spcPts val="0"/>
        </a:spcBef>
        <a:spcAft>
          <a:spcPts val="0"/>
        </a:spcAft>
        <a:buClrTx/>
        <a:buSzTx/>
        <a:buFontTx/>
        <a:buNone/>
        <a:tabLst/>
        <a:defRPr sz="5900" b="0" i="0" u="none" strike="noStrike" cap="none" spc="0" baseline="0">
          <a:solidFill>
            <a:srgbClr val="FFFFFF"/>
          </a:solidFill>
          <a:uFillTx/>
          <a:latin typeface="Arial"/>
          <a:ea typeface="Arial"/>
          <a:cs typeface="Arial"/>
          <a:sym typeface="Arial"/>
        </a:defRPr>
      </a:lvl1pPr>
      <a:lvl2pPr marL="0" marR="0" indent="0" algn="ctr" defTabSz="449262" rtl="0" latinLnBrk="0">
        <a:lnSpc>
          <a:spcPct val="93000"/>
        </a:lnSpc>
        <a:spcBef>
          <a:spcPts val="0"/>
        </a:spcBef>
        <a:spcAft>
          <a:spcPts val="0"/>
        </a:spcAft>
        <a:buClrTx/>
        <a:buSzTx/>
        <a:buFontTx/>
        <a:buNone/>
        <a:tabLst/>
        <a:defRPr sz="5900" b="0" i="0" u="none" strike="noStrike" cap="none" spc="0" baseline="0">
          <a:solidFill>
            <a:srgbClr val="FFFFFF"/>
          </a:solidFill>
          <a:uFillTx/>
          <a:latin typeface="Arial"/>
          <a:ea typeface="Arial"/>
          <a:cs typeface="Arial"/>
          <a:sym typeface="Arial"/>
        </a:defRPr>
      </a:lvl2pPr>
      <a:lvl3pPr marL="0" marR="0" indent="0" algn="ctr" defTabSz="449262" rtl="0" latinLnBrk="0">
        <a:lnSpc>
          <a:spcPct val="93000"/>
        </a:lnSpc>
        <a:spcBef>
          <a:spcPts val="0"/>
        </a:spcBef>
        <a:spcAft>
          <a:spcPts val="0"/>
        </a:spcAft>
        <a:buClrTx/>
        <a:buSzTx/>
        <a:buFontTx/>
        <a:buNone/>
        <a:tabLst/>
        <a:defRPr sz="5900" b="0" i="0" u="none" strike="noStrike" cap="none" spc="0" baseline="0">
          <a:solidFill>
            <a:srgbClr val="FFFFFF"/>
          </a:solidFill>
          <a:uFillTx/>
          <a:latin typeface="Arial"/>
          <a:ea typeface="Arial"/>
          <a:cs typeface="Arial"/>
          <a:sym typeface="Arial"/>
        </a:defRPr>
      </a:lvl3pPr>
      <a:lvl4pPr marL="0" marR="0" indent="0" algn="ctr" defTabSz="449262" rtl="0" latinLnBrk="0">
        <a:lnSpc>
          <a:spcPct val="93000"/>
        </a:lnSpc>
        <a:spcBef>
          <a:spcPts val="0"/>
        </a:spcBef>
        <a:spcAft>
          <a:spcPts val="0"/>
        </a:spcAft>
        <a:buClrTx/>
        <a:buSzTx/>
        <a:buFontTx/>
        <a:buNone/>
        <a:tabLst/>
        <a:defRPr sz="5900" b="0" i="0" u="none" strike="noStrike" cap="none" spc="0" baseline="0">
          <a:solidFill>
            <a:srgbClr val="FFFFFF"/>
          </a:solidFill>
          <a:uFillTx/>
          <a:latin typeface="Arial"/>
          <a:ea typeface="Arial"/>
          <a:cs typeface="Arial"/>
          <a:sym typeface="Arial"/>
        </a:defRPr>
      </a:lvl4pPr>
      <a:lvl5pPr marL="0" marR="0" indent="0" algn="ctr" defTabSz="449262" rtl="0" latinLnBrk="0">
        <a:lnSpc>
          <a:spcPct val="93000"/>
        </a:lnSpc>
        <a:spcBef>
          <a:spcPts val="0"/>
        </a:spcBef>
        <a:spcAft>
          <a:spcPts val="0"/>
        </a:spcAft>
        <a:buClrTx/>
        <a:buSzTx/>
        <a:buFontTx/>
        <a:buNone/>
        <a:tabLst/>
        <a:defRPr sz="5900" b="0" i="0" u="none" strike="noStrike" cap="none" spc="0" baseline="0">
          <a:solidFill>
            <a:srgbClr val="FFFFFF"/>
          </a:solidFill>
          <a:uFillTx/>
          <a:latin typeface="Arial"/>
          <a:ea typeface="Arial"/>
          <a:cs typeface="Arial"/>
          <a:sym typeface="Arial"/>
        </a:defRPr>
      </a:lvl5pPr>
      <a:lvl6pPr marL="0" marR="0" indent="457200" algn="ctr" defTabSz="449262" rtl="0" latinLnBrk="0">
        <a:lnSpc>
          <a:spcPct val="93000"/>
        </a:lnSpc>
        <a:spcBef>
          <a:spcPts val="0"/>
        </a:spcBef>
        <a:spcAft>
          <a:spcPts val="0"/>
        </a:spcAft>
        <a:buClrTx/>
        <a:buSzTx/>
        <a:buFontTx/>
        <a:buNone/>
        <a:tabLst/>
        <a:defRPr sz="5900" b="0" i="0" u="none" strike="noStrike" cap="none" spc="0" baseline="0">
          <a:solidFill>
            <a:srgbClr val="FFFFFF"/>
          </a:solidFill>
          <a:uFillTx/>
          <a:latin typeface="Arial"/>
          <a:ea typeface="Arial"/>
          <a:cs typeface="Arial"/>
          <a:sym typeface="Arial"/>
        </a:defRPr>
      </a:lvl6pPr>
      <a:lvl7pPr marL="0" marR="0" indent="914400" algn="ctr" defTabSz="449262" rtl="0" latinLnBrk="0">
        <a:lnSpc>
          <a:spcPct val="93000"/>
        </a:lnSpc>
        <a:spcBef>
          <a:spcPts val="0"/>
        </a:spcBef>
        <a:spcAft>
          <a:spcPts val="0"/>
        </a:spcAft>
        <a:buClrTx/>
        <a:buSzTx/>
        <a:buFontTx/>
        <a:buNone/>
        <a:tabLst/>
        <a:defRPr sz="5900" b="0" i="0" u="none" strike="noStrike" cap="none" spc="0" baseline="0">
          <a:solidFill>
            <a:srgbClr val="FFFFFF"/>
          </a:solidFill>
          <a:uFillTx/>
          <a:latin typeface="Arial"/>
          <a:ea typeface="Arial"/>
          <a:cs typeface="Arial"/>
          <a:sym typeface="Arial"/>
        </a:defRPr>
      </a:lvl7pPr>
      <a:lvl8pPr marL="0" marR="0" indent="1371600" algn="ctr" defTabSz="449262" rtl="0" latinLnBrk="0">
        <a:lnSpc>
          <a:spcPct val="93000"/>
        </a:lnSpc>
        <a:spcBef>
          <a:spcPts val="0"/>
        </a:spcBef>
        <a:spcAft>
          <a:spcPts val="0"/>
        </a:spcAft>
        <a:buClrTx/>
        <a:buSzTx/>
        <a:buFontTx/>
        <a:buNone/>
        <a:tabLst/>
        <a:defRPr sz="5900" b="0" i="0" u="none" strike="noStrike" cap="none" spc="0" baseline="0">
          <a:solidFill>
            <a:srgbClr val="FFFFFF"/>
          </a:solidFill>
          <a:uFillTx/>
          <a:latin typeface="Arial"/>
          <a:ea typeface="Arial"/>
          <a:cs typeface="Arial"/>
          <a:sym typeface="Arial"/>
        </a:defRPr>
      </a:lvl8pPr>
      <a:lvl9pPr marL="0" marR="0" indent="1828800" algn="ctr" defTabSz="449262" rtl="0" latinLnBrk="0">
        <a:lnSpc>
          <a:spcPct val="93000"/>
        </a:lnSpc>
        <a:spcBef>
          <a:spcPts val="0"/>
        </a:spcBef>
        <a:spcAft>
          <a:spcPts val="0"/>
        </a:spcAft>
        <a:buClrTx/>
        <a:buSzTx/>
        <a:buFontTx/>
        <a:buNone/>
        <a:tabLst/>
        <a:defRPr sz="5900" b="0" i="0" u="none" strike="noStrike" cap="none" spc="0" baseline="0">
          <a:solidFill>
            <a:srgbClr val="FFFFFF"/>
          </a:solidFill>
          <a:uFillTx/>
          <a:latin typeface="Arial"/>
          <a:ea typeface="Arial"/>
          <a:cs typeface="Arial"/>
          <a:sym typeface="Arial"/>
        </a:defRPr>
      </a:lvl9pPr>
    </p:titleStyle>
    <p:bodyStyle>
      <a:lvl1pPr marL="342900" marR="0" indent="-342900" algn="l" defTabSz="449262" rtl="0" latinLnBrk="0">
        <a:lnSpc>
          <a:spcPct val="93000"/>
        </a:lnSpc>
        <a:spcBef>
          <a:spcPts val="1800"/>
        </a:spcBef>
        <a:spcAft>
          <a:spcPts val="0"/>
        </a:spcAft>
        <a:buClrTx/>
        <a:buSzTx/>
        <a:buFontTx/>
        <a:buNone/>
        <a:tabLst/>
        <a:defRPr sz="4300" b="0" i="0" u="none" strike="noStrike" cap="none" spc="0" baseline="0">
          <a:solidFill>
            <a:srgbClr val="FFFFFF"/>
          </a:solidFill>
          <a:uFillTx/>
          <a:latin typeface="Arial"/>
          <a:ea typeface="Arial"/>
          <a:cs typeface="Arial"/>
          <a:sym typeface="Arial"/>
        </a:defRPr>
      </a:lvl1pPr>
      <a:lvl2pPr marL="342900" marR="0" indent="114300" algn="l" defTabSz="449262" rtl="0" latinLnBrk="0">
        <a:lnSpc>
          <a:spcPct val="93000"/>
        </a:lnSpc>
        <a:spcBef>
          <a:spcPts val="1800"/>
        </a:spcBef>
        <a:spcAft>
          <a:spcPts val="0"/>
        </a:spcAft>
        <a:buClrTx/>
        <a:buSzTx/>
        <a:buFontTx/>
        <a:buNone/>
        <a:tabLst/>
        <a:defRPr sz="4300" b="0" i="0" u="none" strike="noStrike" cap="none" spc="0" baseline="0">
          <a:solidFill>
            <a:srgbClr val="FFFFFF"/>
          </a:solidFill>
          <a:uFillTx/>
          <a:latin typeface="Arial"/>
          <a:ea typeface="Arial"/>
          <a:cs typeface="Arial"/>
          <a:sym typeface="Arial"/>
        </a:defRPr>
      </a:lvl2pPr>
      <a:lvl3pPr marL="342900" marR="0" indent="571500" algn="l" defTabSz="449262" rtl="0" latinLnBrk="0">
        <a:lnSpc>
          <a:spcPct val="93000"/>
        </a:lnSpc>
        <a:spcBef>
          <a:spcPts val="1800"/>
        </a:spcBef>
        <a:spcAft>
          <a:spcPts val="0"/>
        </a:spcAft>
        <a:buClrTx/>
        <a:buSzTx/>
        <a:buFontTx/>
        <a:buNone/>
        <a:tabLst/>
        <a:defRPr sz="4300" b="0" i="0" u="none" strike="noStrike" cap="none" spc="0" baseline="0">
          <a:solidFill>
            <a:srgbClr val="FFFFFF"/>
          </a:solidFill>
          <a:uFillTx/>
          <a:latin typeface="Arial"/>
          <a:ea typeface="Arial"/>
          <a:cs typeface="Arial"/>
          <a:sym typeface="Arial"/>
        </a:defRPr>
      </a:lvl3pPr>
      <a:lvl4pPr marL="342900" marR="0" indent="1028700" algn="l" defTabSz="449262" rtl="0" latinLnBrk="0">
        <a:lnSpc>
          <a:spcPct val="93000"/>
        </a:lnSpc>
        <a:spcBef>
          <a:spcPts val="1800"/>
        </a:spcBef>
        <a:spcAft>
          <a:spcPts val="0"/>
        </a:spcAft>
        <a:buClrTx/>
        <a:buSzTx/>
        <a:buFontTx/>
        <a:buNone/>
        <a:tabLst/>
        <a:defRPr sz="4300" b="0" i="0" u="none" strike="noStrike" cap="none" spc="0" baseline="0">
          <a:solidFill>
            <a:srgbClr val="FFFFFF"/>
          </a:solidFill>
          <a:uFillTx/>
          <a:latin typeface="Arial"/>
          <a:ea typeface="Arial"/>
          <a:cs typeface="Arial"/>
          <a:sym typeface="Arial"/>
        </a:defRPr>
      </a:lvl4pPr>
      <a:lvl5pPr marL="342900" marR="0" indent="1485900" algn="l" defTabSz="449262" rtl="0" latinLnBrk="0">
        <a:lnSpc>
          <a:spcPct val="93000"/>
        </a:lnSpc>
        <a:spcBef>
          <a:spcPts val="1800"/>
        </a:spcBef>
        <a:spcAft>
          <a:spcPts val="0"/>
        </a:spcAft>
        <a:buClrTx/>
        <a:buSzTx/>
        <a:buFontTx/>
        <a:buNone/>
        <a:tabLst/>
        <a:defRPr sz="4300" b="0" i="0" u="none" strike="noStrike" cap="none" spc="0" baseline="0">
          <a:solidFill>
            <a:srgbClr val="FFFFFF"/>
          </a:solidFill>
          <a:uFillTx/>
          <a:latin typeface="Arial"/>
          <a:ea typeface="Arial"/>
          <a:cs typeface="Arial"/>
          <a:sym typeface="Arial"/>
        </a:defRPr>
      </a:lvl5pPr>
      <a:lvl6pPr marL="342900" marR="0" indent="1943100" algn="l" defTabSz="449262" rtl="0" latinLnBrk="0">
        <a:lnSpc>
          <a:spcPct val="93000"/>
        </a:lnSpc>
        <a:spcBef>
          <a:spcPts val="1800"/>
        </a:spcBef>
        <a:spcAft>
          <a:spcPts val="0"/>
        </a:spcAft>
        <a:buClrTx/>
        <a:buSzTx/>
        <a:buFontTx/>
        <a:buNone/>
        <a:tabLst/>
        <a:defRPr sz="4300" b="0" i="0" u="none" strike="noStrike" cap="none" spc="0" baseline="0">
          <a:solidFill>
            <a:srgbClr val="FFFFFF"/>
          </a:solidFill>
          <a:uFillTx/>
          <a:latin typeface="Arial"/>
          <a:ea typeface="Arial"/>
          <a:cs typeface="Arial"/>
          <a:sym typeface="Arial"/>
        </a:defRPr>
      </a:lvl6pPr>
      <a:lvl7pPr marL="342900" marR="0" indent="2400300" algn="l" defTabSz="449262" rtl="0" latinLnBrk="0">
        <a:lnSpc>
          <a:spcPct val="93000"/>
        </a:lnSpc>
        <a:spcBef>
          <a:spcPts val="1800"/>
        </a:spcBef>
        <a:spcAft>
          <a:spcPts val="0"/>
        </a:spcAft>
        <a:buClrTx/>
        <a:buSzTx/>
        <a:buFontTx/>
        <a:buNone/>
        <a:tabLst/>
        <a:defRPr sz="4300" b="0" i="0" u="none" strike="noStrike" cap="none" spc="0" baseline="0">
          <a:solidFill>
            <a:srgbClr val="FFFFFF"/>
          </a:solidFill>
          <a:uFillTx/>
          <a:latin typeface="Arial"/>
          <a:ea typeface="Arial"/>
          <a:cs typeface="Arial"/>
          <a:sym typeface="Arial"/>
        </a:defRPr>
      </a:lvl7pPr>
      <a:lvl8pPr marL="342900" marR="0" indent="2857500" algn="l" defTabSz="449262" rtl="0" latinLnBrk="0">
        <a:lnSpc>
          <a:spcPct val="93000"/>
        </a:lnSpc>
        <a:spcBef>
          <a:spcPts val="1800"/>
        </a:spcBef>
        <a:spcAft>
          <a:spcPts val="0"/>
        </a:spcAft>
        <a:buClrTx/>
        <a:buSzTx/>
        <a:buFontTx/>
        <a:buNone/>
        <a:tabLst/>
        <a:defRPr sz="4300" b="0" i="0" u="none" strike="noStrike" cap="none" spc="0" baseline="0">
          <a:solidFill>
            <a:srgbClr val="FFFFFF"/>
          </a:solidFill>
          <a:uFillTx/>
          <a:latin typeface="Arial"/>
          <a:ea typeface="Arial"/>
          <a:cs typeface="Arial"/>
          <a:sym typeface="Arial"/>
        </a:defRPr>
      </a:lvl8pPr>
      <a:lvl9pPr marL="342900" marR="0" indent="3314700" algn="l" defTabSz="449262" rtl="0" latinLnBrk="0">
        <a:lnSpc>
          <a:spcPct val="93000"/>
        </a:lnSpc>
        <a:spcBef>
          <a:spcPts val="1800"/>
        </a:spcBef>
        <a:spcAft>
          <a:spcPts val="0"/>
        </a:spcAft>
        <a:buClrTx/>
        <a:buSzTx/>
        <a:buFontTx/>
        <a:buNone/>
        <a:tabLst/>
        <a:defRPr sz="4300" b="0" i="0" u="none" strike="noStrike" cap="none" spc="0" baseline="0">
          <a:solidFill>
            <a:srgbClr val="FFFFFF"/>
          </a:solidFill>
          <a:uFillTx/>
          <a:latin typeface="Arial"/>
          <a:ea typeface="Arial"/>
          <a:cs typeface="Arial"/>
          <a:sym typeface="Arial"/>
        </a:defRPr>
      </a:lvl9pPr>
    </p:bodyStyle>
    <p:otherStyle>
      <a:lvl1pPr marL="0" marR="0" indent="0" algn="r" defTabSz="914400" rtl="0" latinLnBrk="0">
        <a:lnSpc>
          <a:spcPct val="93000"/>
        </a:lnSpc>
        <a:spcBef>
          <a:spcPts val="0"/>
        </a:spcBef>
        <a:spcAft>
          <a:spcPts val="0"/>
        </a:spcAft>
        <a:buClrTx/>
        <a:buSzTx/>
        <a:buFontTx/>
        <a:buNone/>
        <a:tabLst>
          <a:tab pos="444500" algn="l"/>
          <a:tab pos="889000" algn="l"/>
          <a:tab pos="1346200" algn="l"/>
          <a:tab pos="1790700" algn="l"/>
          <a:tab pos="2235200" algn="l"/>
        </a:tabLst>
        <a:defRPr sz="1400" b="0" i="0" u="none" strike="noStrike" cap="none" spc="0" baseline="0">
          <a:solidFill>
            <a:schemeClr val="tx1"/>
          </a:solidFill>
          <a:uFillTx/>
          <a:latin typeface="+mn-lt"/>
          <a:ea typeface="+mn-ea"/>
          <a:cs typeface="+mn-cs"/>
          <a:sym typeface="Times New Roman"/>
        </a:defRPr>
      </a:lvl1pPr>
      <a:lvl2pPr marL="0" marR="0" indent="457200" algn="r" defTabSz="914400" rtl="0" latinLnBrk="0">
        <a:lnSpc>
          <a:spcPct val="93000"/>
        </a:lnSpc>
        <a:spcBef>
          <a:spcPts val="0"/>
        </a:spcBef>
        <a:spcAft>
          <a:spcPts val="0"/>
        </a:spcAft>
        <a:buClrTx/>
        <a:buSzTx/>
        <a:buFontTx/>
        <a:buNone/>
        <a:tabLst>
          <a:tab pos="444500" algn="l"/>
          <a:tab pos="889000" algn="l"/>
          <a:tab pos="1346200" algn="l"/>
          <a:tab pos="1790700" algn="l"/>
          <a:tab pos="2235200" algn="l"/>
        </a:tabLst>
        <a:defRPr sz="1400" b="0" i="0" u="none" strike="noStrike" cap="none" spc="0" baseline="0">
          <a:solidFill>
            <a:schemeClr val="tx1"/>
          </a:solidFill>
          <a:uFillTx/>
          <a:latin typeface="+mn-lt"/>
          <a:ea typeface="+mn-ea"/>
          <a:cs typeface="+mn-cs"/>
          <a:sym typeface="Times New Roman"/>
        </a:defRPr>
      </a:lvl2pPr>
      <a:lvl3pPr marL="0" marR="0" indent="914400" algn="r" defTabSz="914400" rtl="0" latinLnBrk="0">
        <a:lnSpc>
          <a:spcPct val="93000"/>
        </a:lnSpc>
        <a:spcBef>
          <a:spcPts val="0"/>
        </a:spcBef>
        <a:spcAft>
          <a:spcPts val="0"/>
        </a:spcAft>
        <a:buClrTx/>
        <a:buSzTx/>
        <a:buFontTx/>
        <a:buNone/>
        <a:tabLst>
          <a:tab pos="444500" algn="l"/>
          <a:tab pos="889000" algn="l"/>
          <a:tab pos="1346200" algn="l"/>
          <a:tab pos="1790700" algn="l"/>
          <a:tab pos="2235200" algn="l"/>
        </a:tabLst>
        <a:defRPr sz="1400" b="0" i="0" u="none" strike="noStrike" cap="none" spc="0" baseline="0">
          <a:solidFill>
            <a:schemeClr val="tx1"/>
          </a:solidFill>
          <a:uFillTx/>
          <a:latin typeface="+mn-lt"/>
          <a:ea typeface="+mn-ea"/>
          <a:cs typeface="+mn-cs"/>
          <a:sym typeface="Times New Roman"/>
        </a:defRPr>
      </a:lvl3pPr>
      <a:lvl4pPr marL="0" marR="0" indent="1371600" algn="r" defTabSz="914400" rtl="0" latinLnBrk="0">
        <a:lnSpc>
          <a:spcPct val="93000"/>
        </a:lnSpc>
        <a:spcBef>
          <a:spcPts val="0"/>
        </a:spcBef>
        <a:spcAft>
          <a:spcPts val="0"/>
        </a:spcAft>
        <a:buClrTx/>
        <a:buSzTx/>
        <a:buFontTx/>
        <a:buNone/>
        <a:tabLst>
          <a:tab pos="444500" algn="l"/>
          <a:tab pos="889000" algn="l"/>
          <a:tab pos="1346200" algn="l"/>
          <a:tab pos="1790700" algn="l"/>
          <a:tab pos="2235200" algn="l"/>
        </a:tabLst>
        <a:defRPr sz="1400" b="0" i="0" u="none" strike="noStrike" cap="none" spc="0" baseline="0">
          <a:solidFill>
            <a:schemeClr val="tx1"/>
          </a:solidFill>
          <a:uFillTx/>
          <a:latin typeface="+mn-lt"/>
          <a:ea typeface="+mn-ea"/>
          <a:cs typeface="+mn-cs"/>
          <a:sym typeface="Times New Roman"/>
        </a:defRPr>
      </a:lvl4pPr>
      <a:lvl5pPr marL="0" marR="0" indent="1828800" algn="r" defTabSz="914400" rtl="0" latinLnBrk="0">
        <a:lnSpc>
          <a:spcPct val="93000"/>
        </a:lnSpc>
        <a:spcBef>
          <a:spcPts val="0"/>
        </a:spcBef>
        <a:spcAft>
          <a:spcPts val="0"/>
        </a:spcAft>
        <a:buClrTx/>
        <a:buSzTx/>
        <a:buFontTx/>
        <a:buNone/>
        <a:tabLst>
          <a:tab pos="444500" algn="l"/>
          <a:tab pos="889000" algn="l"/>
          <a:tab pos="1346200" algn="l"/>
          <a:tab pos="1790700" algn="l"/>
          <a:tab pos="2235200" algn="l"/>
        </a:tabLst>
        <a:defRPr sz="1400" b="0" i="0" u="none" strike="noStrike" cap="none" spc="0" baseline="0">
          <a:solidFill>
            <a:schemeClr val="tx1"/>
          </a:solidFill>
          <a:uFillTx/>
          <a:latin typeface="+mn-lt"/>
          <a:ea typeface="+mn-ea"/>
          <a:cs typeface="+mn-cs"/>
          <a:sym typeface="Times New Roman"/>
        </a:defRPr>
      </a:lvl5pPr>
      <a:lvl6pPr marL="0" marR="0" indent="0" algn="r" defTabSz="914400" rtl="0" latinLnBrk="0">
        <a:lnSpc>
          <a:spcPct val="93000"/>
        </a:lnSpc>
        <a:spcBef>
          <a:spcPts val="0"/>
        </a:spcBef>
        <a:spcAft>
          <a:spcPts val="0"/>
        </a:spcAft>
        <a:buClrTx/>
        <a:buSzTx/>
        <a:buFontTx/>
        <a:buNone/>
        <a:tabLst>
          <a:tab pos="444500" algn="l"/>
          <a:tab pos="889000" algn="l"/>
          <a:tab pos="1346200" algn="l"/>
          <a:tab pos="1790700" algn="l"/>
          <a:tab pos="2235200" algn="l"/>
        </a:tabLst>
        <a:defRPr sz="1400" b="0" i="0" u="none" strike="noStrike" cap="none" spc="0" baseline="0">
          <a:solidFill>
            <a:schemeClr val="tx1"/>
          </a:solidFill>
          <a:uFillTx/>
          <a:latin typeface="+mn-lt"/>
          <a:ea typeface="+mn-ea"/>
          <a:cs typeface="+mn-cs"/>
          <a:sym typeface="Times New Roman"/>
        </a:defRPr>
      </a:lvl6pPr>
      <a:lvl7pPr marL="0" marR="0" indent="0" algn="r" defTabSz="914400" rtl="0" latinLnBrk="0">
        <a:lnSpc>
          <a:spcPct val="93000"/>
        </a:lnSpc>
        <a:spcBef>
          <a:spcPts val="0"/>
        </a:spcBef>
        <a:spcAft>
          <a:spcPts val="0"/>
        </a:spcAft>
        <a:buClrTx/>
        <a:buSzTx/>
        <a:buFontTx/>
        <a:buNone/>
        <a:tabLst>
          <a:tab pos="444500" algn="l"/>
          <a:tab pos="889000" algn="l"/>
          <a:tab pos="1346200" algn="l"/>
          <a:tab pos="1790700" algn="l"/>
          <a:tab pos="2235200" algn="l"/>
        </a:tabLst>
        <a:defRPr sz="1400" b="0" i="0" u="none" strike="noStrike" cap="none" spc="0" baseline="0">
          <a:solidFill>
            <a:schemeClr val="tx1"/>
          </a:solidFill>
          <a:uFillTx/>
          <a:latin typeface="+mn-lt"/>
          <a:ea typeface="+mn-ea"/>
          <a:cs typeface="+mn-cs"/>
          <a:sym typeface="Times New Roman"/>
        </a:defRPr>
      </a:lvl7pPr>
      <a:lvl8pPr marL="0" marR="0" indent="0" algn="r" defTabSz="914400" rtl="0" latinLnBrk="0">
        <a:lnSpc>
          <a:spcPct val="93000"/>
        </a:lnSpc>
        <a:spcBef>
          <a:spcPts val="0"/>
        </a:spcBef>
        <a:spcAft>
          <a:spcPts val="0"/>
        </a:spcAft>
        <a:buClrTx/>
        <a:buSzTx/>
        <a:buFontTx/>
        <a:buNone/>
        <a:tabLst>
          <a:tab pos="444500" algn="l"/>
          <a:tab pos="889000" algn="l"/>
          <a:tab pos="1346200" algn="l"/>
          <a:tab pos="1790700" algn="l"/>
          <a:tab pos="2235200" algn="l"/>
        </a:tabLst>
        <a:defRPr sz="1400" b="0" i="0" u="none" strike="noStrike" cap="none" spc="0" baseline="0">
          <a:solidFill>
            <a:schemeClr val="tx1"/>
          </a:solidFill>
          <a:uFillTx/>
          <a:latin typeface="+mn-lt"/>
          <a:ea typeface="+mn-ea"/>
          <a:cs typeface="+mn-cs"/>
          <a:sym typeface="Times New Roman"/>
        </a:defRPr>
      </a:lvl8pPr>
      <a:lvl9pPr marL="0" marR="0" indent="0" algn="r" defTabSz="914400" rtl="0" latinLnBrk="0">
        <a:lnSpc>
          <a:spcPct val="93000"/>
        </a:lnSpc>
        <a:spcBef>
          <a:spcPts val="0"/>
        </a:spcBef>
        <a:spcAft>
          <a:spcPts val="0"/>
        </a:spcAft>
        <a:buClrTx/>
        <a:buSzTx/>
        <a:buFontTx/>
        <a:buNone/>
        <a:tabLst>
          <a:tab pos="444500" algn="l"/>
          <a:tab pos="889000" algn="l"/>
          <a:tab pos="1346200" algn="l"/>
          <a:tab pos="1790700" algn="l"/>
          <a:tab pos="2235200" algn="l"/>
        </a:tabLst>
        <a:defRPr sz="14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python-numpy/"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AL-TIME HUMAN DETECTION ㅤㅤㅤㅤ&amp; COUNTING"/>
          <p:cNvSpPr txBox="1"/>
          <p:nvPr/>
        </p:nvSpPr>
        <p:spPr>
          <a:xfrm>
            <a:off x="1011787" y="1956644"/>
            <a:ext cx="8047526" cy="14648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p>
            <a:pPr>
              <a:lnSpc>
                <a:spcPct val="93000"/>
              </a:lnSpc>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5000" b="1">
                <a:solidFill>
                  <a:srgbClr val="FFFFFF"/>
                </a:solidFill>
                <a:latin typeface="Franklin Gothic Demi Cond"/>
                <a:ea typeface="Franklin Gothic Demi Cond"/>
                <a:cs typeface="Franklin Gothic Demi Cond"/>
                <a:sym typeface="Franklin Gothic Demi Cond"/>
              </a:defRPr>
            </a:pPr>
            <a:r>
              <a:rPr sz="4800" dirty="0">
                <a:latin typeface="Tw Cen MT" panose="020B0602020104020603" pitchFamily="34" charset="77"/>
              </a:rPr>
              <a:t>REAL-TIME HUMAN DETECTION</a:t>
            </a:r>
            <a:r>
              <a:rPr lang="en-US" sz="4800" dirty="0">
                <a:latin typeface="Tw Cen MT" panose="020B0602020104020603" pitchFamily="34" charset="77"/>
              </a:rPr>
              <a:t> </a:t>
            </a:r>
            <a:r>
              <a:rPr sz="4800" dirty="0">
                <a:latin typeface="Tw Cen MT" panose="020B0602020104020603" pitchFamily="34" charset="77"/>
              </a:rPr>
              <a:t>&amp; COUNTING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Executed the program and got the output as below with more accuracy on numbers detected and got the labelling also."/>
          <p:cNvSpPr txBox="1"/>
          <p:nvPr/>
        </p:nvSpPr>
        <p:spPr>
          <a:xfrm>
            <a:off x="755650" y="1471477"/>
            <a:ext cx="6486525" cy="9806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341312" indent="-341312" defTabSz="1006475">
              <a:lnSpc>
                <a:spcPct val="93000"/>
              </a:lnSpc>
              <a:spcBef>
                <a:spcPts val="1400"/>
              </a:spcBef>
              <a:buClr>
                <a:srgbClr val="000000"/>
              </a:buClr>
              <a:buSzPct val="100000"/>
              <a:buFont typeface="Arial"/>
              <a:buChar char="•"/>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lvl1pPr>
          </a:lstStyle>
          <a:p>
            <a:r>
              <a:rPr dirty="0"/>
              <a:t>Executed the program and got the output as below with more accuracy on numbers detected and got the labelling also.</a:t>
            </a:r>
          </a:p>
        </p:txBody>
      </p:sp>
      <p:pic>
        <p:nvPicPr>
          <p:cNvPr id="96" name="image.png" descr="image.png"/>
          <p:cNvPicPr>
            <a:picLocks noChangeAspect="1"/>
          </p:cNvPicPr>
          <p:nvPr/>
        </p:nvPicPr>
        <p:blipFill>
          <a:blip r:embed="rId2"/>
          <a:stretch>
            <a:fillRect/>
          </a:stretch>
        </p:blipFill>
        <p:spPr>
          <a:xfrm>
            <a:off x="773112" y="2586037"/>
            <a:ext cx="8382001" cy="4318001"/>
          </a:xfrm>
          <a:prstGeom prst="rect">
            <a:avLst/>
          </a:prstGeom>
          <a:ln w="12700">
            <a:miter lim="400000"/>
          </a:ln>
        </p:spPr>
      </p:pic>
      <p:sp>
        <p:nvSpPr>
          <p:cNvPr id="97" name="FURTHER IMPROVEMENT"/>
          <p:cNvSpPr txBox="1"/>
          <p:nvPr/>
        </p:nvSpPr>
        <p:spPr>
          <a:xfrm>
            <a:off x="1841182" y="611187"/>
            <a:ext cx="624586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006475">
              <a:defRPr sz="3600">
                <a:solidFill>
                  <a:srgbClr val="FFFFFF"/>
                </a:solidFill>
                <a:latin typeface="Ink Free"/>
                <a:ea typeface="Ink Free"/>
                <a:cs typeface="Ink Free"/>
                <a:sym typeface="Ink Free"/>
              </a:defRPr>
            </a:lvl1pPr>
          </a:lstStyle>
          <a:p>
            <a:pPr algn="ctr"/>
            <a:r>
              <a:rPr dirty="0">
                <a:latin typeface="Tw Cen MT" panose="020B0602020104020603" pitchFamily="34" charset="77"/>
              </a:rPr>
              <a:t>FURTHER IMPROVEMENT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image.png" descr="image.png"/>
          <p:cNvPicPr>
            <a:picLocks noChangeAspect="1"/>
          </p:cNvPicPr>
          <p:nvPr/>
        </p:nvPicPr>
        <p:blipFill>
          <a:blip r:embed="rId2"/>
          <a:stretch>
            <a:fillRect/>
          </a:stretch>
        </p:blipFill>
        <p:spPr>
          <a:xfrm>
            <a:off x="696912" y="1619250"/>
            <a:ext cx="8763001" cy="5208588"/>
          </a:xfrm>
          <a:prstGeom prst="rect">
            <a:avLst/>
          </a:prstGeom>
          <a:ln w="12700">
            <a:miter lim="400000"/>
          </a:ln>
        </p:spPr>
      </p:pic>
      <p:sp>
        <p:nvSpPr>
          <p:cNvPr id="100" name="SAMPLE OUTPUT"/>
          <p:cNvSpPr txBox="1"/>
          <p:nvPr/>
        </p:nvSpPr>
        <p:spPr>
          <a:xfrm>
            <a:off x="0" y="684212"/>
            <a:ext cx="1017767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1006475">
              <a:defRPr sz="3600">
                <a:solidFill>
                  <a:srgbClr val="FFFFFF"/>
                </a:solidFill>
                <a:latin typeface="Ink Free"/>
                <a:ea typeface="Ink Free"/>
                <a:cs typeface="Ink Free"/>
                <a:sym typeface="Ink Free"/>
              </a:defRPr>
            </a:lvl1pPr>
          </a:lstStyle>
          <a:p>
            <a:pPr algn="ctr"/>
            <a:r>
              <a:rPr dirty="0">
                <a:latin typeface="Tw Cen MT" panose="020B0602020104020603" pitchFamily="34" charset="77"/>
              </a:rPr>
              <a:t>SAMPLE OUTPUT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In the same way when we select video from the local system, it will give the output by detecting the humans in the video."/>
          <p:cNvSpPr txBox="1"/>
          <p:nvPr/>
        </p:nvSpPr>
        <p:spPr>
          <a:xfrm>
            <a:off x="692150" y="5895840"/>
            <a:ext cx="8694738" cy="6617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341312" indent="-341312" defTabSz="1006475">
              <a:lnSpc>
                <a:spcPct val="93000"/>
              </a:lnSpc>
              <a:spcBef>
                <a:spcPts val="1400"/>
              </a:spcBef>
              <a:buClr>
                <a:srgbClr val="000000"/>
              </a:buClr>
              <a:buSzPct val="100000"/>
              <a:buFont typeface="Arial"/>
              <a:buChar char="•"/>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lvl1pPr>
          </a:lstStyle>
          <a:p>
            <a:r>
              <a:t>In the same way when we select video from the local system, it will give the output by detecting the humans in the video.</a:t>
            </a:r>
          </a:p>
        </p:txBody>
      </p:sp>
      <p:pic>
        <p:nvPicPr>
          <p:cNvPr id="103" name="image.png" descr="image.png"/>
          <p:cNvPicPr>
            <a:picLocks noChangeAspect="1"/>
          </p:cNvPicPr>
          <p:nvPr/>
        </p:nvPicPr>
        <p:blipFill>
          <a:blip r:embed="rId2"/>
          <a:stretch>
            <a:fillRect/>
          </a:stretch>
        </p:blipFill>
        <p:spPr>
          <a:xfrm>
            <a:off x="936625" y="1422400"/>
            <a:ext cx="7597775" cy="4281488"/>
          </a:xfrm>
          <a:prstGeom prst="rect">
            <a:avLst/>
          </a:prstGeom>
          <a:ln w="12700">
            <a:miter lim="400000"/>
          </a:ln>
        </p:spPr>
      </p:pic>
      <p:sp>
        <p:nvSpPr>
          <p:cNvPr id="104" name="DETECTION IN AN IMAGE"/>
          <p:cNvSpPr txBox="1"/>
          <p:nvPr/>
        </p:nvSpPr>
        <p:spPr>
          <a:xfrm>
            <a:off x="0" y="611187"/>
            <a:ext cx="100711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1006475">
              <a:defRPr sz="3600">
                <a:solidFill>
                  <a:srgbClr val="FFFFFF"/>
                </a:solidFill>
                <a:latin typeface="Ink Free"/>
                <a:ea typeface="Ink Free"/>
                <a:cs typeface="Ink Free"/>
                <a:sym typeface="Ink Free"/>
              </a:defRPr>
            </a:lvl1pPr>
          </a:lstStyle>
          <a:p>
            <a:pPr algn="ctr"/>
            <a:r>
              <a:rPr dirty="0">
                <a:latin typeface="Tw Cen MT" panose="020B0602020104020603" pitchFamily="34" charset="77"/>
              </a:rPr>
              <a:t>DETECTION IN AN IMAGE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he sample screenshot accuracy increased with tensorflow is as follows:…"/>
          <p:cNvSpPr txBox="1"/>
          <p:nvPr/>
        </p:nvSpPr>
        <p:spPr>
          <a:xfrm>
            <a:off x="687387" y="999990"/>
            <a:ext cx="8694738" cy="6444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341312" indent="-341312" defTabSz="1006475">
              <a:lnSpc>
                <a:spcPct val="93000"/>
              </a:lnSpc>
              <a:spcBef>
                <a:spcPts val="1400"/>
              </a:spcBef>
              <a:buClr>
                <a:srgbClr val="000000"/>
              </a:buClr>
              <a:buSzPct val="100000"/>
              <a:buFont typeface="Arial"/>
              <a:buChar char="•"/>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r>
              <a:t>The sample screenshot accuracy increased with tensorflow is as follows:</a:t>
            </a:r>
          </a:p>
          <a:p>
            <a:pPr marL="341312" indent="-341312" defTabSz="1006475">
              <a:lnSpc>
                <a:spcPct val="93000"/>
              </a:lnSpc>
              <a:spcBef>
                <a:spcPts val="1400"/>
              </a:spcBef>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r>
              <a:t>	</a:t>
            </a:r>
          </a:p>
          <a:p>
            <a:pPr marL="341312" indent="-341312" defTabSz="1006475">
              <a:lnSpc>
                <a:spcPct val="93000"/>
              </a:lnSpc>
              <a:spcBef>
                <a:spcPts val="1400"/>
              </a:spcBef>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endParaRPr/>
          </a:p>
          <a:p>
            <a:pPr marL="341312" indent="-341312" defTabSz="1006475">
              <a:lnSpc>
                <a:spcPct val="93000"/>
              </a:lnSpc>
              <a:spcBef>
                <a:spcPts val="1400"/>
              </a:spcBef>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endParaRPr/>
          </a:p>
          <a:p>
            <a:pPr marL="341312" indent="-341312" defTabSz="1006475">
              <a:lnSpc>
                <a:spcPct val="93000"/>
              </a:lnSpc>
              <a:spcBef>
                <a:spcPts val="1400"/>
              </a:spcBef>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endParaRPr/>
          </a:p>
          <a:p>
            <a:pPr marL="341312" indent="-341312" defTabSz="1006475">
              <a:lnSpc>
                <a:spcPct val="93000"/>
              </a:lnSpc>
              <a:spcBef>
                <a:spcPts val="1400"/>
              </a:spcBef>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endParaRPr/>
          </a:p>
          <a:p>
            <a:pPr marL="341312" indent="-341312" defTabSz="1006475">
              <a:lnSpc>
                <a:spcPct val="93000"/>
              </a:lnSpc>
              <a:spcBef>
                <a:spcPts val="1400"/>
              </a:spcBef>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endParaRPr/>
          </a:p>
          <a:p>
            <a:pPr marL="341312" indent="-341312" defTabSz="1006475">
              <a:lnSpc>
                <a:spcPct val="93000"/>
              </a:lnSpc>
              <a:spcBef>
                <a:spcPts val="1400"/>
              </a:spcBef>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endParaRPr/>
          </a:p>
          <a:p>
            <a:pPr marL="341312" indent="-341312" defTabSz="1006475">
              <a:lnSpc>
                <a:spcPct val="93000"/>
              </a:lnSpc>
              <a:spcBef>
                <a:spcPts val="1400"/>
              </a:spcBef>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endParaRPr/>
          </a:p>
          <a:p>
            <a:pPr marL="341312" indent="-341312" defTabSz="1006475">
              <a:lnSpc>
                <a:spcPct val="93000"/>
              </a:lnSpc>
              <a:spcBef>
                <a:spcPts val="1400"/>
              </a:spcBef>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endParaRPr/>
          </a:p>
          <a:p>
            <a:pPr marL="341312" indent="-341312" defTabSz="1006475">
              <a:lnSpc>
                <a:spcPct val="93000"/>
              </a:lnSpc>
              <a:spcBef>
                <a:spcPts val="1400"/>
              </a:spcBef>
              <a:buClr>
                <a:srgbClr val="000000"/>
              </a:buClr>
              <a:buSzPct val="100000"/>
              <a:buFont typeface="Arial"/>
              <a:buChar char="•"/>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r>
              <a:t>Here for each detected human, the first term is count and the second term is the accuracy of detection.</a:t>
            </a:r>
          </a:p>
        </p:txBody>
      </p:sp>
      <p:pic>
        <p:nvPicPr>
          <p:cNvPr id="107" name="image.png" descr="image.png"/>
          <p:cNvPicPr>
            <a:picLocks noChangeAspect="1"/>
          </p:cNvPicPr>
          <p:nvPr/>
        </p:nvPicPr>
        <p:blipFill>
          <a:blip r:embed="rId2"/>
          <a:stretch>
            <a:fillRect/>
          </a:stretch>
        </p:blipFill>
        <p:spPr>
          <a:xfrm>
            <a:off x="1223962" y="1645989"/>
            <a:ext cx="7315420" cy="4357588"/>
          </a:xfrm>
          <a:prstGeom prst="rect">
            <a:avLst/>
          </a:prstGeom>
          <a:ln w="12700">
            <a:miter lim="400000"/>
          </a:ln>
        </p:spPr>
      </p:pic>
      <p:sp>
        <p:nvSpPr>
          <p:cNvPr id="108" name="SAMPLE OUTPUT"/>
          <p:cNvSpPr txBox="1"/>
          <p:nvPr/>
        </p:nvSpPr>
        <p:spPr>
          <a:xfrm>
            <a:off x="2164238" y="384603"/>
            <a:ext cx="5741036"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006475">
              <a:defRPr sz="3200">
                <a:solidFill>
                  <a:srgbClr val="FFFFFF"/>
                </a:solidFill>
                <a:latin typeface="Ink Free"/>
                <a:ea typeface="Ink Free"/>
                <a:cs typeface="Ink Free"/>
                <a:sym typeface="Ink Free"/>
              </a:defRPr>
            </a:lvl1pPr>
          </a:lstStyle>
          <a:p>
            <a:pPr algn="ctr"/>
            <a:r>
              <a:rPr dirty="0">
                <a:latin typeface="Tw Cen MT" panose="020B0602020104020603" pitchFamily="34" charset="77"/>
              </a:rPr>
              <a:t>SAMPLE OUTPUT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After detection and counting process, we plotted the following plot using the data collected.…"/>
          <p:cNvSpPr txBox="1"/>
          <p:nvPr/>
        </p:nvSpPr>
        <p:spPr>
          <a:xfrm>
            <a:off x="688181" y="762749"/>
            <a:ext cx="8694738" cy="11584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341312" indent="-341312" defTabSz="1006475">
              <a:lnSpc>
                <a:spcPct val="93000"/>
              </a:lnSpc>
              <a:spcBef>
                <a:spcPts val="1400"/>
              </a:spcBef>
              <a:buClr>
                <a:srgbClr val="000000"/>
              </a:buClr>
              <a:buSzPct val="100000"/>
              <a:buFont typeface="Arial"/>
              <a:buChar char="•"/>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r>
              <a:t>After detection and counting process, we plotted the following plot using the data collected.</a:t>
            </a:r>
          </a:p>
          <a:p>
            <a:pPr marL="341312" indent="-341312" defTabSz="1006475">
              <a:lnSpc>
                <a:spcPct val="93000"/>
              </a:lnSpc>
              <a:spcBef>
                <a:spcPts val="1400"/>
              </a:spcBef>
              <a:buClr>
                <a:srgbClr val="000000"/>
              </a:buClr>
              <a:buSzPct val="100000"/>
              <a:buFont typeface="Arial"/>
              <a:buChar char="•"/>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r>
              <a:t> Avg. Accuracy plot :</a:t>
            </a:r>
          </a:p>
        </p:txBody>
      </p:sp>
      <p:pic>
        <p:nvPicPr>
          <p:cNvPr id="111" name="image.png" descr="image.png"/>
          <p:cNvPicPr>
            <a:picLocks noChangeAspect="1"/>
          </p:cNvPicPr>
          <p:nvPr/>
        </p:nvPicPr>
        <p:blipFill>
          <a:blip r:embed="rId2"/>
          <a:stretch>
            <a:fillRect/>
          </a:stretch>
        </p:blipFill>
        <p:spPr>
          <a:xfrm>
            <a:off x="1156142" y="1987728"/>
            <a:ext cx="7467601" cy="5410201"/>
          </a:xfrm>
          <a:prstGeom prst="rect">
            <a:avLst/>
          </a:prstGeom>
          <a:ln w="12700">
            <a:miter lim="400000"/>
          </a:ln>
        </p:spPr>
      </p:pic>
      <p:sp>
        <p:nvSpPr>
          <p:cNvPr id="112" name="GRAPH PLOTTING"/>
          <p:cNvSpPr txBox="1"/>
          <p:nvPr/>
        </p:nvSpPr>
        <p:spPr>
          <a:xfrm>
            <a:off x="0" y="131818"/>
            <a:ext cx="100711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1006475">
              <a:defRPr sz="3600">
                <a:solidFill>
                  <a:srgbClr val="FFFFFF"/>
                </a:solidFill>
                <a:latin typeface="Ink Free"/>
                <a:ea typeface="Ink Free"/>
                <a:cs typeface="Ink Free"/>
                <a:sym typeface="Ink Free"/>
              </a:defRPr>
            </a:lvl1pPr>
          </a:lstStyle>
          <a:p>
            <a:pPr algn="ctr"/>
            <a:r>
              <a:rPr dirty="0">
                <a:latin typeface="Tw Cen MT" panose="020B0602020104020603" pitchFamily="34" charset="77"/>
              </a:rPr>
              <a:t>GRAPH PLOTTING</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ONCLUSION"/>
          <p:cNvSpPr txBox="1">
            <a:spLocks noGrp="1"/>
          </p:cNvSpPr>
          <p:nvPr>
            <p:ph type="title" idx="4294967295"/>
          </p:nvPr>
        </p:nvSpPr>
        <p:spPr>
          <a:xfrm>
            <a:off x="0" y="395287"/>
            <a:ext cx="10071100" cy="936626"/>
          </a:xfrm>
          <a:prstGeom prst="rect">
            <a:avLst/>
          </a:prstGeom>
        </p:spPr>
        <p:txBody>
          <a:bodyPr lIns="45719" tIns="45719" rIns="45719" bIns="45719">
            <a:normAutofit/>
          </a:bodyPr>
          <a:lstStyle>
            <a:lvl1pPr algn="l" defTabSz="1006475">
              <a:lnSpc>
                <a:spcPct val="90000"/>
              </a:lnSpc>
              <a:defRPr sz="4000">
                <a:solidFill>
                  <a:srgbClr val="262626"/>
                </a:solidFill>
                <a:latin typeface="Ink Free"/>
                <a:ea typeface="Ink Free"/>
                <a:cs typeface="Ink Free"/>
                <a:sym typeface="Ink Free"/>
              </a:defRPr>
            </a:lvl1pPr>
          </a:lstStyle>
          <a:p>
            <a:pPr algn="ctr"/>
            <a:r>
              <a:rPr dirty="0">
                <a:solidFill>
                  <a:schemeClr val="bg1"/>
                </a:solidFill>
                <a:latin typeface="Tw Cen MT" panose="020B0602020104020603" pitchFamily="34" charset="77"/>
              </a:rPr>
              <a:t>CONCLUSION</a:t>
            </a:r>
          </a:p>
        </p:txBody>
      </p:sp>
      <p:sp>
        <p:nvSpPr>
          <p:cNvPr id="115" name="Conclusively, the project was a real fun throughout the semester. We have learned a lot in the field of computer vision and object detection techniques.…"/>
          <p:cNvSpPr txBox="1">
            <a:spLocks noGrp="1"/>
          </p:cNvSpPr>
          <p:nvPr>
            <p:ph type="body" idx="4294967295"/>
          </p:nvPr>
        </p:nvSpPr>
        <p:spPr>
          <a:xfrm>
            <a:off x="942975" y="1692275"/>
            <a:ext cx="8191500" cy="4691063"/>
          </a:xfrm>
          <a:prstGeom prst="rect">
            <a:avLst/>
          </a:prstGeom>
        </p:spPr>
        <p:txBody>
          <a:bodyPr lIns="45719" tIns="45719" rIns="45719" bIns="45719">
            <a:normAutofit/>
          </a:bodyPr>
          <a:lstStyle/>
          <a:p>
            <a:pPr marL="285750" indent="-285750" defTabSz="1006475">
              <a:lnSpc>
                <a:spcPct val="120000"/>
              </a:lnSpc>
              <a:spcBef>
                <a:spcPts val="1100"/>
              </a:spcBef>
              <a:buClr>
                <a:srgbClr val="000000"/>
              </a:buClr>
              <a:buSzPct val="100000"/>
              <a:buFont typeface="Arial"/>
              <a:buChar char="•"/>
              <a:defRPr sz="2800">
                <a:solidFill>
                  <a:srgbClr val="262626"/>
                </a:solidFill>
                <a:latin typeface="Tw Cen MT"/>
                <a:ea typeface="Tw Cen MT"/>
                <a:cs typeface="Tw Cen MT"/>
                <a:sym typeface="Tw Cen MT"/>
              </a:defRPr>
            </a:pPr>
            <a:r>
              <a:rPr dirty="0"/>
              <a:t>Conclusively, the project was a real fun throughout the semester. We have learned a lot in the field of computer vision and object detection techniques.</a:t>
            </a:r>
          </a:p>
          <a:p>
            <a:pPr marL="285750" indent="-285750" defTabSz="1006475">
              <a:lnSpc>
                <a:spcPct val="120000"/>
              </a:lnSpc>
              <a:spcBef>
                <a:spcPts val="1100"/>
              </a:spcBef>
              <a:buClr>
                <a:srgbClr val="000000"/>
              </a:buClr>
              <a:buSzPct val="100000"/>
              <a:buFont typeface="Arial"/>
              <a:buChar char="•"/>
              <a:defRPr sz="2800">
                <a:solidFill>
                  <a:srgbClr val="262626"/>
                </a:solidFill>
                <a:latin typeface="Tw Cen MT"/>
                <a:ea typeface="Tw Cen MT"/>
                <a:cs typeface="Tw Cen MT"/>
                <a:sym typeface="Tw Cen MT"/>
              </a:defRPr>
            </a:pPr>
            <a:r>
              <a:rPr dirty="0"/>
              <a:t>this can be implemented in the commercial and rushed areas for having an accurate human data and for controlling the crowd.</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HANK YOU"/>
          <p:cNvSpPr txBox="1"/>
          <p:nvPr/>
        </p:nvSpPr>
        <p:spPr>
          <a:xfrm>
            <a:off x="2417445" y="3205479"/>
            <a:ext cx="5236210" cy="1145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006475">
              <a:defRPr sz="6900">
                <a:latin typeface="Bahnschrift SemiBold"/>
                <a:ea typeface="Bahnschrift SemiBold"/>
                <a:cs typeface="Bahnschrift SemiBold"/>
                <a:sym typeface="Bahnschrift SemiBold"/>
              </a:defRPr>
            </a:lvl1pPr>
          </a:lstStyle>
          <a:p>
            <a:r>
              <a:rPr dirty="0">
                <a:solidFill>
                  <a:schemeClr val="bg1"/>
                </a:solidFill>
              </a:rP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 real life application of human object detection model.…"/>
          <p:cNvSpPr txBox="1"/>
          <p:nvPr/>
        </p:nvSpPr>
        <p:spPr>
          <a:xfrm>
            <a:off x="764137" y="1619250"/>
            <a:ext cx="8550764" cy="35103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p>
            <a:pPr marL="214312" indent="-214312" defTabSz="1006475">
              <a:lnSpc>
                <a:spcPct val="93000"/>
              </a:lnSpc>
              <a:spcBef>
                <a:spcPts val="1100"/>
              </a:spcBef>
              <a:buClr>
                <a:srgbClr val="000000"/>
              </a:buClr>
              <a:buSzPct val="45000"/>
              <a:buChar char="●"/>
              <a:tabLst>
                <a:tab pos="203200" algn="l"/>
                <a:tab pos="660400" algn="l"/>
                <a:tab pos="1104900" algn="l"/>
                <a:tab pos="1549400" algn="l"/>
                <a:tab pos="2006600" algn="l"/>
                <a:tab pos="2451100" algn="l"/>
                <a:tab pos="2908300" algn="l"/>
                <a:tab pos="3352800" algn="l"/>
                <a:tab pos="3797300" algn="l"/>
                <a:tab pos="4254500" algn="l"/>
                <a:tab pos="4699000" algn="l"/>
                <a:tab pos="5143500" algn="l"/>
                <a:tab pos="5600700" algn="l"/>
                <a:tab pos="6045200" algn="l"/>
                <a:tab pos="6502400" algn="l"/>
                <a:tab pos="6946900" algn="l"/>
                <a:tab pos="7391400" algn="l"/>
                <a:tab pos="7848600" algn="l"/>
                <a:tab pos="8293100" algn="l"/>
                <a:tab pos="8737600" algn="l"/>
                <a:tab pos="9194800" algn="l"/>
              </a:tabLst>
              <a:defRPr sz="2600">
                <a:latin typeface="Tw Cen MT"/>
                <a:ea typeface="Tw Cen MT"/>
                <a:cs typeface="Tw Cen MT"/>
                <a:sym typeface="Tw Cen MT"/>
              </a:defRPr>
            </a:pPr>
            <a:r>
              <a:t>A real life application of human object detection model.</a:t>
            </a:r>
          </a:p>
          <a:p>
            <a:pPr marL="214312" indent="-214312" defTabSz="1006475">
              <a:lnSpc>
                <a:spcPct val="93000"/>
              </a:lnSpc>
              <a:spcBef>
                <a:spcPts val="1100"/>
              </a:spcBef>
              <a:buClr>
                <a:srgbClr val="000000"/>
              </a:buClr>
              <a:buSzPct val="45000"/>
              <a:buChar char="●"/>
              <a:tabLst>
                <a:tab pos="203200" algn="l"/>
                <a:tab pos="660400" algn="l"/>
                <a:tab pos="1104900" algn="l"/>
                <a:tab pos="1549400" algn="l"/>
                <a:tab pos="2006600" algn="l"/>
                <a:tab pos="2451100" algn="l"/>
                <a:tab pos="2908300" algn="l"/>
                <a:tab pos="3352800" algn="l"/>
                <a:tab pos="3797300" algn="l"/>
                <a:tab pos="4254500" algn="l"/>
                <a:tab pos="4699000" algn="l"/>
                <a:tab pos="5143500" algn="l"/>
                <a:tab pos="5600700" algn="l"/>
                <a:tab pos="6045200" algn="l"/>
                <a:tab pos="6502400" algn="l"/>
                <a:tab pos="6946900" algn="l"/>
                <a:tab pos="7391400" algn="l"/>
                <a:tab pos="7848600" algn="l"/>
                <a:tab pos="8293100" algn="l"/>
                <a:tab pos="8737600" algn="l"/>
                <a:tab pos="9194800" algn="l"/>
              </a:tabLst>
              <a:defRPr sz="2600">
                <a:latin typeface="Tw Cen MT"/>
                <a:ea typeface="Tw Cen MT"/>
                <a:cs typeface="Tw Cen MT"/>
                <a:sym typeface="Tw Cen MT"/>
              </a:defRPr>
            </a:pPr>
            <a:r>
              <a:t>Use of Image Processing, Video Processing, Object Detection and Deep neural networks are used which are rigorous parts of modern Artificial Intelligence.</a:t>
            </a:r>
          </a:p>
          <a:p>
            <a:pPr marL="214312" indent="-214312" defTabSz="1006475">
              <a:lnSpc>
                <a:spcPct val="93000"/>
              </a:lnSpc>
              <a:spcBef>
                <a:spcPts val="1100"/>
              </a:spcBef>
              <a:buClr>
                <a:srgbClr val="000000"/>
              </a:buClr>
              <a:buSzPct val="45000"/>
              <a:buChar char="●"/>
              <a:tabLst>
                <a:tab pos="203200" algn="l"/>
                <a:tab pos="660400" algn="l"/>
                <a:tab pos="1104900" algn="l"/>
                <a:tab pos="1549400" algn="l"/>
                <a:tab pos="2006600" algn="l"/>
                <a:tab pos="2451100" algn="l"/>
                <a:tab pos="2908300" algn="l"/>
                <a:tab pos="3352800" algn="l"/>
                <a:tab pos="3797300" algn="l"/>
                <a:tab pos="4254500" algn="l"/>
                <a:tab pos="4699000" algn="l"/>
                <a:tab pos="5143500" algn="l"/>
                <a:tab pos="5600700" algn="l"/>
                <a:tab pos="6045200" algn="l"/>
                <a:tab pos="6502400" algn="l"/>
                <a:tab pos="6946900" algn="l"/>
                <a:tab pos="7391400" algn="l"/>
                <a:tab pos="7848600" algn="l"/>
                <a:tab pos="8293100" algn="l"/>
                <a:tab pos="8737600" algn="l"/>
                <a:tab pos="9194800" algn="l"/>
              </a:tabLst>
              <a:defRPr sz="2600">
                <a:latin typeface="Tw Cen MT"/>
                <a:ea typeface="Tw Cen MT"/>
                <a:cs typeface="Tw Cen MT"/>
                <a:sym typeface="Tw Cen MT"/>
              </a:defRPr>
            </a:pPr>
            <a:r>
              <a:t>The project will focus on human object detection and count of people in an image or in a real time video through camera or some other source. </a:t>
            </a:r>
          </a:p>
          <a:p>
            <a:pPr marL="214312" indent="-214312" defTabSz="1006475">
              <a:lnSpc>
                <a:spcPct val="93000"/>
              </a:lnSpc>
              <a:spcBef>
                <a:spcPts val="1100"/>
              </a:spcBef>
              <a:buClr>
                <a:srgbClr val="000000"/>
              </a:buClr>
              <a:buSzPct val="45000"/>
              <a:buChar char="●"/>
              <a:tabLst>
                <a:tab pos="203200" algn="l"/>
                <a:tab pos="660400" algn="l"/>
                <a:tab pos="1104900" algn="l"/>
                <a:tab pos="1549400" algn="l"/>
                <a:tab pos="2006600" algn="l"/>
                <a:tab pos="2451100" algn="l"/>
                <a:tab pos="2908300" algn="l"/>
                <a:tab pos="3352800" algn="l"/>
                <a:tab pos="3797300" algn="l"/>
                <a:tab pos="4254500" algn="l"/>
                <a:tab pos="4699000" algn="l"/>
                <a:tab pos="5143500" algn="l"/>
                <a:tab pos="5600700" algn="l"/>
                <a:tab pos="6045200" algn="l"/>
                <a:tab pos="6502400" algn="l"/>
                <a:tab pos="6946900" algn="l"/>
                <a:tab pos="7391400" algn="l"/>
                <a:tab pos="7848600" algn="l"/>
                <a:tab pos="8293100" algn="l"/>
                <a:tab pos="8737600" algn="l"/>
                <a:tab pos="9194800" algn="l"/>
              </a:tabLst>
              <a:defRPr sz="2600">
                <a:latin typeface="Tw Cen MT"/>
                <a:ea typeface="Tw Cen MT"/>
                <a:cs typeface="Tw Cen MT"/>
                <a:sym typeface="Tw Cen MT"/>
              </a:defRPr>
            </a:pPr>
            <a:r>
              <a:t>We’ve worked on three different methods and algorithms to detect a human object in order of their increasing accuracy.  </a:t>
            </a:r>
          </a:p>
        </p:txBody>
      </p:sp>
      <p:sp>
        <p:nvSpPr>
          <p:cNvPr id="72" name="INTRODUCTION"/>
          <p:cNvSpPr txBox="1"/>
          <p:nvPr/>
        </p:nvSpPr>
        <p:spPr>
          <a:xfrm>
            <a:off x="688297" y="827087"/>
            <a:ext cx="8694506"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1006475">
              <a:defRPr sz="3600">
                <a:solidFill>
                  <a:srgbClr val="FFFFFF"/>
                </a:solidFill>
                <a:latin typeface="Ink Free"/>
                <a:ea typeface="Ink Free"/>
                <a:cs typeface="Ink Free"/>
                <a:sym typeface="Ink Free"/>
              </a:defRPr>
            </a:lvl1pPr>
          </a:lstStyle>
          <a:p>
            <a:pPr algn="ctr"/>
            <a:r>
              <a:rPr dirty="0">
                <a:latin typeface="Tw Cen MT" panose="020B0602020104020603" pitchFamily="34" charset="77"/>
              </a:rPr>
              <a:t>INTRODUCTION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roject Name:         Real-Time Counting People Project In Python…"/>
          <p:cNvSpPr txBox="1"/>
          <p:nvPr/>
        </p:nvSpPr>
        <p:spPr>
          <a:xfrm>
            <a:off x="729212" y="1692275"/>
            <a:ext cx="8622201" cy="4107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p>
            <a:pPr defTabSz="457200">
              <a:spcBef>
                <a:spcPts val="2000"/>
              </a:spcBef>
              <a:defRPr sz="3000" b="1">
                <a:latin typeface="+mn-lt"/>
                <a:ea typeface="+mn-ea"/>
                <a:cs typeface="+mn-cs"/>
                <a:sym typeface="Helvetica"/>
              </a:defRPr>
            </a:pPr>
            <a:endParaRPr dirty="0"/>
          </a:p>
          <a:p>
            <a:pPr defTabSz="457200">
              <a:defRPr sz="2100">
                <a:latin typeface="+mn-lt"/>
                <a:ea typeface="+mn-ea"/>
                <a:cs typeface="+mn-cs"/>
                <a:sym typeface="Helvetica"/>
              </a:defRPr>
            </a:pPr>
            <a:r>
              <a:rPr dirty="0"/>
              <a:t>Project Name:         Real-Time </a:t>
            </a:r>
            <a:r>
              <a:rPr lang="en-US" dirty="0"/>
              <a:t>Human Detection &amp; </a:t>
            </a:r>
            <a:r>
              <a:rPr dirty="0"/>
              <a:t>Counting</a:t>
            </a:r>
            <a:r>
              <a:rPr lang="en-US" dirty="0"/>
              <a:t> in</a:t>
            </a:r>
            <a:r>
              <a:rPr dirty="0"/>
              <a:t> Python</a:t>
            </a:r>
          </a:p>
          <a:p>
            <a:pPr defTabSz="457200">
              <a:defRPr sz="2100">
                <a:latin typeface="+mn-lt"/>
                <a:ea typeface="+mn-ea"/>
                <a:cs typeface="+mn-cs"/>
                <a:sym typeface="Helvetica"/>
              </a:defRPr>
            </a:pPr>
            <a:endParaRPr dirty="0"/>
          </a:p>
          <a:p>
            <a:pPr defTabSz="457200">
              <a:defRPr sz="2100">
                <a:latin typeface="+mn-lt"/>
                <a:ea typeface="+mn-ea"/>
                <a:cs typeface="+mn-cs"/>
                <a:sym typeface="Helvetica"/>
              </a:defRPr>
            </a:pPr>
            <a:r>
              <a:rPr dirty="0"/>
              <a:t>Language/s Used:   Python Deep Learning</a:t>
            </a:r>
          </a:p>
          <a:p>
            <a:pPr defTabSz="457200">
              <a:defRPr sz="2100">
                <a:latin typeface="+mn-lt"/>
                <a:ea typeface="+mn-ea"/>
                <a:cs typeface="+mn-cs"/>
                <a:sym typeface="Helvetica"/>
              </a:defRPr>
            </a:pPr>
            <a:endParaRPr dirty="0"/>
          </a:p>
          <a:p>
            <a:pPr defTabSz="457200">
              <a:defRPr sz="2100">
                <a:latin typeface="+mn-lt"/>
                <a:ea typeface="+mn-ea"/>
                <a:cs typeface="+mn-cs"/>
                <a:sym typeface="Helvetica"/>
              </a:defRPr>
            </a:pPr>
            <a:r>
              <a:rPr dirty="0"/>
              <a:t>Python version:       3.8/3.9</a:t>
            </a:r>
          </a:p>
          <a:p>
            <a:pPr defTabSz="457200">
              <a:defRPr sz="2100">
                <a:latin typeface="+mn-lt"/>
                <a:ea typeface="+mn-ea"/>
                <a:cs typeface="+mn-cs"/>
                <a:sym typeface="Helvetica"/>
              </a:defRPr>
            </a:pPr>
            <a:endParaRPr dirty="0"/>
          </a:p>
          <a:p>
            <a:pPr defTabSz="457200">
              <a:defRPr sz="2100">
                <a:latin typeface="+mn-lt"/>
                <a:ea typeface="+mn-ea"/>
                <a:cs typeface="+mn-cs"/>
                <a:sym typeface="Helvetica"/>
              </a:defRPr>
            </a:pPr>
            <a:r>
              <a:rPr dirty="0"/>
              <a:t>Database:                None</a:t>
            </a:r>
          </a:p>
          <a:p>
            <a:pPr defTabSz="457200">
              <a:defRPr sz="2100">
                <a:latin typeface="+mn-lt"/>
                <a:ea typeface="+mn-ea"/>
                <a:cs typeface="+mn-cs"/>
                <a:sym typeface="Helvetica"/>
              </a:defRPr>
            </a:pPr>
            <a:endParaRPr dirty="0"/>
          </a:p>
          <a:p>
            <a:pPr defTabSz="457200">
              <a:defRPr sz="2100">
                <a:latin typeface="+mn-lt"/>
                <a:ea typeface="+mn-ea"/>
                <a:cs typeface="+mn-cs"/>
                <a:sym typeface="Helvetica"/>
              </a:defRPr>
            </a:pPr>
            <a:r>
              <a:rPr dirty="0"/>
              <a:t>Type:                        Desktop Application</a:t>
            </a:r>
          </a:p>
          <a:p>
            <a:pPr defTabSz="457200">
              <a:defRPr sz="2100">
                <a:latin typeface="+mn-lt"/>
                <a:ea typeface="+mn-ea"/>
                <a:cs typeface="+mn-cs"/>
                <a:sym typeface="Helvetica"/>
              </a:defRPr>
            </a:pPr>
            <a:endParaRPr dirty="0"/>
          </a:p>
          <a:p>
            <a:pPr defTabSz="457200">
              <a:defRPr sz="2100">
                <a:latin typeface="+mn-lt"/>
                <a:ea typeface="+mn-ea"/>
                <a:cs typeface="+mn-cs"/>
                <a:sym typeface="Helvetica"/>
              </a:defRPr>
            </a:pPr>
            <a:r>
              <a:rPr dirty="0"/>
              <a:t>Updates:                  0</a:t>
            </a:r>
          </a:p>
        </p:txBody>
      </p:sp>
      <p:sp>
        <p:nvSpPr>
          <p:cNvPr id="75" name="Real-Time Counting People In Python: Project Details and Technology"/>
          <p:cNvSpPr txBox="1"/>
          <p:nvPr/>
        </p:nvSpPr>
        <p:spPr>
          <a:xfrm>
            <a:off x="978183" y="895598"/>
            <a:ext cx="7489266"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spcBef>
                <a:spcPts val="2000"/>
              </a:spcBef>
              <a:defRPr sz="3000" b="1">
                <a:solidFill>
                  <a:srgbClr val="FFFFFF"/>
                </a:solidFill>
                <a:latin typeface="+mn-lt"/>
                <a:ea typeface="+mn-ea"/>
                <a:cs typeface="+mn-cs"/>
                <a:sym typeface="Helvetica"/>
              </a:defRPr>
            </a:lvl1pPr>
          </a:lstStyle>
          <a:p>
            <a:r>
              <a:rPr dirty="0">
                <a:latin typeface="Tw Cen MT" panose="020B0602020104020603" pitchFamily="34" charset="77"/>
              </a:rPr>
              <a:t>Real-Time Counting People In Python: Project Details and Technology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About the project"/>
          <p:cNvSpPr txBox="1">
            <a:spLocks noGrp="1"/>
          </p:cNvSpPr>
          <p:nvPr>
            <p:ph type="title"/>
          </p:nvPr>
        </p:nvSpPr>
        <p:spPr>
          <a:prstGeom prst="rect">
            <a:avLst/>
          </a:prstGeom>
        </p:spPr>
        <p:txBody>
          <a:bodyPr/>
          <a:lstStyle>
            <a:lvl1pPr algn="ctr" defTabSz="457200">
              <a:lnSpc>
                <a:spcPct val="100000"/>
              </a:lnSpc>
              <a:spcBef>
                <a:spcPts val="2000"/>
              </a:spcBef>
              <a:defRPr sz="3400" b="1">
                <a:latin typeface="+mn-lt"/>
                <a:ea typeface="+mn-ea"/>
                <a:cs typeface="+mn-cs"/>
                <a:sym typeface="Helvetica"/>
              </a:defRPr>
            </a:lvl1pPr>
          </a:lstStyle>
          <a:p>
            <a:r>
              <a:t>About the project</a:t>
            </a:r>
          </a:p>
        </p:txBody>
      </p:sp>
      <p:sp>
        <p:nvSpPr>
          <p:cNvPr id="78" name="This 2022 Real-Time Counting People OpenCV Python project was created with Python OpenCV. In this python project, we will build a Human Detection and Counting System utilizing a Webcam or your own video or photos.…"/>
          <p:cNvSpPr txBox="1">
            <a:spLocks noGrp="1"/>
          </p:cNvSpPr>
          <p:nvPr>
            <p:ph type="body" idx="1"/>
          </p:nvPr>
        </p:nvSpPr>
        <p:spPr>
          <a:prstGeom prst="rect">
            <a:avLst/>
          </a:prstGeom>
        </p:spPr>
        <p:txBody>
          <a:bodyPr/>
          <a:lstStyle/>
          <a:p>
            <a:pPr marL="0" indent="0" defTabSz="457200">
              <a:lnSpc>
                <a:spcPct val="100000"/>
              </a:lnSpc>
              <a:spcBef>
                <a:spcPts val="2500"/>
              </a:spcBef>
              <a:buSzTx/>
              <a:buFontTx/>
              <a:buNone/>
              <a:defRPr sz="2100">
                <a:solidFill>
                  <a:srgbClr val="000000"/>
                </a:solidFill>
                <a:latin typeface="+mn-lt"/>
                <a:ea typeface="+mn-ea"/>
                <a:cs typeface="+mn-cs"/>
                <a:sym typeface="Helvetica"/>
              </a:defRPr>
            </a:pPr>
            <a:r>
              <a:t>This 2022 </a:t>
            </a:r>
            <a:r>
              <a:rPr b="1"/>
              <a:t>Real-Time Counting People OpenCV Python</a:t>
            </a:r>
            <a:r>
              <a:t> project was created with Python OpenCV. In this python project, we will build a Human Detection and Counting System utilizing a Webcam or your own video or photos.</a:t>
            </a:r>
          </a:p>
          <a:p>
            <a:pPr marL="0" indent="0" defTabSz="457200">
              <a:lnSpc>
                <a:spcPct val="100000"/>
              </a:lnSpc>
              <a:spcBef>
                <a:spcPts val="2500"/>
              </a:spcBef>
              <a:buSzTx/>
              <a:buFontTx/>
              <a:buNone/>
              <a:defRPr sz="2100">
                <a:solidFill>
                  <a:srgbClr val="000000"/>
                </a:solidFill>
                <a:latin typeface="+mn-lt"/>
                <a:ea typeface="+mn-ea"/>
                <a:cs typeface="+mn-cs"/>
                <a:sym typeface="Helvetica"/>
              </a:defRPr>
            </a:pPr>
            <a:r>
              <a:t>A </a:t>
            </a:r>
            <a:r>
              <a:rPr b="1"/>
              <a:t>Counting People OpenCV Python</a:t>
            </a:r>
            <a:r>
              <a:t> project is an intermediate level deep learning project on computer vision that will help you grasp the principles and become a Data Science specialist. The Python project necessitates a basic understanding of Python programming and the OpenCV library.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al-Time Counting People In Python:"/>
          <p:cNvSpPr txBox="1">
            <a:spLocks noGrp="1"/>
          </p:cNvSpPr>
          <p:nvPr>
            <p:ph type="title" idx="4294967295"/>
          </p:nvPr>
        </p:nvSpPr>
        <p:spPr>
          <a:xfrm>
            <a:off x="0" y="748954"/>
            <a:ext cx="10071099" cy="576263"/>
          </a:xfrm>
          <a:prstGeom prst="rect">
            <a:avLst/>
          </a:prstGeom>
        </p:spPr>
        <p:txBody>
          <a:bodyPr lIns="45719" tIns="45719" rIns="45719" bIns="45719" anchor="b">
            <a:noAutofit/>
          </a:bodyPr>
          <a:lstStyle>
            <a:lvl1pPr algn="l" defTabSz="457200">
              <a:lnSpc>
                <a:spcPct val="100000"/>
              </a:lnSpc>
              <a:spcBef>
                <a:spcPts val="2000"/>
              </a:spcBef>
              <a:defRPr sz="3200" b="1">
                <a:latin typeface="+mn-lt"/>
                <a:ea typeface="+mn-ea"/>
                <a:cs typeface="+mn-cs"/>
                <a:sym typeface="Helvetica"/>
              </a:defRPr>
            </a:lvl1pPr>
          </a:lstStyle>
          <a:p>
            <a:pPr algn="ctr"/>
            <a:r>
              <a:rPr dirty="0"/>
              <a:t>Real-Time Counting People In Python: </a:t>
            </a:r>
          </a:p>
        </p:txBody>
      </p:sp>
      <p:sp>
        <p:nvSpPr>
          <p:cNvPr id="81" name="The people counting camera counts the number of people who arrive, leave, or pass through a defined region. It generates reports for study on a daily, weekly, monthly, and annual basis. The people counting camera has improved anti-interference technology"/>
          <p:cNvSpPr txBox="1">
            <a:spLocks noGrp="1"/>
          </p:cNvSpPr>
          <p:nvPr>
            <p:ph type="body" idx="4294967295"/>
          </p:nvPr>
        </p:nvSpPr>
        <p:spPr>
          <a:xfrm>
            <a:off x="929481" y="2177704"/>
            <a:ext cx="8212138" cy="3960813"/>
          </a:xfrm>
          <a:prstGeom prst="rect">
            <a:avLst/>
          </a:prstGeom>
        </p:spPr>
        <p:txBody>
          <a:bodyPr lIns="45719" tIns="45719" rIns="45719" bIns="45719">
            <a:normAutofit/>
          </a:bodyPr>
          <a:lstStyle/>
          <a:p>
            <a:pPr marL="0" indent="0" defTabSz="443484">
              <a:lnSpc>
                <a:spcPct val="100000"/>
              </a:lnSpc>
              <a:spcBef>
                <a:spcPts val="2400"/>
              </a:spcBef>
              <a:defRPr sz="2037">
                <a:solidFill>
                  <a:srgbClr val="000000"/>
                </a:solidFill>
                <a:latin typeface="+mn-lt"/>
                <a:ea typeface="+mn-ea"/>
                <a:cs typeface="+mn-cs"/>
                <a:sym typeface="Helvetica"/>
              </a:defRPr>
            </a:pPr>
            <a:r>
              <a:t>The people counting camera counts the number of people who arrive, leave, or pass through a defined region. It generates reports for study on a daily, weekly, monthly, and annual basis. The people counting camera has improved anti-interference technology and is simple to set up.</a:t>
            </a:r>
          </a:p>
          <a:p>
            <a:pPr marL="0" indent="0" defTabSz="443484">
              <a:lnSpc>
                <a:spcPct val="107916"/>
              </a:lnSpc>
              <a:spcBef>
                <a:spcPts val="700"/>
              </a:spcBef>
              <a:defRPr sz="2037">
                <a:solidFill>
                  <a:srgbClr val="000000"/>
                </a:solidFill>
                <a:uFill>
                  <a:solidFill>
                    <a:srgbClr val="000000"/>
                  </a:solidFill>
                </a:uFill>
                <a:latin typeface="Calibri"/>
                <a:ea typeface="Calibri"/>
                <a:cs typeface="Calibri"/>
                <a:sym typeface="Calibri"/>
              </a:defRPr>
            </a:pPr>
            <a:r>
              <a:rPr b="1"/>
              <a:t>1) Detection &amp; Counting through Image</a:t>
            </a:r>
          </a:p>
          <a:p>
            <a:pPr marL="0" indent="0" defTabSz="443484">
              <a:lnSpc>
                <a:spcPct val="107916"/>
              </a:lnSpc>
              <a:spcBef>
                <a:spcPts val="700"/>
              </a:spcBef>
              <a:defRPr sz="2037">
                <a:solidFill>
                  <a:srgbClr val="000000"/>
                </a:solidFill>
                <a:uFill>
                  <a:solidFill>
                    <a:srgbClr val="000000"/>
                  </a:solidFill>
                </a:uFill>
                <a:latin typeface="Calibri"/>
                <a:ea typeface="Calibri"/>
                <a:cs typeface="Calibri"/>
                <a:sym typeface="Calibri"/>
              </a:defRPr>
            </a:pPr>
            <a:r>
              <a:rPr b="1"/>
              <a:t>	</a:t>
            </a:r>
            <a:r>
              <a:t>This section works with real time images. Here will allow user to select any real time image from the local system and then user can detect the humans in it. And along with that it also gives the count of humans detected.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2) Detection &amp; Counting through Video…"/>
          <p:cNvSpPr txBox="1"/>
          <p:nvPr/>
        </p:nvSpPr>
        <p:spPr>
          <a:xfrm>
            <a:off x="729212" y="1692275"/>
            <a:ext cx="8622201" cy="5191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p>
            <a:pPr defTabSz="457200">
              <a:lnSpc>
                <a:spcPct val="107916"/>
              </a:lnSpc>
              <a:spcBef>
                <a:spcPts val="800"/>
              </a:spcBef>
              <a:defRPr sz="2100">
                <a:uFill>
                  <a:solidFill>
                    <a:srgbClr val="000000"/>
                  </a:solidFill>
                </a:uFill>
                <a:latin typeface="Calibri"/>
                <a:ea typeface="Calibri"/>
                <a:cs typeface="Calibri"/>
                <a:sym typeface="Calibri"/>
              </a:defRPr>
            </a:pPr>
            <a:r>
              <a:rPr b="1"/>
              <a:t>2) Detection &amp; Counting through Video</a:t>
            </a:r>
          </a:p>
          <a:p>
            <a:pPr defTabSz="457200">
              <a:lnSpc>
                <a:spcPct val="107916"/>
              </a:lnSpc>
              <a:spcBef>
                <a:spcPts val="800"/>
              </a:spcBef>
              <a:defRPr sz="2100">
                <a:uFill>
                  <a:solidFill>
                    <a:srgbClr val="000000"/>
                  </a:solidFill>
                </a:uFill>
                <a:latin typeface="Calibri"/>
                <a:ea typeface="Calibri"/>
                <a:cs typeface="Calibri"/>
                <a:sym typeface="Calibri"/>
              </a:defRPr>
            </a:pPr>
            <a:r>
              <a:rPr b="1"/>
              <a:t>	</a:t>
            </a:r>
            <a:r>
              <a:t>This section works with real time videos. Here will allow user to select any real time video from the local system and then user can detect the humans in it. </a:t>
            </a:r>
          </a:p>
          <a:p>
            <a:pPr indent="457200" defTabSz="457200">
              <a:lnSpc>
                <a:spcPct val="107916"/>
              </a:lnSpc>
              <a:spcBef>
                <a:spcPts val="800"/>
              </a:spcBef>
              <a:defRPr sz="2100">
                <a:uFill>
                  <a:solidFill>
                    <a:srgbClr val="000000"/>
                  </a:solidFill>
                </a:uFill>
                <a:latin typeface="Calibri"/>
                <a:ea typeface="Calibri"/>
                <a:cs typeface="Calibri"/>
                <a:sym typeface="Calibri"/>
              </a:defRPr>
            </a:pPr>
            <a:r>
              <a:t>Now in case of  video, since it is running, while the detection process is going on user will be able to see the detected peoples and their count for each frames per second of the video.</a:t>
            </a:r>
          </a:p>
          <a:p>
            <a:pPr indent="457200" defTabSz="457200">
              <a:lnSpc>
                <a:spcPct val="107916"/>
              </a:lnSpc>
              <a:spcBef>
                <a:spcPts val="800"/>
              </a:spcBef>
              <a:defRPr sz="2100">
                <a:uFill>
                  <a:solidFill>
                    <a:srgbClr val="000000"/>
                  </a:solidFill>
                </a:uFill>
                <a:latin typeface="Calibri"/>
                <a:ea typeface="Calibri"/>
                <a:cs typeface="Calibri"/>
                <a:sym typeface="Calibri"/>
              </a:defRPr>
            </a:pPr>
            <a:r>
              <a:t>																	</a:t>
            </a:r>
            <a:endParaRPr b="1"/>
          </a:p>
          <a:p>
            <a:pPr defTabSz="457200">
              <a:lnSpc>
                <a:spcPct val="107916"/>
              </a:lnSpc>
              <a:spcBef>
                <a:spcPts val="800"/>
              </a:spcBef>
              <a:defRPr sz="2100">
                <a:uFill>
                  <a:solidFill>
                    <a:srgbClr val="000000"/>
                  </a:solidFill>
                </a:uFill>
                <a:latin typeface="Calibri"/>
                <a:ea typeface="Calibri"/>
                <a:cs typeface="Calibri"/>
                <a:sym typeface="Calibri"/>
              </a:defRPr>
            </a:pPr>
            <a:r>
              <a:rPr b="1"/>
              <a:t>3) Detection &amp; Counting through Camera</a:t>
            </a:r>
          </a:p>
          <a:p>
            <a:pPr defTabSz="457200">
              <a:lnSpc>
                <a:spcPct val="107916"/>
              </a:lnSpc>
              <a:spcBef>
                <a:spcPts val="800"/>
              </a:spcBef>
              <a:defRPr sz="2100">
                <a:uFill>
                  <a:solidFill>
                    <a:srgbClr val="000000"/>
                  </a:solidFill>
                </a:uFill>
                <a:latin typeface="Calibri"/>
                <a:ea typeface="Calibri"/>
                <a:cs typeface="Calibri"/>
                <a:sym typeface="Calibri"/>
              </a:defRPr>
            </a:pPr>
            <a:r>
              <a:rPr b="1"/>
              <a:t>	</a:t>
            </a:r>
            <a:r>
              <a:t>This section works somehow similar to case of video. Here user will be asked to first open the webcam, and it will detect humans that will comes in that webcam during the detection process.</a:t>
            </a:r>
          </a:p>
        </p:txBody>
      </p:sp>
      <p:sp>
        <p:nvSpPr>
          <p:cNvPr id="84" name="Real-Time Counting People In Python:"/>
          <p:cNvSpPr txBox="1"/>
          <p:nvPr/>
        </p:nvSpPr>
        <p:spPr>
          <a:xfrm>
            <a:off x="1301432" y="802544"/>
            <a:ext cx="7468236"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spcBef>
                <a:spcPts val="2000"/>
              </a:spcBef>
              <a:defRPr sz="3200" b="1">
                <a:solidFill>
                  <a:srgbClr val="FFFFFF"/>
                </a:solidFill>
                <a:latin typeface="+mn-lt"/>
                <a:ea typeface="+mn-ea"/>
                <a:cs typeface="+mn-cs"/>
                <a:sym typeface="Helvetica"/>
              </a:defRPr>
            </a:lvl1pPr>
          </a:lstStyle>
          <a:p>
            <a:r>
              <a:rPr dirty="0"/>
              <a:t>Real-Time Counting People In Python: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urther we have improved some user interfaces and added some additional features.…"/>
          <p:cNvSpPr txBox="1"/>
          <p:nvPr/>
        </p:nvSpPr>
        <p:spPr>
          <a:xfrm>
            <a:off x="692150" y="1720715"/>
            <a:ext cx="8694738" cy="38715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341312" indent="-341312" defTabSz="1006475">
              <a:lnSpc>
                <a:spcPct val="93000"/>
              </a:lnSpc>
              <a:spcBef>
                <a:spcPts val="1400"/>
              </a:spcBef>
              <a:buClr>
                <a:srgbClr val="000000"/>
              </a:buClr>
              <a:buSzPct val="100000"/>
              <a:buFont typeface="Arial"/>
              <a:buChar char="•"/>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r>
              <a:t>Further we have improved some user interfaces and added some additional features.</a:t>
            </a:r>
          </a:p>
          <a:p>
            <a:pPr marL="341312" indent="-341312" defTabSz="1006475">
              <a:lnSpc>
                <a:spcPct val="93000"/>
              </a:lnSpc>
              <a:spcBef>
                <a:spcPts val="1400"/>
              </a:spcBef>
              <a:buClr>
                <a:srgbClr val="000000"/>
              </a:buClr>
              <a:buSzPct val="100000"/>
              <a:buFont typeface="Arial"/>
              <a:buChar char="•"/>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latin typeface="Tw Cen MT"/>
                <a:ea typeface="Tw Cen MT"/>
                <a:cs typeface="Tw Cen MT"/>
                <a:sym typeface="Tw Cen MT"/>
              </a:defRPr>
            </a:pPr>
            <a:r>
              <a:t>Used additional libraries like </a:t>
            </a:r>
          </a:p>
          <a:p>
            <a:pPr marL="798512" lvl="1" indent="-295275" defTabSz="1006475">
              <a:lnSpc>
                <a:spcPct val="93000"/>
              </a:lnSpc>
              <a:spcBef>
                <a:spcPts val="1100"/>
              </a:spcBef>
              <a:buClr>
                <a:srgbClr val="000000"/>
              </a:buClr>
              <a:buSzPct val="100000"/>
              <a:buFont typeface="Arial"/>
              <a:buChar char="•"/>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000">
                <a:latin typeface="Tw Cen MT"/>
                <a:ea typeface="Tw Cen MT"/>
                <a:cs typeface="Tw Cen MT"/>
                <a:sym typeface="Tw Cen MT"/>
              </a:defRPr>
            </a:pPr>
            <a:r>
              <a:t>Imutils - </a:t>
            </a:r>
            <a:r>
              <a:rPr>
                <a:solidFill>
                  <a:srgbClr val="202124"/>
                </a:solidFill>
              </a:rPr>
              <a:t>a series of convenience functions to make basic image processing functions such as translation, rotation, resizing, skeletonization, and displaying Matplotlib images easier with OpenCV and Python.</a:t>
            </a:r>
          </a:p>
          <a:p>
            <a:pPr marL="798512" lvl="1" indent="-295275" defTabSz="1006475">
              <a:lnSpc>
                <a:spcPct val="93000"/>
              </a:lnSpc>
              <a:spcBef>
                <a:spcPts val="1100"/>
              </a:spcBef>
              <a:buClr>
                <a:srgbClr val="000000"/>
              </a:buClr>
              <a:buSzPct val="100000"/>
              <a:buFont typeface="Arial"/>
              <a:buChar char="•"/>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000">
                <a:solidFill>
                  <a:srgbClr val="202124"/>
                </a:solidFill>
                <a:latin typeface="Tw Cen MT"/>
                <a:ea typeface="Tw Cen MT"/>
                <a:cs typeface="Tw Cen MT"/>
                <a:sym typeface="Tw Cen MT"/>
              </a:defRPr>
            </a:pPr>
            <a:r>
              <a:t>Argparse – this module makes it easy to write user-friendly command-line interfaces.</a:t>
            </a:r>
          </a:p>
          <a:p>
            <a:pPr marL="341312" indent="-341312" defTabSz="1006475">
              <a:lnSpc>
                <a:spcPct val="93000"/>
              </a:lnSpc>
              <a:spcBef>
                <a:spcPts val="1400"/>
              </a:spcBef>
              <a:buClr>
                <a:srgbClr val="000000"/>
              </a:buClr>
              <a:buSzPct val="100000"/>
              <a:buFont typeface="Arial"/>
              <a:buChar char="•"/>
              <a:tabLst>
                <a:tab pos="330200" algn="l"/>
                <a:tab pos="444500" algn="l"/>
                <a:tab pos="889000" algn="l"/>
                <a:tab pos="1333500" algn="l"/>
                <a:tab pos="1790700" algn="l"/>
                <a:tab pos="2235200" algn="l"/>
                <a:tab pos="2692400" algn="l"/>
                <a:tab pos="3136900" algn="l"/>
                <a:tab pos="3581400" algn="l"/>
                <a:tab pos="4038600" algn="l"/>
                <a:tab pos="4483100" algn="l"/>
                <a:tab pos="4927600" algn="l"/>
                <a:tab pos="5384800" algn="l"/>
                <a:tab pos="5829300" algn="l"/>
                <a:tab pos="6286500" algn="l"/>
                <a:tab pos="6731000" algn="l"/>
                <a:tab pos="7175500" algn="l"/>
                <a:tab pos="7632700" algn="l"/>
                <a:tab pos="8077200" algn="l"/>
                <a:tab pos="8521700" algn="l"/>
                <a:tab pos="8978900" algn="l"/>
              </a:tabLst>
              <a:defRPr sz="2400">
                <a:solidFill>
                  <a:srgbClr val="202124"/>
                </a:solidFill>
                <a:latin typeface="Tw Cen MT"/>
                <a:ea typeface="Tw Cen MT"/>
                <a:cs typeface="Tw Cen MT"/>
                <a:sym typeface="Tw Cen MT"/>
              </a:defRPr>
            </a:pPr>
            <a:r>
              <a:t>Also worked on the labelling of the human body detected by the program by the counter which tells us the count of the number of people at that particular instance in the video.</a:t>
            </a:r>
          </a:p>
        </p:txBody>
      </p:sp>
      <p:sp>
        <p:nvSpPr>
          <p:cNvPr id="87" name="FURTHER IMPROVEMENT"/>
          <p:cNvSpPr txBox="1"/>
          <p:nvPr/>
        </p:nvSpPr>
        <p:spPr>
          <a:xfrm>
            <a:off x="1661001" y="697464"/>
            <a:ext cx="674909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006475">
              <a:defRPr sz="3600">
                <a:solidFill>
                  <a:srgbClr val="FFFFFF"/>
                </a:solidFill>
                <a:latin typeface="Ink Free"/>
                <a:ea typeface="Ink Free"/>
                <a:cs typeface="Ink Free"/>
                <a:sym typeface="Ink Free"/>
              </a:defRPr>
            </a:lvl1pPr>
          </a:lstStyle>
          <a:p>
            <a:pPr algn="ctr"/>
            <a:r>
              <a:rPr dirty="0">
                <a:latin typeface="Tw Cen MT" panose="020B0602020104020603" pitchFamily="34" charset="77"/>
              </a:rPr>
              <a:t>FURTHER IMPROVEMENT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penCV"/>
          <p:cNvSpPr txBox="1">
            <a:spLocks noGrp="1"/>
          </p:cNvSpPr>
          <p:nvPr>
            <p:ph type="title"/>
          </p:nvPr>
        </p:nvSpPr>
        <p:spPr>
          <a:xfrm>
            <a:off x="942975" y="681037"/>
            <a:ext cx="8191500" cy="988979"/>
          </a:xfrm>
          <a:prstGeom prst="rect">
            <a:avLst/>
          </a:prstGeom>
        </p:spPr>
        <p:txBody>
          <a:bodyPr/>
          <a:lstStyle/>
          <a:p>
            <a:r>
              <a:rPr dirty="0"/>
              <a:t>OpenCV</a:t>
            </a:r>
          </a:p>
        </p:txBody>
      </p:sp>
      <p:sp>
        <p:nvSpPr>
          <p:cNvPr id="90" name="OpenCV is a huge open-source library for computer vision, machine learning, and image processing. OpenCV supports a wide variety of programming languages like Python, C++, Java, etc.…"/>
          <p:cNvSpPr txBox="1"/>
          <p:nvPr/>
        </p:nvSpPr>
        <p:spPr>
          <a:xfrm>
            <a:off x="584751" y="2090573"/>
            <a:ext cx="8901598" cy="3795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70447" indent="-170447" algn="just" defTabSz="457200">
              <a:spcBef>
                <a:spcPts val="1000"/>
              </a:spcBef>
              <a:buSzPct val="100000"/>
              <a:buChar char="•"/>
              <a:defRPr sz="2000">
                <a:latin typeface="+mn-lt"/>
                <a:ea typeface="+mn-ea"/>
                <a:cs typeface="+mn-cs"/>
                <a:sym typeface="Helvetica"/>
              </a:defRPr>
            </a:pPr>
            <a:r>
              <a:rPr b="1" dirty="0"/>
              <a:t>OpenCV</a:t>
            </a:r>
            <a:r>
              <a:rPr dirty="0"/>
              <a:t> is a huge open-source library for computer vision, machine learning, and image processing. OpenCV supports a wide variety of programming languages like Python, C++, Java, etc.</a:t>
            </a:r>
          </a:p>
          <a:p>
            <a:pPr marL="200526" indent="-200526" algn="just" defTabSz="457200">
              <a:spcBef>
                <a:spcPts val="1000"/>
              </a:spcBef>
              <a:buSzPct val="100000"/>
              <a:buChar char="•"/>
              <a:defRPr sz="2000">
                <a:latin typeface="+mn-lt"/>
                <a:ea typeface="+mn-ea"/>
                <a:cs typeface="+mn-cs"/>
                <a:sym typeface="Helvetica"/>
              </a:defRPr>
            </a:pPr>
            <a:r>
              <a:rPr dirty="0"/>
              <a:t>It can process images and videos to identify objects, faces, or even the handwriting of a human. When it is integrated with various libraries, such as </a:t>
            </a:r>
            <a:r>
              <a:rPr sz="2400" b="1" dirty="0">
                <a:solidFill>
                  <a:schemeClr val="tx1"/>
                </a:solidFill>
                <a:uFill>
                  <a:solidFill>
                    <a:srgbClr val="308D46"/>
                  </a:solidFill>
                </a:uFill>
                <a:latin typeface="Menlo Regular"/>
                <a:ea typeface="Menlo Regular"/>
                <a:cs typeface="Menlo Regular"/>
                <a:sym typeface="Menlo Regular"/>
                <a:hlinkClick r:id="rId2">
                  <a:extLst>
                    <a:ext uri="{A12FA001-AC4F-418D-AE19-62706E023703}">
                      <ahyp:hlinkClr xmlns:ahyp="http://schemas.microsoft.com/office/drawing/2018/hyperlinkcolor" val="tx"/>
                    </a:ext>
                  </a:extLst>
                </a:hlinkClick>
              </a:rPr>
              <a:t>Numpy</a:t>
            </a:r>
            <a:r>
              <a:rPr dirty="0">
                <a:solidFill>
                  <a:schemeClr val="tx1"/>
                </a:solidFill>
              </a:rPr>
              <a:t> </a:t>
            </a:r>
            <a:r>
              <a:rPr dirty="0"/>
              <a:t>which is a highly optimized library for numerical operations, then the number of weapons increases in your Arsenal </a:t>
            </a:r>
            <a:r>
              <a:rPr dirty="0" err="1"/>
              <a:t>i.e</a:t>
            </a:r>
            <a:r>
              <a:rPr dirty="0"/>
              <a:t> whatever operations one can do in </a:t>
            </a:r>
            <a:r>
              <a:rPr dirty="0" err="1"/>
              <a:t>Numpy</a:t>
            </a:r>
            <a:r>
              <a:rPr dirty="0"/>
              <a:t> can be combined with OpenCV.</a:t>
            </a:r>
          </a:p>
          <a:p>
            <a:pPr marL="200526" indent="-200526" algn="just" defTabSz="457200">
              <a:spcBef>
                <a:spcPts val="1000"/>
              </a:spcBef>
              <a:buSzPct val="100000"/>
              <a:buChar char="•"/>
              <a:defRPr sz="2000">
                <a:latin typeface="+mn-lt"/>
                <a:ea typeface="+mn-ea"/>
                <a:cs typeface="+mn-cs"/>
                <a:sym typeface="Helvetica"/>
              </a:defRPr>
            </a:pPr>
            <a:r>
              <a:rPr dirty="0"/>
              <a:t>This OpenCV tutorial will help you learn the Image-processing from Basics to Advance, like operations on Images, Videos using a huge set of </a:t>
            </a:r>
            <a:r>
              <a:rPr dirty="0" err="1"/>
              <a:t>Opencv</a:t>
            </a:r>
            <a:r>
              <a:rPr dirty="0"/>
              <a:t>-programs and projects.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image.jpeg" descr="image.jpeg"/>
          <p:cNvPicPr>
            <a:picLocks noChangeAspect="1"/>
          </p:cNvPicPr>
          <p:nvPr/>
        </p:nvPicPr>
        <p:blipFill>
          <a:blip r:embed="rId2"/>
          <a:srcRect l="5247" t="5944" r="39500" b="35989"/>
          <a:stretch>
            <a:fillRect/>
          </a:stretch>
        </p:blipFill>
        <p:spPr>
          <a:xfrm>
            <a:off x="863600" y="1403350"/>
            <a:ext cx="8129587" cy="5184775"/>
          </a:xfrm>
          <a:prstGeom prst="rect">
            <a:avLst/>
          </a:prstGeom>
          <a:ln w="12700">
            <a:miter lim="400000"/>
          </a:ln>
        </p:spPr>
      </p:pic>
      <p:sp>
        <p:nvSpPr>
          <p:cNvPr id="93" name="SAMPLE OUTPUT"/>
          <p:cNvSpPr txBox="1"/>
          <p:nvPr/>
        </p:nvSpPr>
        <p:spPr>
          <a:xfrm>
            <a:off x="2565082" y="519112"/>
            <a:ext cx="617442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006475">
              <a:defRPr sz="3600">
                <a:solidFill>
                  <a:srgbClr val="FFFFFF"/>
                </a:solidFill>
                <a:latin typeface="Ink Free"/>
                <a:ea typeface="Ink Free"/>
                <a:cs typeface="Ink Free"/>
                <a:sym typeface="Ink Free"/>
              </a:defRPr>
            </a:lvl1pPr>
          </a:lstStyle>
          <a:p>
            <a:r>
              <a:rPr dirty="0">
                <a:latin typeface="Tw Cen MT" panose="020B0602020104020603" pitchFamily="34" charset="77"/>
              </a:rPr>
              <a:t>SAMPLE OUTPUT</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Times New Roman"/>
        <a:ea typeface="Times New Roman"/>
        <a:cs typeface="Times New Roman"/>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Times New Roman"/>
        <a:ea typeface="Times New Roman"/>
        <a:cs typeface="Times New Roman"/>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874</Words>
  <Application>Microsoft Macintosh PowerPoint</Application>
  <PresentationFormat>Custom</PresentationFormat>
  <Paragraphs>68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Bahnschrift SemiBold</vt:lpstr>
      <vt:lpstr>Calibri</vt:lpstr>
      <vt:lpstr>Helvetica</vt:lpstr>
      <vt:lpstr>Menlo Regular</vt:lpstr>
      <vt:lpstr>Times New Roman</vt:lpstr>
      <vt:lpstr>Tw Cen MT</vt:lpstr>
      <vt:lpstr>Office Theme</vt:lpstr>
      <vt:lpstr>PowerPoint Presentation</vt:lpstr>
      <vt:lpstr>PowerPoint Presentation</vt:lpstr>
      <vt:lpstr>PowerPoint Presentation</vt:lpstr>
      <vt:lpstr>About the project</vt:lpstr>
      <vt:lpstr>Real-Time Counting People In Python: </vt:lpstr>
      <vt:lpstr>PowerPoint Presentation</vt:lpstr>
      <vt:lpstr>PowerPoint Presentation</vt:lpstr>
      <vt:lpstr>OpenCV</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Sahil Faniband</cp:lastModifiedBy>
  <cp:revision>3</cp:revision>
  <dcterms:modified xsi:type="dcterms:W3CDTF">2022-10-10T04:42:34Z</dcterms:modified>
</cp:coreProperties>
</file>