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a9c9be87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a9c9be87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a9c9be87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a9c9be87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a9c9be87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a9c9be87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c0679b37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c0679b37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c0679b37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c0679b37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c0679b37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c0679b37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a9c9be87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a9c9be87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c0679b37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c0679b37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c0679b37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c0679b37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a9c9be87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a9c9be87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c0679b3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c0679b3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a9c9be87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a9c9be87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a9c9be87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9c9be87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a9c9be87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9c9be87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wired.com/story/first-big-survey-of-births-finds-millions-of-missing-wome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urworldindata.org/gender-ratio#biology-or-discrimination-which-countries-have-skewed-sex-ratios-at-birth" TargetMode="External"/><Relationship Id="rId4" Type="http://schemas.openxmlformats.org/officeDocument/2006/relationships/hyperlink" Target="https://www.wired.com/story/first-big-survey-of-births-finds-millions-of-missing-wom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scmp.com/business/china-business/article/2188933/chinese-women-earn-fifth-less-men-and-gap-widening-fa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ourworldindata.org/gender-ratio#biology-or-discrimination-which-countries-have-skewed-sex-ratios-at-birth"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000"/>
              </a:spcAft>
              <a:buClr>
                <a:schemeClr val="dk1"/>
              </a:buClr>
              <a:buSzPts val="1100"/>
              <a:buFont typeface="Arial"/>
              <a:buNone/>
            </a:pPr>
            <a:r>
              <a:rPr b="1" lang="zh-CN" sz="3000"/>
              <a:t>What Are The Consequences of A Skewed Sex Ratio?</a:t>
            </a:r>
            <a:endParaRPr b="1" sz="30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Yizhen Wu &amp; Kathleen Anderson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Findings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1200">
                <a:latin typeface="Times New Roman"/>
                <a:ea typeface="Times New Roman"/>
                <a:cs typeface="Times New Roman"/>
                <a:sym typeface="Times New Roman"/>
              </a:rPr>
              <a:t>In order to pursue more effective labor, developing countries like India and China can develop their economies faster and more efficiently. At the beginning of the founding of New China in the last century, due to the impact of World War II China, Mao Zedong (China’s highest tie man at the time) encouraged China to have children. (A review of population theoretical research since the founding of the People’s Republic of China.Https://www.ncbi.nlm.nih.gov/pubmed/12281752）</a:t>
            </a:r>
            <a:endParaRPr b="1" sz="1200">
              <a:latin typeface="Times New Roman"/>
              <a:ea typeface="Times New Roman"/>
              <a:cs typeface="Times New Roman"/>
              <a:sym typeface="Times New Roman"/>
            </a:endParaRPr>
          </a:p>
          <a:p>
            <a:pPr indent="0" lvl="0" marL="0" rtl="0" algn="l">
              <a:spcBef>
                <a:spcPts val="1600"/>
              </a:spcBef>
              <a:spcAft>
                <a:spcPts val="1600"/>
              </a:spcAft>
              <a:buNone/>
            </a:pPr>
            <a:r>
              <a:rPr b="1" lang="zh-CN" sz="1200">
                <a:latin typeface="Times New Roman"/>
                <a:ea typeface="Times New Roman"/>
                <a:cs typeface="Times New Roman"/>
                <a:sym typeface="Times New Roman"/>
              </a:rPr>
              <a:t>Since this database only contains data from 1950, we cannot compare the male to female ratio before Mao Zedong encouraged fertility. But we can still find a lot of interesting things in this picture. Since Mao Zedong blindly encouraged the Chinese people to have children, social resources have not been well allocated. After the 1970s, China’s population base reached a peak. Social resources will no longer be able to serve the swollen population, so Deng Xiaoping (Chinese leader in the 1970s) proposed the one-child policy (a couple can only have one child). This can also be compared with our annual birth rate chart. After the one-child policy was officially implemented in September 1982, China’s gender ratio continued to decline. In fact, we were not surprised by this result. There are many abandoned babies in China, and most of them are </a:t>
            </a:r>
            <a:r>
              <a:rPr b="1" lang="zh-CN" sz="1200">
                <a:latin typeface="Times New Roman"/>
                <a:ea typeface="Times New Roman"/>
                <a:cs typeface="Times New Roman"/>
                <a:sym typeface="Times New Roman"/>
              </a:rPr>
              <a:t>abandoned</a:t>
            </a:r>
            <a:r>
              <a:rPr b="1" lang="zh-CN" sz="1200">
                <a:latin typeface="Times New Roman"/>
                <a:ea typeface="Times New Roman"/>
                <a:cs typeface="Times New Roman"/>
                <a:sym typeface="Times New Roman"/>
              </a:rPr>
              <a:t>. So in those days, many American couples went to China to adopt these abandoned baby girls. Incomplete data statistics, a total of 100,000 baby girls were adopted. Many women even go to the hospital to have an abortion after blindly guessing that they are pregnant with a girl based on the physiological response of pregnancy. The purpose is to have a boy.</a:t>
            </a:r>
            <a:endParaRPr b="1"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Findings</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The one-child policy has caused many humanitarian controversies. But in terms of controlling the population, this policy has indeed worked. After the introduction of the one-child policy in September 1982, China’s average annual birth rate dropped to 6 millionths after the policy was introduced. This reasonably controlled the rapid expansion of the population and also contributed to the problem of social aging. Realizing that the one-child policy was an inhumane but powerful policy for population control, China opened the second-child policy in November 2011 for the first group of only children (those born in the 1980s). If a couple is only children, they can enjoy the second-child policy. This policy was fully opened in January 2016. After the second-child policy was introduced, China’s male-female ratio began to even out.</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Findings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Georgia"/>
                <a:ea typeface="Georgia"/>
                <a:cs typeface="Georgia"/>
                <a:sym typeface="Georgia"/>
              </a:rPr>
              <a:t>The first parameter (months since one child) refers to the one-child policy that began in 1982 (0 means September 1982). The second is a red dotted line, which represents the time when China resumes its second-child policy. So we can see that after the one-child policy began, China ’s male-female ratio was severely imbalanced. It is time for the two-child policy to be implemented on a trial basis, and it is time for the male-female ratio to gradually decline. As the country with the largest ratio of men and women in the world, China’s open second-child policy has benefited the country and women, and fewer and fewer women have been trafficked.</a:t>
            </a:r>
            <a:endParaRPr>
              <a:latin typeface="Georgia"/>
              <a:ea typeface="Georgia"/>
              <a:cs typeface="Georgia"/>
              <a:sym typeface="Georgia"/>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5"/>
          <p:cNvPicPr preferRelativeResize="0"/>
          <p:nvPr/>
        </p:nvPicPr>
        <p:blipFill>
          <a:blip r:embed="rId3">
            <a:alphaModFix/>
          </a:blip>
          <a:stretch>
            <a:fillRect/>
          </a:stretch>
        </p:blipFill>
        <p:spPr>
          <a:xfrm>
            <a:off x="333175" y="681513"/>
            <a:ext cx="3780474" cy="3780474"/>
          </a:xfrm>
          <a:prstGeom prst="rect">
            <a:avLst/>
          </a:prstGeom>
          <a:noFill/>
          <a:ln>
            <a:noFill/>
          </a:ln>
        </p:spPr>
      </p:pic>
      <p:sp>
        <p:nvSpPr>
          <p:cNvPr id="135" name="Google Shape;135;p25"/>
          <p:cNvSpPr txBox="1"/>
          <p:nvPr/>
        </p:nvSpPr>
        <p:spPr>
          <a:xfrm>
            <a:off x="4614950" y="1225350"/>
            <a:ext cx="4101000" cy="26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dk1"/>
                </a:solidFill>
                <a:latin typeface="Georgia"/>
                <a:ea typeface="Georgia"/>
                <a:cs typeface="Georgia"/>
                <a:sym typeface="Georgia"/>
              </a:rPr>
              <a:t>This visualization shows the upward trend from 1950 to 2015 in not only an increase in births, but an exponential increase in deaths. The ratio keeps getting higher between deaths and births, and the sooner birth rate continues to slow down, the closer those two parallel ends will meet at 1. The countries I chose to visualize were Malta (island off the coast of Italy), Armenia (located in Eurasia border area), the United States, India and China. Those countries are listed in the order the plot progresses them in, with Malta and Armenia closest to the origin, and the United States next. India, the second closest to the top, had a spike in births around 1990, and then that number greatly decreased by 2015. China seems to have a lot of consistency with births, but deaths are increasing even more; nevertheless, it is projected that India will soon take over the world’s largest population by 2100.</a:t>
            </a:r>
            <a:endParaRPr sz="12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311700" y="14379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sz="1600">
                <a:latin typeface="Georgia"/>
                <a:ea typeface="Georgia"/>
                <a:cs typeface="Georgia"/>
                <a:sym typeface="Georgia"/>
              </a:rPr>
              <a:t>Although infanticide is context-dependent, it is very prevalent in girls (the common assumption). Postnatally, girls are often more neglected and receive unfair treatment. But where are all the “missing girls?” “Across a dozen countries, the chasm amounts to 23.1 million missing female births since 1970” (</a:t>
            </a:r>
            <a:r>
              <a:rPr i="1" lang="zh-CN" sz="1600">
                <a:solidFill>
                  <a:schemeClr val="hlink"/>
                </a:solidFill>
                <a:uFill>
                  <a:noFill/>
                </a:uFill>
                <a:latin typeface="Georgia"/>
                <a:ea typeface="Georgia"/>
                <a:cs typeface="Georgia"/>
                <a:sym typeface="Georgia"/>
                <a:hlinkClick r:id="rId3"/>
              </a:rPr>
              <a:t>wired.com</a:t>
            </a:r>
            <a:r>
              <a:rPr lang="zh-CN" sz="1600">
                <a:latin typeface="Georgia"/>
                <a:ea typeface="Georgia"/>
                <a:cs typeface="Georgia"/>
                <a:sym typeface="Georgia"/>
              </a:rPr>
              <a:t>). Doing out the math, it’s been 23.1 missing female births /49 years ~471,429 missing female births a year. This loss of women will slowly reduce the population rates as time goes on; nevertheless, if populations continue to decrease in countries that practice sex-selective abortion/postnatal infanticides, they’ll run out of people altogether.</a:t>
            </a:r>
            <a:endParaRPr>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Concluding Statement</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sz="1600">
                <a:latin typeface="Georgia"/>
                <a:ea typeface="Georgia"/>
                <a:cs typeface="Georgia"/>
                <a:sym typeface="Georgia"/>
              </a:rPr>
              <a:t>Sex-selective abortion is alive and well in many parts of the world, some more than others. There could be many reasons as to why the population is decreasing, such as socio-economic factors or minor cultural changes that do not revolve around sex-biases. We however must recognize the clear but unspoken evidence that some groups of nationalities, if still holding true to their beliefs that sex-selectivity is ethically “okay,” will eventually become endangered populations.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a:latin typeface="Georgia"/>
                <a:ea typeface="Georgia"/>
                <a:cs typeface="Georgia"/>
                <a:sym typeface="Georgia"/>
              </a:rPr>
              <a:t>With the continuous expansion of the world’s total population, the per capita resources of our human beings are declining. In order to maintain social stability and rational distribution of resources, many countries have to introduce policies to control the population. Countries in </a:t>
            </a:r>
            <a:r>
              <a:rPr lang="zh-CN">
                <a:latin typeface="Georgia"/>
                <a:ea typeface="Georgia"/>
                <a:cs typeface="Georgia"/>
                <a:sym typeface="Georgia"/>
              </a:rPr>
              <a:t>Asia, northern Africa and the Middle East have much higher ratio differences from male to female populations, due to the preference of birthing males as opposed to females. Because of this, it has led to an excess in males with no partner to find, and a number of “missing women.” This not only has social and cultural consequences on the man, but on the woman as well. We’re going to talk about how the data collected can tell a story much bigger than the numbers.</a:t>
            </a:r>
            <a:endParaRPr>
              <a:latin typeface="Georgia"/>
              <a:ea typeface="Georgia"/>
              <a:cs typeface="Georgia"/>
              <a:sym typeface="Georgia"/>
            </a:endParaRPr>
          </a:p>
        </p:txBody>
      </p:sp>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Our </a:t>
            </a:r>
            <a:r>
              <a:rPr lang="zh-CN"/>
              <a:t>Motivating Problem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Motivating Problem, cont.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sz="1600">
                <a:latin typeface="Georgia"/>
                <a:ea typeface="Georgia"/>
                <a:cs typeface="Georgia"/>
                <a:sym typeface="Georgia"/>
              </a:rPr>
              <a:t>Although women naturally live longer than men, there is still a skewed sex ratio in many countries. “The evidence for sex-selective abortion and discrimination against girls is now strong across several countries. Not only does the increase in sex ratios coincide with the availability of prenatal sex determination technologies, there is also clear evidence from studies investigating the use and promotion of such methods”(</a:t>
            </a:r>
            <a:r>
              <a:rPr lang="zh-CN" sz="1600">
                <a:solidFill>
                  <a:schemeClr val="hlink"/>
                </a:solidFill>
                <a:uFill>
                  <a:noFill/>
                </a:uFill>
                <a:latin typeface="Georgia"/>
                <a:ea typeface="Georgia"/>
                <a:cs typeface="Georgia"/>
                <a:sym typeface="Georgia"/>
                <a:hlinkClick r:id="rId3"/>
              </a:rPr>
              <a:t>Our World In Data</a:t>
            </a:r>
            <a:r>
              <a:rPr lang="zh-CN" sz="1600">
                <a:latin typeface="Georgia"/>
                <a:ea typeface="Georgia"/>
                <a:cs typeface="Georgia"/>
                <a:sym typeface="Georgia"/>
              </a:rPr>
              <a:t>). When prenatal diagnosis was introduced, medical abortion was legalized a year later. We wish that could have been a coincidence, but medical abortion was probably a byproduct of this new discovery. “As a result, roughly 50 million excess males under the age of 20 today reside in those two countries. And at least in China, that wave has not yet crested” (</a:t>
            </a:r>
            <a:r>
              <a:rPr i="1" lang="zh-CN" sz="1600">
                <a:solidFill>
                  <a:schemeClr val="hlink"/>
                </a:solidFill>
                <a:uFill>
                  <a:noFill/>
                </a:uFill>
                <a:latin typeface="Georgia"/>
                <a:ea typeface="Georgia"/>
                <a:cs typeface="Georgia"/>
                <a:sym typeface="Georgia"/>
                <a:hlinkClick r:id="rId4"/>
              </a:rPr>
              <a:t>wired.com</a:t>
            </a:r>
            <a:r>
              <a:rPr lang="zh-CN" sz="1600">
                <a:latin typeface="Georgia"/>
                <a:ea typeface="Georgia"/>
                <a:cs typeface="Georgia"/>
                <a:sym typeface="Georgia"/>
              </a:rPr>
              <a:t>). Besides Brazil and Mexico, India has the 3rd largest homicide rates in the world. The problem is that the culture didn’t view sex-selective abortion as unethical, and thought it was just a good way to balance out the population. This is obviously useless when there is now an extreme shortage in those countries.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So What’s The Main Issue?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sz="1600">
                <a:latin typeface="Georgia"/>
                <a:ea typeface="Georgia"/>
                <a:cs typeface="Georgia"/>
                <a:sym typeface="Georgia"/>
              </a:rPr>
              <a:t>The problem with male preference is the amount of missing women and then single men. Younger men face a difficulty finding women, because the still single older men are still out there hopelessly looking. Looking for love will be less authentic and more about monetary benefit for women, as they’ll only go to the wealthiest, having an unnecessary plethora of options.The most self-refuting concept of all is that when there are too many single men to find a relationship in the shortage of women, carrying along the family name won’t even be able to happen. Another issue with this concept of male preference is how it affects women. Women are solely viewed as wives. Their opportunities are often shut down earlier, and they aren’t valued as much or taken as seriously; nevertheless, women feel a lot more pressure than they should. In this </a:t>
            </a:r>
            <a:r>
              <a:rPr lang="zh-CN" sz="1600">
                <a:solidFill>
                  <a:schemeClr val="hlink"/>
                </a:solidFill>
                <a:uFill>
                  <a:noFill/>
                </a:uFill>
                <a:latin typeface="Georgia"/>
                <a:ea typeface="Georgia"/>
                <a:cs typeface="Georgia"/>
                <a:sym typeface="Georgia"/>
                <a:hlinkClick r:id="rId3"/>
              </a:rPr>
              <a:t>article</a:t>
            </a:r>
            <a:r>
              <a:rPr lang="zh-CN" sz="1600">
                <a:latin typeface="Georgia"/>
                <a:ea typeface="Georgia"/>
                <a:cs typeface="Georgia"/>
                <a:sym typeface="Georgia"/>
              </a:rPr>
              <a:t> it states that women in China make only a fifth (20%) of what men make for doing the same occupation/position.</a:t>
            </a:r>
            <a:endParaRPr sz="16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And Why Does This Matter?</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latin typeface="Georgia"/>
                <a:ea typeface="Georgia"/>
                <a:cs typeface="Georgia"/>
                <a:sym typeface="Georgia"/>
              </a:rPr>
              <a:t>In many developing countries, many families still maintain the traditional, backward thinking, that is, having a son is the only way for their family to continue. As a result, many women in these countries have been forced to have an abortion, or even abandoned after giving birth to a baby girl. The blind birth of a son will also bring many social problems, and the imbalance between the male and female makes more and more men unable to find a wife. In China, a movie tells a real story, Blind Mountain. In 1990, a young female college student was abducted into a distant mountain in China to become a wife. All her documents and money were taken away. She was sold to the mountain for 200 yuan by a professional trafficker, where she was forced to marry a man and give birth to a child. Attempts to escape were beaten, and even the police were powerless. This is the consequence of an imbalance between the male and female ratios, disrupted social order, distorted human nature, and the safety of single women cannot be guaranteed.</a:t>
            </a:r>
            <a:endParaRPr sz="1200">
              <a:latin typeface="Georgia"/>
              <a:ea typeface="Georgia"/>
              <a:cs typeface="Georgia"/>
              <a:sym typeface="Georgia"/>
            </a:endParaRPr>
          </a:p>
          <a:p>
            <a:pPr indent="0" lvl="0" marL="0" rtl="0" algn="l">
              <a:spcBef>
                <a:spcPts val="1600"/>
              </a:spcBef>
              <a:spcAft>
                <a:spcPts val="1600"/>
              </a:spcAft>
              <a:buNone/>
            </a:pPr>
            <a:r>
              <a:rPr lang="zh-CN" sz="1200">
                <a:latin typeface="Georgia"/>
                <a:ea typeface="Georgia"/>
                <a:cs typeface="Georgia"/>
                <a:sym typeface="Georgia"/>
              </a:rPr>
              <a:t>China is just a special example, but it does not mean that these things will not happen in other countries. In an increasingly progressive society, women are beginning to gain the same rights as men and are no longer discriminated against. The root cause is that the ratio of men and women has begun to decrease. The rate of world population growth is also average. But we still need to control population growth. The resources on earth are limited, and the water and food on which humans depend are limited. The larger the population, the fewer resources per capita. Before we can fully use environmentally friendly energy, we should save and keep an eye on the growth rate of the population.</a:t>
            </a:r>
            <a:endParaRPr sz="12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Findings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600">
                <a:latin typeface="Georgia"/>
                <a:ea typeface="Georgia"/>
                <a:cs typeface="Georgia"/>
                <a:sym typeface="Georgia"/>
              </a:rPr>
              <a:t>China has the highest sex ratio in the world, with 115–116 male births per 100 female births. There is an average ratio of 103 to 107 boys born per 100 girls, and that’s due to the higher probability of miscarrying a female over a male baby; however, countries like China, Pakistan, India, Vietnam and so on purposely make this ratio even more skewed. In India, evidence and data show that parents are likely to keep trying to have children until they have a boy. “At a local level, a study of a large Delhi hospital known for maternal care showed very similar results. The overall sex ratio was male-biased with only 806 girls per 1000 boys. But this got significantly worse when the family already had a daughter: 720 girls per 1000 boys if there was one previous girl and only 178 girls per 1000 boys for two previous daughters” (</a:t>
            </a:r>
            <a:r>
              <a:rPr lang="zh-CN" sz="1600">
                <a:solidFill>
                  <a:schemeClr val="hlink"/>
                </a:solidFill>
                <a:uFill>
                  <a:noFill/>
                </a:uFill>
                <a:latin typeface="Georgia"/>
                <a:ea typeface="Georgia"/>
                <a:cs typeface="Georgia"/>
                <a:sym typeface="Georgia"/>
                <a:hlinkClick r:id="rId3"/>
              </a:rPr>
              <a:t>Our World In Data</a:t>
            </a:r>
            <a:r>
              <a:rPr lang="zh-CN" sz="1600">
                <a:latin typeface="Georgia"/>
                <a:ea typeface="Georgia"/>
                <a:cs typeface="Georgia"/>
                <a:sym typeface="Georgia"/>
              </a:rPr>
              <a:t>).</a:t>
            </a:r>
            <a:endParaRPr sz="1600">
              <a:latin typeface="Georgia"/>
              <a:ea typeface="Georgia"/>
              <a:cs typeface="Georgia"/>
              <a:sym typeface="Georgia"/>
            </a:endParaRPr>
          </a:p>
          <a:p>
            <a:pPr indent="0" lvl="0" marL="0" rtl="0" algn="l">
              <a:spcBef>
                <a:spcPts val="1600"/>
              </a:spcBef>
              <a:spcAft>
                <a:spcPts val="1600"/>
              </a:spcAft>
              <a:buNone/>
            </a:pPr>
            <a:r>
              <a:t/>
            </a:r>
            <a:endParaRPr sz="16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400"/>
              <a:t>A</a:t>
            </a:r>
            <a:r>
              <a:rPr lang="zh-CN" sz="1400"/>
              <a:t>nnual population grows ratio in China (the red line is the time when China started the one-child policy)</a:t>
            </a:r>
            <a:endParaRPr sz="1400"/>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381025" y="907675"/>
            <a:ext cx="8115675" cy="428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34475"/>
            <a:ext cx="8520600" cy="9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annual population ratio in the world</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454800" y="747150"/>
            <a:ext cx="8045500" cy="433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1985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1800"/>
              <a:t>The gender ratio in China(red line is the time when China started the two-kids policy, 0 refers to the time when China started the one-child policy)</a:t>
            </a:r>
            <a:endParaRPr sz="1800"/>
          </a:p>
          <a:p>
            <a:pPr indent="0" lvl="0" marL="0" rtl="0" algn="l">
              <a:spcBef>
                <a:spcPts val="0"/>
              </a:spcBef>
              <a:spcAft>
                <a:spcPts val="0"/>
              </a:spcAft>
              <a:buNone/>
            </a:pPr>
            <a:r>
              <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1"/>
          <p:cNvPicPr preferRelativeResize="0"/>
          <p:nvPr/>
        </p:nvPicPr>
        <p:blipFill>
          <a:blip r:embed="rId3">
            <a:alphaModFix/>
          </a:blip>
          <a:stretch>
            <a:fillRect/>
          </a:stretch>
        </p:blipFill>
        <p:spPr>
          <a:xfrm>
            <a:off x="0" y="963698"/>
            <a:ext cx="9144000" cy="3969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