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6" r:id="rId4"/>
    <p:sldId id="259" r:id="rId5"/>
    <p:sldId id="261" r:id="rId6"/>
    <p:sldId id="262" r:id="rId7"/>
    <p:sldId id="263" r:id="rId8"/>
    <p:sldId id="264"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78422" autoAdjust="0"/>
  </p:normalViewPr>
  <p:slideViewPr>
    <p:cSldViewPr snapToGrid="0">
      <p:cViewPr varScale="1">
        <p:scale>
          <a:sx n="90" d="100"/>
          <a:sy n="90" d="100"/>
        </p:scale>
        <p:origin x="420" y="96"/>
      </p:cViewPr>
      <p:guideLst/>
    </p:cSldViewPr>
  </p:slideViewPr>
  <p:notesTextViewPr>
    <p:cViewPr>
      <p:scale>
        <a:sx n="1" d="1"/>
        <a:sy n="1" d="1"/>
      </p:scale>
      <p:origin x="0" y="0"/>
    </p:cViewPr>
  </p:notesTextViewPr>
  <p:sorterViewPr>
    <p:cViewPr>
      <p:scale>
        <a:sx n="130" d="100"/>
        <a:sy n="13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435C1-1302-4016-8D55-92C9C127CAFE}" type="datetimeFigureOut">
              <a:rPr lang="en-US" smtClean="0"/>
              <a:t>3/8/2018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A970E-26FD-474C-BCA9-5918DDE51DC0}" type="slidenum">
              <a:rPr lang="en-US" smtClean="0"/>
              <a:t>‹#›</a:t>
            </a:fld>
            <a:endParaRPr lang="en-US"/>
          </a:p>
        </p:txBody>
      </p:sp>
    </p:spTree>
    <p:extLst>
      <p:ext uri="{BB962C8B-B14F-4D97-AF65-F5344CB8AC3E}">
        <p14:creationId xmlns:p14="http://schemas.microsoft.com/office/powerpoint/2010/main" val="128786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Lecia = 7 minutes</a:t>
            </a:r>
            <a:endParaRPr/>
          </a:p>
        </p:txBody>
      </p:sp>
    </p:spTree>
    <p:extLst>
      <p:ext uri="{BB962C8B-B14F-4D97-AF65-F5344CB8AC3E}">
        <p14:creationId xmlns:p14="http://schemas.microsoft.com/office/powerpoint/2010/main" val="305206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dirty="0">
                <a:latin typeface="Calibri"/>
                <a:ea typeface="Calibri"/>
                <a:cs typeface="Calibri"/>
                <a:sym typeface="Calibri"/>
              </a:rPr>
              <a:t>Mission is to significantly increase girls’ and women’s meaningful participation in computing.  Significantly because there is a lot of work to do; meaningful because we care what they are doing - i.e., we want them to innovate, to help create future technology.</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“change leader” network of more than 1000 organizations, in action all year long in support of NCWIT’s mission.  </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NCWIT:</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-convenes our change leader network,</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-equips them with resources, tools, data, etc. so that when they step out as change leaders they do so based on evidence and not anecdote or whim, and</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-unites them in common action platforms that leverage their combined strength for the nation (like Aspirations in Computing).</a:t>
            </a:r>
            <a:endParaRPr sz="1200" dirty="0">
              <a:latin typeface="Calibri"/>
              <a:ea typeface="Calibri"/>
              <a:cs typeface="Calibri"/>
              <a:sym typeface="Calibri"/>
            </a:endParaRPr>
          </a:p>
          <a:p>
            <a:pPr marL="0" lvl="0" indent="0" rtl="0">
              <a:lnSpc>
                <a:spcPct val="115000"/>
              </a:lnSpc>
              <a:spcBef>
                <a:spcPts val="0"/>
              </a:spcBef>
              <a:spcAft>
                <a:spcPts val="0"/>
              </a:spcAft>
              <a:buNone/>
            </a:pP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Although NCWIT focuses on women, our emphasis on systemic change means that all groups benefit from our work</a:t>
            </a:r>
            <a:endParaRPr sz="1200" dirty="0">
              <a:latin typeface="Calibri"/>
              <a:ea typeface="Calibri"/>
              <a:cs typeface="Calibri"/>
              <a:sym typeface="Calibri"/>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328417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400"/>
              </a:spcBef>
              <a:spcAft>
                <a:spcPts val="0"/>
              </a:spcAft>
              <a:buNone/>
            </a:pPr>
            <a:r>
              <a:rPr lang="en" sz="1200" dirty="0">
                <a:latin typeface="Calibri"/>
                <a:ea typeface="Calibri"/>
                <a:cs typeface="Calibri"/>
                <a:sym typeface="Calibri"/>
              </a:rPr>
              <a:t>-ES systemic change model reflects all the components of the department that undergraduates experience either directly or indirectly</a:t>
            </a:r>
            <a:endParaRPr sz="1200" dirty="0">
              <a:latin typeface="Calibri"/>
              <a:ea typeface="Calibri"/>
              <a:cs typeface="Calibri"/>
              <a:sym typeface="Calibri"/>
            </a:endParaRPr>
          </a:p>
          <a:p>
            <a:pPr marL="0" lvl="0" indent="0" rtl="0">
              <a:lnSpc>
                <a:spcPct val="115000"/>
              </a:lnSpc>
              <a:spcBef>
                <a:spcPts val="400"/>
              </a:spcBef>
              <a:spcAft>
                <a:spcPts val="0"/>
              </a:spcAft>
              <a:buNone/>
            </a:pPr>
            <a:r>
              <a:rPr lang="en" sz="1200" dirty="0">
                <a:latin typeface="Calibri"/>
                <a:ea typeface="Calibri"/>
                <a:cs typeface="Calibri"/>
                <a:sym typeface="Calibri"/>
              </a:rPr>
              <a:t>-Focus is on revising educational systems for an inclusive experience for </a:t>
            </a:r>
            <a:r>
              <a:rPr lang="en" sz="1200" u="sng" dirty="0">
                <a:latin typeface="Calibri"/>
                <a:ea typeface="Calibri"/>
                <a:cs typeface="Calibri"/>
                <a:sym typeface="Calibri"/>
              </a:rPr>
              <a:t>all</a:t>
            </a:r>
            <a:r>
              <a:rPr lang="en" sz="1200" dirty="0">
                <a:latin typeface="Calibri"/>
                <a:ea typeface="Calibri"/>
                <a:cs typeface="Calibri"/>
                <a:sym typeface="Calibri"/>
              </a:rPr>
              <a:t> students as opposed to changing the students to fit these systems</a:t>
            </a:r>
            <a:endParaRPr sz="1200" dirty="0">
              <a:latin typeface="Calibri"/>
              <a:ea typeface="Calibri"/>
              <a:cs typeface="Calibri"/>
              <a:sym typeface="Calibri"/>
            </a:endParaRPr>
          </a:p>
          <a:p>
            <a:pPr marL="0" lvl="0" indent="0" rtl="0">
              <a:lnSpc>
                <a:spcPct val="115000"/>
              </a:lnSpc>
              <a:spcBef>
                <a:spcPts val="400"/>
              </a:spcBef>
              <a:spcAft>
                <a:spcPts val="0"/>
              </a:spcAft>
              <a:buNone/>
            </a:pPr>
            <a:r>
              <a:rPr lang="en" sz="1200" dirty="0">
                <a:latin typeface="Calibri"/>
                <a:ea typeface="Calibri"/>
                <a:cs typeface="Calibri"/>
                <a:sym typeface="Calibri"/>
              </a:rPr>
              <a:t>-Important when our clients are developing their strategic recruitment and retention plans to address each of these components in order to enhance the likelihood of creating a more inclusive departmental culture</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Examples of questions the departmental team may explore:</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-How can the department deliver a more relevant and meaningful curriculum to all students?</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-Can the student experience be improved simply by the way people talk in the classroom, for example, how do women feel when faculty members only use all-male examples? What are effective models for educating faculty about creating a more inclusive classroom?</a:t>
            </a:r>
            <a:endParaRPr sz="1200" dirty="0">
              <a:latin typeface="Calibri"/>
              <a:ea typeface="Calibri"/>
              <a:cs typeface="Calibri"/>
              <a:sym typeface="Calibri"/>
            </a:endParaRPr>
          </a:p>
          <a:p>
            <a:pPr marL="0" lvl="0" indent="0" rtl="0">
              <a:lnSpc>
                <a:spcPct val="115000"/>
              </a:lnSpc>
              <a:spcBef>
                <a:spcPts val="0"/>
              </a:spcBef>
              <a:spcAft>
                <a:spcPts val="0"/>
              </a:spcAft>
              <a:buNone/>
            </a:pPr>
            <a:r>
              <a:rPr lang="en" sz="1200" dirty="0">
                <a:latin typeface="Calibri"/>
                <a:ea typeface="Calibri"/>
                <a:cs typeface="Calibri"/>
                <a:sym typeface="Calibri"/>
              </a:rPr>
              <a:t>-What policies or underlying practices are in play that may inhibit a more inclusive culture? Admissions criteria that privilege certain groups? Faculty P&amp;T criteria? Faculty recruitment practices?</a:t>
            </a:r>
            <a:endParaRPr sz="1200" dirty="0">
              <a:latin typeface="Calibri"/>
              <a:ea typeface="Calibri"/>
              <a:cs typeface="Calibri"/>
              <a:sym typeface="Calibri"/>
            </a:endParaRPr>
          </a:p>
          <a:p>
            <a:pPr marL="0" lvl="0" indent="0" rtl="0">
              <a:lnSpc>
                <a:spcPct val="115000"/>
              </a:lnSpc>
              <a:spcBef>
                <a:spcPts val="400"/>
              </a:spcBef>
              <a:spcAft>
                <a:spcPts val="0"/>
              </a:spcAft>
              <a:buNone/>
            </a:pPr>
            <a:r>
              <a:rPr lang="en" sz="1200" u="sng" dirty="0">
                <a:latin typeface="Calibri"/>
                <a:ea typeface="Calibri"/>
                <a:cs typeface="Calibri"/>
                <a:sym typeface="Calibri"/>
              </a:rPr>
              <a:t>All 6 of these components impact a student’s sense of belonging and inclusion</a:t>
            </a:r>
            <a:endParaRPr sz="1200" u="sng" dirty="0">
              <a:latin typeface="Calibri"/>
              <a:ea typeface="Calibri"/>
              <a:cs typeface="Calibri"/>
              <a:sym typeface="Calibri"/>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197907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a:latin typeface="Calibri"/>
                <a:ea typeface="Calibri"/>
                <a:cs typeface="Calibri"/>
                <a:sym typeface="Calibri"/>
              </a:rPr>
              <a:t>Getting data about minors is difficult at most campuses, very uneven, because students don’t have to declare necessarily.</a:t>
            </a:r>
            <a:endParaRPr sz="1200">
              <a:latin typeface="Calibri"/>
              <a:ea typeface="Calibri"/>
              <a:cs typeface="Calibri"/>
              <a:sym typeface="Calibri"/>
            </a:endParaRPr>
          </a:p>
          <a:p>
            <a:pPr marL="0" lvl="0" indent="0" rtl="0">
              <a:lnSpc>
                <a:spcPct val="115000"/>
              </a:lnSpc>
              <a:spcBef>
                <a:spcPts val="0"/>
              </a:spcBef>
              <a:spcAft>
                <a:spcPts val="0"/>
              </a:spcAft>
              <a:buNone/>
            </a:pPr>
            <a:r>
              <a:rPr lang="en" sz="1200">
                <a:latin typeface="Calibri"/>
                <a:ea typeface="Calibri"/>
                <a:cs typeface="Calibri"/>
                <a:sym typeface="Calibri"/>
              </a:rPr>
              <a:t>Data enables departments to identify whether students in different groups are more or less likely to be enrolled at different points in the major, year to year, and whether some groups take longer to graduate than others. The data are a starting point: understanding causes requires a different kind of data (SEM) (To retain students, a department must understand what aspects of students’ experiences are cementing their interests and feelings of belonging in the major or are pushing them away. Multiple sources of data are needed for developing this understanding.)</a:t>
            </a:r>
            <a:endParaRPr sz="1200">
              <a:latin typeface="Calibri"/>
              <a:ea typeface="Calibri"/>
              <a:cs typeface="Calibri"/>
              <a:sym typeface="Calibri"/>
            </a:endParaRPr>
          </a:p>
          <a:p>
            <a:pPr marL="0" lvl="0" indent="0" rtl="0">
              <a:lnSpc>
                <a:spcPct val="115000"/>
              </a:lnSpc>
              <a:spcBef>
                <a:spcPts val="0"/>
              </a:spcBef>
              <a:spcAft>
                <a:spcPts val="0"/>
              </a:spcAft>
              <a:buNone/>
            </a:pPr>
            <a:r>
              <a:rPr lang="en" sz="1200">
                <a:latin typeface="Calibri"/>
                <a:ea typeface="Calibri"/>
                <a:cs typeface="Calibri"/>
                <a:sym typeface="Calibri"/>
              </a:rPr>
              <a:t>As of late 2017, about 175 departments of computer science, computer engineering, and cognates have submitted several years of data.</a:t>
            </a:r>
            <a:endParaRPr sz="1200">
              <a:latin typeface="Calibri"/>
              <a:ea typeface="Calibri"/>
              <a:cs typeface="Calibri"/>
              <a:sym typeface="Calibri"/>
            </a:endParaRPr>
          </a:p>
          <a:p>
            <a:pPr marL="0" lvl="0" indent="0" rtl="0">
              <a:spcBef>
                <a:spcPts val="0"/>
              </a:spcBef>
              <a:spcAft>
                <a:spcPts val="0"/>
              </a:spcAft>
              <a:buNone/>
            </a:pPr>
            <a:endParaRPr/>
          </a:p>
        </p:txBody>
      </p:sp>
    </p:spTree>
    <p:extLst>
      <p:ext uri="{BB962C8B-B14F-4D97-AF65-F5344CB8AC3E}">
        <p14:creationId xmlns:p14="http://schemas.microsoft.com/office/powerpoint/2010/main" val="42590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8066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 screen shot of the data -- can see that some inst input a lot of categories, others input only some of it.</a:t>
            </a:r>
            <a:endParaRPr/>
          </a:p>
        </p:txBody>
      </p:sp>
    </p:spTree>
    <p:extLst>
      <p:ext uri="{BB962C8B-B14F-4D97-AF65-F5344CB8AC3E}">
        <p14:creationId xmlns:p14="http://schemas.microsoft.com/office/powerpoint/2010/main" val="4283039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latin typeface="Calibri"/>
                <a:ea typeface="Calibri"/>
                <a:cs typeface="Calibri"/>
                <a:sym typeface="Calibri"/>
              </a:rPr>
              <a:t>Between 2007-2011, NCWIT served 32 clients awarding bachelor’s degrees in computing. These degrees are categorized as Computer and Information Sciences, General and Computer Science (Classification of Instructional Program [CIP] 11.01 and 11.07, respectively[1]). In 2016, these 32 earliest clients awarded nearly one-eighth of these BS in public and not-for-profit private institutions in the U.S. Like many large departments, they were among the worst performing in the U.S. with respect to graduations of women when they began their work in 2007. Having put in place sustainable programs, by 2016 they awarded 21% of their bachelor’s degrees to women.</a:t>
            </a:r>
            <a:endParaRPr>
              <a:latin typeface="Calibri"/>
              <a:ea typeface="Calibri"/>
              <a:cs typeface="Calibri"/>
              <a:sym typeface="Calibri"/>
            </a:endParaRPr>
          </a:p>
          <a:p>
            <a:pPr marL="0" lvl="0" indent="0" rtl="0">
              <a:spcBef>
                <a:spcPts val="0"/>
              </a:spcBef>
              <a:spcAft>
                <a:spcPts val="0"/>
              </a:spcAft>
              <a:buNone/>
            </a:pPr>
            <a:endParaRPr>
              <a:latin typeface="Calibri"/>
              <a:ea typeface="Calibri"/>
              <a:cs typeface="Calibri"/>
              <a:sym typeface="Calibri"/>
            </a:endParaRPr>
          </a:p>
          <a:p>
            <a:pPr marL="0" lvl="0" indent="0" rtl="0">
              <a:spcBef>
                <a:spcPts val="0"/>
              </a:spcBef>
              <a:spcAft>
                <a:spcPts val="0"/>
              </a:spcAft>
              <a:buNone/>
            </a:pPr>
            <a:endParaRPr>
              <a:latin typeface="Calibri"/>
              <a:ea typeface="Calibri"/>
              <a:cs typeface="Calibri"/>
              <a:sym typeface="Calibri"/>
            </a:endParaRPr>
          </a:p>
          <a:p>
            <a:pPr marL="0" lvl="0" indent="0" rtl="0">
              <a:spcBef>
                <a:spcPts val="0"/>
              </a:spcBef>
              <a:spcAft>
                <a:spcPts val="0"/>
              </a:spcAft>
              <a:buNone/>
            </a:pPr>
            <a:endParaRPr>
              <a:latin typeface="Calibri"/>
              <a:ea typeface="Calibri"/>
              <a:cs typeface="Calibri"/>
              <a:sym typeface="Calibri"/>
            </a:endParaRPr>
          </a:p>
          <a:p>
            <a:pPr marL="0" lvl="0" indent="0" rtl="0">
              <a:lnSpc>
                <a:spcPct val="115000"/>
              </a:lnSpc>
              <a:spcBef>
                <a:spcPts val="0"/>
              </a:spcBef>
              <a:spcAft>
                <a:spcPts val="0"/>
              </a:spcAft>
              <a:buNone/>
            </a:pPr>
            <a:r>
              <a:rPr lang="en" sz="1000">
                <a:latin typeface="Calibri"/>
                <a:ea typeface="Calibri"/>
                <a:cs typeface="Calibri"/>
                <a:sym typeface="Calibri"/>
              </a:rPr>
              <a:t>[1]</a:t>
            </a:r>
            <a:r>
              <a:rPr lang="en"/>
              <a:t> This analysis presents data from degrees awarded under Classification of Instructional Program (CIP) code 11 and sub-codes, as categorized by the National Center for Education Statistics. CIP 11 is an umbrella code for all program types. Three program types made up 87% of the degrees awarded in 2016. These include 11.01 (Computer and Information Sciences, General; 42% of all CIP 11), 11.04 (Information Science; 11% of all CIP 11), and 11.07 (Computer Science; 34% of all CIP 11). 11.04, Information Science, can be either a technical degree or non-technical degree, including majors called “informatics,” “IT security policy analysis,” and “library and information science.” Nationally, Information science awards 24% of bachelor’s degrees to women on average, ranging from 6% to 54% among programs that awarded 30 or more degrees in 2016. However, when using only 11.01 and 11.07 in the analysis, the national average degrees awarded to women is 18%. Because 96% of the degrees reported by earliest ES clients were in CIPs 11.01 and 11.07, we compare to the national average of these two categories above. Also excluded is the all-women school we served to avoid the slight skewing of the data.</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117508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0556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594BE0-6AC6-4387-8C0F-8A959B41626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351310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94BE0-6AC6-4387-8C0F-8A959B41626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399161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94BE0-6AC6-4387-8C0F-8A959B41626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2560602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5204893"/>
            <a:ext cx="12192000" cy="1653233"/>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35" name="Shape 35"/>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Shape 3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559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415600" y="1639967"/>
            <a:ext cx="5333200" cy="44520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1" name="Shape 41"/>
          <p:cNvSpPr txBox="1">
            <a:spLocks noGrp="1"/>
          </p:cNvSpPr>
          <p:nvPr>
            <p:ph type="body" idx="2"/>
          </p:nvPr>
        </p:nvSpPr>
        <p:spPr>
          <a:xfrm>
            <a:off x="6443200" y="1639967"/>
            <a:ext cx="5333200" cy="44520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42" name="Shape 42"/>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393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94BE0-6AC6-4387-8C0F-8A959B41626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8396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594BE0-6AC6-4387-8C0F-8A959B416263}"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114233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594BE0-6AC6-4387-8C0F-8A959B41626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41912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594BE0-6AC6-4387-8C0F-8A959B416263}"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359207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594BE0-6AC6-4387-8C0F-8A959B416263}"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85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94BE0-6AC6-4387-8C0F-8A959B416263}"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223917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594BE0-6AC6-4387-8C0F-8A959B41626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33543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594BE0-6AC6-4387-8C0F-8A959B416263}"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0701-66B9-455E-9B3F-4FC178FFE2D1}" type="slidenum">
              <a:rPr lang="en-US" smtClean="0"/>
              <a:t>‹#›</a:t>
            </a:fld>
            <a:endParaRPr lang="en-US"/>
          </a:p>
        </p:txBody>
      </p:sp>
    </p:spTree>
    <p:extLst>
      <p:ext uri="{BB962C8B-B14F-4D97-AF65-F5344CB8AC3E}">
        <p14:creationId xmlns:p14="http://schemas.microsoft.com/office/powerpoint/2010/main" val="242866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94BE0-6AC6-4387-8C0F-8A959B416263}"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70701-66B9-455E-9B3F-4FC178FFE2D1}" type="slidenum">
              <a:rPr lang="en-US" smtClean="0"/>
              <a:t>‹#›</a:t>
            </a:fld>
            <a:endParaRPr lang="en-US"/>
          </a:p>
        </p:txBody>
      </p:sp>
    </p:spTree>
    <p:extLst>
      <p:ext uri="{BB962C8B-B14F-4D97-AF65-F5344CB8AC3E}">
        <p14:creationId xmlns:p14="http://schemas.microsoft.com/office/powerpoint/2010/main" val="334779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15600" y="3460633"/>
            <a:ext cx="11360800" cy="810400"/>
          </a:xfrm>
          <a:prstGeom prst="rect">
            <a:avLst/>
          </a:prstGeom>
        </p:spPr>
        <p:txBody>
          <a:bodyPr spcFirstLastPara="1" vert="horz" wrap="square" lIns="121900" tIns="121900" rIns="121900" bIns="121900" rtlCol="0" anchor="t" anchorCtr="0">
            <a:noAutofit/>
          </a:bodyPr>
          <a:lstStyle/>
          <a:p>
            <a:r>
              <a:rPr lang="en" sz="3600" dirty="0"/>
              <a:t>Lecia </a:t>
            </a:r>
            <a:r>
              <a:rPr lang="en" sz="3600" dirty="0" smtClean="0"/>
              <a:t>Barker</a:t>
            </a:r>
            <a:br>
              <a:rPr lang="en" sz="3600" dirty="0" smtClean="0"/>
            </a:br>
            <a:r>
              <a:rPr lang="en" sz="3600" dirty="0" smtClean="0"/>
              <a:t>Associate </a:t>
            </a:r>
            <a:r>
              <a:rPr lang="en" sz="3600" dirty="0"/>
              <a:t>Professor and Associate Chair of Undergraduate Studies </a:t>
            </a:r>
            <a:r>
              <a:rPr lang="en" sz="3600" dirty="0" smtClean="0"/>
              <a:t/>
            </a:r>
            <a:br>
              <a:rPr lang="en" sz="3600" dirty="0" smtClean="0"/>
            </a:br>
            <a:r>
              <a:rPr lang="en" sz="3600" dirty="0" smtClean="0"/>
              <a:t>Department </a:t>
            </a:r>
            <a:r>
              <a:rPr lang="en" sz="3600" dirty="0" smtClean="0"/>
              <a:t>of Information Science </a:t>
            </a:r>
            <a:endParaRPr sz="3600" dirty="0"/>
          </a:p>
        </p:txBody>
      </p:sp>
      <p:sp>
        <p:nvSpPr>
          <p:cNvPr id="258" name="Shape 258"/>
          <p:cNvSpPr txBox="1">
            <a:spLocks noGrp="1"/>
          </p:cNvSpPr>
          <p:nvPr>
            <p:ph type="body" idx="1"/>
          </p:nvPr>
        </p:nvSpPr>
        <p:spPr>
          <a:xfrm>
            <a:off x="415600" y="1639833"/>
            <a:ext cx="11360800" cy="1230958"/>
          </a:xfrm>
          <a:prstGeom prst="rect">
            <a:avLst/>
          </a:prstGeom>
        </p:spPr>
        <p:txBody>
          <a:bodyPr spcFirstLastPara="1" vert="horz" wrap="square" lIns="121900" tIns="121900" rIns="121900" bIns="121900" rtlCol="0" anchor="t" anchorCtr="0">
            <a:noAutofit/>
          </a:bodyPr>
          <a:lstStyle/>
          <a:p>
            <a:pPr marL="0" indent="0">
              <a:buNone/>
            </a:pPr>
            <a:r>
              <a:rPr lang="en" sz="4000" i="1" dirty="0"/>
              <a:t>NCWIT Tracking Tool and Data Challenges</a:t>
            </a:r>
            <a:endParaRPr sz="4000" i="1" dirty="0"/>
          </a:p>
          <a:p>
            <a:pPr marL="0" indent="0">
              <a:spcBef>
                <a:spcPts val="2133"/>
              </a:spcBef>
              <a:spcAft>
                <a:spcPts val="2133"/>
              </a:spcAft>
              <a:buNone/>
            </a:pPr>
            <a:endParaRPr sz="4000" dirty="0"/>
          </a:p>
        </p:txBody>
      </p:sp>
    </p:spTree>
    <p:extLst>
      <p:ext uri="{BB962C8B-B14F-4D97-AF65-F5344CB8AC3E}">
        <p14:creationId xmlns:p14="http://schemas.microsoft.com/office/powerpoint/2010/main" val="279772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509823"/>
            <a:ext cx="10515600" cy="5029200"/>
          </a:xfrm>
        </p:spPr>
        <p:txBody>
          <a:bodyPr>
            <a:normAutofit/>
          </a:bodyPr>
          <a:lstStyle/>
          <a:p>
            <a:pPr marL="0" indent="0">
              <a:buNone/>
            </a:pPr>
            <a:r>
              <a:rPr lang="en-US" dirty="0" smtClean="0"/>
              <a:t>How well are students (all, subgroups) “retained” year to year in their major? </a:t>
            </a:r>
          </a:p>
          <a:p>
            <a:pPr lvl="1"/>
            <a:r>
              <a:rPr lang="en-US" dirty="0" smtClean="0"/>
              <a:t>Are there differences across majors or CIP codes? Across demographic variables?</a:t>
            </a:r>
          </a:p>
          <a:p>
            <a:pPr lvl="1"/>
            <a:r>
              <a:rPr lang="en-US" dirty="0" smtClean="0"/>
              <a:t>Are there differences in retention depending on when students declare their major?</a:t>
            </a:r>
          </a:p>
          <a:p>
            <a:pPr lvl="1"/>
            <a:r>
              <a:rPr lang="en-US" dirty="0" smtClean="0"/>
              <a:t>Are there differences across institutional type? Between “Extension Services” clients and general “Academic Alliance” members?</a:t>
            </a:r>
          </a:p>
          <a:p>
            <a:pPr marL="0" indent="0">
              <a:buNone/>
            </a:pPr>
            <a:r>
              <a:rPr lang="en-US" dirty="0" smtClean="0"/>
              <a:t>What is the differences between students who apply, are accepted, and actually enroll? How does this vary across &lt;all of the above&gt;?</a:t>
            </a:r>
          </a:p>
          <a:p>
            <a:pPr marL="0" indent="0">
              <a:buNone/>
            </a:pPr>
            <a:r>
              <a:rPr lang="en-US" dirty="0" smtClean="0"/>
              <a:t>What questions do you think make sense?</a:t>
            </a:r>
            <a:endParaRPr lang="en-US" dirty="0"/>
          </a:p>
        </p:txBody>
      </p:sp>
    </p:spTree>
    <p:extLst>
      <p:ext uri="{BB962C8B-B14F-4D97-AF65-F5344CB8AC3E}">
        <p14:creationId xmlns:p14="http://schemas.microsoft.com/office/powerpoint/2010/main" val="4713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0" y="0"/>
            <a:ext cx="12192000" cy="5765808"/>
          </a:xfrm>
          <a:prstGeom prst="rect">
            <a:avLst/>
          </a:prstGeom>
          <a:noFill/>
          <a:ln>
            <a:noFill/>
          </a:ln>
        </p:spPr>
      </p:pic>
    </p:spTree>
    <p:extLst>
      <p:ext uri="{BB962C8B-B14F-4D97-AF65-F5344CB8AC3E}">
        <p14:creationId xmlns:p14="http://schemas.microsoft.com/office/powerpoint/2010/main" val="290053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Organized into Alliances</a:t>
            </a:r>
            <a:endParaRPr lang="en-US" dirty="0"/>
          </a:p>
        </p:txBody>
      </p:sp>
      <p:grpSp>
        <p:nvGrpSpPr>
          <p:cNvPr id="9" name="Group 8"/>
          <p:cNvGrpSpPr/>
          <p:nvPr/>
        </p:nvGrpSpPr>
        <p:grpSpPr>
          <a:xfrm>
            <a:off x="574117" y="1936705"/>
            <a:ext cx="11043767" cy="2304795"/>
            <a:chOff x="574117" y="1936705"/>
            <a:chExt cx="11043767" cy="2304795"/>
          </a:xfrm>
        </p:grpSpPr>
        <p:pic>
          <p:nvPicPr>
            <p:cNvPr id="4" name="Shape 152"/>
            <p:cNvPicPr preferRelativeResize="0">
              <a:picLocks noChangeAspect="1"/>
            </p:cNvPicPr>
            <p:nvPr/>
          </p:nvPicPr>
          <p:blipFill rotWithShape="1">
            <a:blip r:embed="rId2">
              <a:alphaModFix/>
            </a:blip>
            <a:srcRect/>
            <a:stretch/>
          </p:blipFill>
          <p:spPr>
            <a:xfrm>
              <a:off x="5050443" y="1936706"/>
              <a:ext cx="2091112" cy="2304793"/>
            </a:xfrm>
            <a:prstGeom prst="rect">
              <a:avLst/>
            </a:prstGeom>
            <a:noFill/>
            <a:ln>
              <a:noFill/>
            </a:ln>
          </p:spPr>
        </p:pic>
        <p:pic>
          <p:nvPicPr>
            <p:cNvPr id="5" name="Shape 153"/>
            <p:cNvPicPr preferRelativeResize="0">
              <a:picLocks noChangeAspect="1"/>
            </p:cNvPicPr>
            <p:nvPr/>
          </p:nvPicPr>
          <p:blipFill rotWithShape="1">
            <a:blip r:embed="rId3">
              <a:alphaModFix/>
            </a:blip>
            <a:srcRect/>
            <a:stretch/>
          </p:blipFill>
          <p:spPr>
            <a:xfrm>
              <a:off x="7288607" y="1936707"/>
              <a:ext cx="2091112" cy="2304793"/>
            </a:xfrm>
            <a:prstGeom prst="rect">
              <a:avLst/>
            </a:prstGeom>
            <a:noFill/>
            <a:ln>
              <a:noFill/>
            </a:ln>
          </p:spPr>
        </p:pic>
        <p:pic>
          <p:nvPicPr>
            <p:cNvPr id="6" name="Shape 154"/>
            <p:cNvPicPr preferRelativeResize="0">
              <a:picLocks noChangeAspect="1"/>
            </p:cNvPicPr>
            <p:nvPr/>
          </p:nvPicPr>
          <p:blipFill rotWithShape="1">
            <a:blip r:embed="rId4">
              <a:alphaModFix/>
            </a:blip>
            <a:srcRect/>
            <a:stretch/>
          </p:blipFill>
          <p:spPr>
            <a:xfrm>
              <a:off x="574117" y="1936705"/>
              <a:ext cx="2091112" cy="2304793"/>
            </a:xfrm>
            <a:prstGeom prst="rect">
              <a:avLst/>
            </a:prstGeom>
            <a:noFill/>
            <a:ln>
              <a:noFill/>
            </a:ln>
          </p:spPr>
        </p:pic>
        <p:pic>
          <p:nvPicPr>
            <p:cNvPr id="7" name="Shape 155"/>
            <p:cNvPicPr preferRelativeResize="0">
              <a:picLocks noChangeAspect="1"/>
            </p:cNvPicPr>
            <p:nvPr/>
          </p:nvPicPr>
          <p:blipFill rotWithShape="1">
            <a:blip r:embed="rId5">
              <a:alphaModFix/>
            </a:blip>
            <a:srcRect/>
            <a:stretch/>
          </p:blipFill>
          <p:spPr>
            <a:xfrm>
              <a:off x="2812281" y="1936706"/>
              <a:ext cx="2091110" cy="2304793"/>
            </a:xfrm>
            <a:prstGeom prst="rect">
              <a:avLst/>
            </a:prstGeom>
            <a:noFill/>
            <a:ln>
              <a:noFill/>
            </a:ln>
          </p:spPr>
        </p:pic>
        <p:pic>
          <p:nvPicPr>
            <p:cNvPr id="8" name="Shape 156"/>
            <p:cNvPicPr preferRelativeResize="0">
              <a:picLocks noChangeAspect="1"/>
            </p:cNvPicPr>
            <p:nvPr/>
          </p:nvPicPr>
          <p:blipFill rotWithShape="1">
            <a:blip r:embed="rId6">
              <a:alphaModFix/>
            </a:blip>
            <a:srcRect/>
            <a:stretch/>
          </p:blipFill>
          <p:spPr>
            <a:xfrm>
              <a:off x="9526772" y="1936707"/>
              <a:ext cx="2091112" cy="2304793"/>
            </a:xfrm>
            <a:prstGeom prst="rect">
              <a:avLst/>
            </a:prstGeom>
            <a:noFill/>
            <a:ln>
              <a:noFill/>
            </a:ln>
          </p:spPr>
        </p:pic>
      </p:grpSp>
    </p:spTree>
    <p:extLst>
      <p:ext uri="{BB962C8B-B14F-4D97-AF65-F5344CB8AC3E}">
        <p14:creationId xmlns:p14="http://schemas.microsoft.com/office/powerpoint/2010/main" val="100729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2432667" y="329600"/>
            <a:ext cx="9343600" cy="1027600"/>
          </a:xfrm>
          <a:prstGeom prst="rect">
            <a:avLst/>
          </a:prstGeom>
        </p:spPr>
        <p:txBody>
          <a:bodyPr spcFirstLastPara="1" vert="horz" wrap="square" lIns="121900" tIns="121900" rIns="121900" bIns="121900" rtlCol="0" anchor="t" anchorCtr="0">
            <a:noAutofit/>
          </a:bodyPr>
          <a:lstStyle/>
          <a:p>
            <a:pPr>
              <a:spcBef>
                <a:spcPts val="0"/>
              </a:spcBef>
            </a:pPr>
            <a:r>
              <a:rPr lang="en" sz="3733">
                <a:solidFill>
                  <a:srgbClr val="000000"/>
                </a:solidFill>
                <a:latin typeface="Arial"/>
                <a:ea typeface="Arial"/>
                <a:cs typeface="Arial"/>
                <a:sym typeface="Arial"/>
              </a:rPr>
              <a:t>Goal: Increase Women’s Participation by Improving Experience of the Major for All Students</a:t>
            </a:r>
            <a:endParaRPr/>
          </a:p>
        </p:txBody>
      </p:sp>
      <p:pic>
        <p:nvPicPr>
          <p:cNvPr id="269" name="Shape 269"/>
          <p:cNvPicPr preferRelativeResize="0"/>
          <p:nvPr/>
        </p:nvPicPr>
        <p:blipFill>
          <a:blip r:embed="rId3">
            <a:alphaModFix/>
          </a:blip>
          <a:stretch>
            <a:fillRect/>
          </a:stretch>
        </p:blipFill>
        <p:spPr>
          <a:xfrm>
            <a:off x="231833" y="329600"/>
            <a:ext cx="2032000" cy="1854200"/>
          </a:xfrm>
          <a:prstGeom prst="rect">
            <a:avLst/>
          </a:prstGeom>
          <a:noFill/>
          <a:ln>
            <a:noFill/>
          </a:ln>
        </p:spPr>
      </p:pic>
      <p:pic>
        <p:nvPicPr>
          <p:cNvPr id="270" name="Shape 270"/>
          <p:cNvPicPr preferRelativeResize="0"/>
          <p:nvPr/>
        </p:nvPicPr>
        <p:blipFill>
          <a:blip r:embed="rId4">
            <a:alphaModFix/>
          </a:blip>
          <a:stretch>
            <a:fillRect/>
          </a:stretch>
        </p:blipFill>
        <p:spPr>
          <a:xfrm>
            <a:off x="3992363" y="1864672"/>
            <a:ext cx="4296367" cy="4660967"/>
          </a:xfrm>
          <a:prstGeom prst="rect">
            <a:avLst/>
          </a:prstGeom>
          <a:noFill/>
          <a:ln>
            <a:noFill/>
          </a:ln>
        </p:spPr>
      </p:pic>
    </p:spTree>
    <p:extLst>
      <p:ext uri="{BB962C8B-B14F-4D97-AF65-F5344CB8AC3E}">
        <p14:creationId xmlns:p14="http://schemas.microsoft.com/office/powerpoint/2010/main" val="385957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r>
              <a:rPr lang="en"/>
              <a:t>Data in NCWIT Tracking Tool</a:t>
            </a:r>
            <a:endParaRPr/>
          </a:p>
        </p:txBody>
      </p:sp>
      <p:sp>
        <p:nvSpPr>
          <p:cNvPr id="282" name="Shape 282"/>
          <p:cNvSpPr txBox="1">
            <a:spLocks noGrp="1"/>
          </p:cNvSpPr>
          <p:nvPr>
            <p:ph type="body" idx="1"/>
          </p:nvPr>
        </p:nvSpPr>
        <p:spPr>
          <a:xfrm>
            <a:off x="415600" y="1639967"/>
            <a:ext cx="5333200" cy="4452000"/>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 sz="3600" dirty="0">
                <a:solidFill>
                  <a:srgbClr val="000000"/>
                </a:solidFill>
                <a:latin typeface="Calibri"/>
                <a:ea typeface="Calibri"/>
                <a:cs typeface="Calibri"/>
                <a:sym typeface="Calibri"/>
              </a:rPr>
              <a:t>Attracting Students </a:t>
            </a:r>
            <a:endParaRPr sz="3600" dirty="0">
              <a:solidFill>
                <a:srgbClr val="000000"/>
              </a:solidFill>
              <a:latin typeface="Calibri"/>
              <a:ea typeface="Calibri"/>
              <a:cs typeface="Calibri"/>
              <a:sym typeface="Calibri"/>
            </a:endParaRPr>
          </a:p>
          <a:p>
            <a:pPr marL="0" indent="0">
              <a:spcBef>
                <a:spcPts val="1333"/>
              </a:spcBef>
              <a:buNone/>
            </a:pPr>
            <a:r>
              <a:rPr lang="en" sz="3200" dirty="0" smtClean="0">
                <a:solidFill>
                  <a:srgbClr val="000000"/>
                </a:solidFill>
                <a:latin typeface="Calibri"/>
                <a:ea typeface="Calibri"/>
                <a:cs typeface="Calibri"/>
                <a:sym typeface="Calibri"/>
              </a:rPr>
              <a:t>Applications</a:t>
            </a:r>
            <a:r>
              <a:rPr lang="en" sz="3200" dirty="0">
                <a:solidFill>
                  <a:srgbClr val="000000"/>
                </a:solidFill>
                <a:latin typeface="Calibri"/>
                <a:ea typeface="Calibri"/>
                <a:cs typeface="Calibri"/>
                <a:sym typeface="Calibri"/>
              </a:rPr>
              <a:t>, acceptances, actual new enrollment in the major, college entry scores, and high school GPA</a:t>
            </a:r>
            <a:endParaRPr sz="3200" dirty="0">
              <a:solidFill>
                <a:srgbClr val="000000"/>
              </a:solidFill>
              <a:latin typeface="Calibri"/>
              <a:ea typeface="Calibri"/>
              <a:cs typeface="Calibri"/>
              <a:sym typeface="Calibri"/>
            </a:endParaRPr>
          </a:p>
          <a:p>
            <a:pPr marL="0" indent="0">
              <a:spcBef>
                <a:spcPts val="1333"/>
              </a:spcBef>
              <a:buNone/>
            </a:pPr>
            <a:r>
              <a:rPr lang="en" sz="3600" i="1" dirty="0">
                <a:solidFill>
                  <a:srgbClr val="000000"/>
                </a:solidFill>
                <a:latin typeface="Calibri"/>
                <a:ea typeface="Calibri"/>
                <a:cs typeface="Calibri"/>
                <a:sym typeface="Calibri"/>
              </a:rPr>
              <a:t>Broken down by race/ethnicity, gender, student level, and transfers</a:t>
            </a:r>
            <a:endParaRPr sz="3600" i="1" dirty="0">
              <a:solidFill>
                <a:srgbClr val="000000"/>
              </a:solidFill>
              <a:latin typeface="Calibri"/>
              <a:ea typeface="Calibri"/>
              <a:cs typeface="Calibri"/>
              <a:sym typeface="Calibri"/>
            </a:endParaRPr>
          </a:p>
          <a:p>
            <a:pPr marL="0" indent="0">
              <a:spcAft>
                <a:spcPts val="2133"/>
              </a:spcAft>
              <a:buNone/>
            </a:pPr>
            <a:endParaRPr sz="2267" dirty="0"/>
          </a:p>
        </p:txBody>
      </p:sp>
      <p:sp>
        <p:nvSpPr>
          <p:cNvPr id="283" name="Shape 283"/>
          <p:cNvSpPr txBox="1">
            <a:spLocks noGrp="1"/>
          </p:cNvSpPr>
          <p:nvPr>
            <p:ph type="body" idx="2"/>
          </p:nvPr>
        </p:nvSpPr>
        <p:spPr>
          <a:xfrm>
            <a:off x="6443200" y="1639967"/>
            <a:ext cx="5333200" cy="4452000"/>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 sz="3600" dirty="0">
                <a:solidFill>
                  <a:srgbClr val="000000"/>
                </a:solidFill>
                <a:latin typeface="Calibri"/>
                <a:ea typeface="Calibri"/>
                <a:cs typeface="Calibri"/>
                <a:sym typeface="Calibri"/>
              </a:rPr>
              <a:t>Retaining Students</a:t>
            </a:r>
            <a:endParaRPr sz="3600" dirty="0">
              <a:solidFill>
                <a:srgbClr val="000000"/>
              </a:solidFill>
              <a:latin typeface="Calibri"/>
              <a:ea typeface="Calibri"/>
              <a:cs typeface="Calibri"/>
              <a:sym typeface="Calibri"/>
            </a:endParaRPr>
          </a:p>
          <a:p>
            <a:pPr marL="0" indent="0">
              <a:spcBef>
                <a:spcPts val="1333"/>
              </a:spcBef>
              <a:buNone/>
            </a:pPr>
            <a:r>
              <a:rPr lang="en" sz="3200" dirty="0" smtClean="0">
                <a:solidFill>
                  <a:srgbClr val="000000"/>
                </a:solidFill>
                <a:latin typeface="Calibri"/>
                <a:ea typeface="Calibri"/>
                <a:cs typeface="Calibri"/>
                <a:sym typeface="Calibri"/>
              </a:rPr>
              <a:t>Count </a:t>
            </a:r>
            <a:r>
              <a:rPr lang="en" sz="3200" dirty="0">
                <a:solidFill>
                  <a:srgbClr val="000000"/>
                </a:solidFill>
                <a:latin typeface="Calibri"/>
                <a:ea typeface="Calibri"/>
                <a:cs typeface="Calibri"/>
                <a:sym typeface="Calibri"/>
              </a:rPr>
              <a:t>of declared majors at each of five levels (freshman, sophomore, junior, senior, fifth+ year senior)</a:t>
            </a:r>
            <a:endParaRPr sz="3200" dirty="0">
              <a:solidFill>
                <a:srgbClr val="000000"/>
              </a:solidFill>
              <a:latin typeface="Calibri"/>
              <a:ea typeface="Calibri"/>
              <a:cs typeface="Calibri"/>
              <a:sym typeface="Calibri"/>
            </a:endParaRPr>
          </a:p>
          <a:p>
            <a:pPr marL="0" indent="0">
              <a:spcBef>
                <a:spcPts val="1333"/>
              </a:spcBef>
              <a:buNone/>
            </a:pPr>
            <a:r>
              <a:rPr lang="en" sz="3200" dirty="0" smtClean="0">
                <a:solidFill>
                  <a:srgbClr val="000000"/>
                </a:solidFill>
                <a:latin typeface="Calibri"/>
                <a:ea typeface="Calibri"/>
                <a:cs typeface="Calibri"/>
                <a:sym typeface="Calibri"/>
              </a:rPr>
              <a:t>Departures </a:t>
            </a:r>
            <a:r>
              <a:rPr lang="en" sz="3200" dirty="0">
                <a:solidFill>
                  <a:srgbClr val="000000"/>
                </a:solidFill>
                <a:latin typeface="Calibri"/>
                <a:ea typeface="Calibri"/>
                <a:cs typeface="Calibri"/>
                <a:sym typeface="Calibri"/>
              </a:rPr>
              <a:t>(graduation, switching major, or leaving the institution)</a:t>
            </a:r>
            <a:endParaRPr sz="1800" dirty="0"/>
          </a:p>
        </p:txBody>
      </p:sp>
    </p:spTree>
    <p:extLst>
      <p:ext uri="{BB962C8B-B14F-4D97-AF65-F5344CB8AC3E}">
        <p14:creationId xmlns:p14="http://schemas.microsoft.com/office/powerpoint/2010/main" val="212723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r>
              <a:rPr lang="en"/>
              <a:t>Extreme Data Heterogeneity</a:t>
            </a:r>
            <a:endParaRPr/>
          </a:p>
        </p:txBody>
      </p:sp>
      <p:sp>
        <p:nvSpPr>
          <p:cNvPr id="289" name="Shape 289"/>
          <p:cNvSpPr txBox="1">
            <a:spLocks noGrp="1"/>
          </p:cNvSpPr>
          <p:nvPr>
            <p:ph type="body" idx="1"/>
          </p:nvPr>
        </p:nvSpPr>
        <p:spPr>
          <a:xfrm>
            <a:off x="415600" y="1357067"/>
            <a:ext cx="11360800" cy="4734766"/>
          </a:xfrm>
          <a:prstGeom prst="rect">
            <a:avLst/>
          </a:prstGeom>
        </p:spPr>
        <p:txBody>
          <a:bodyPr spcFirstLastPara="1" vert="horz" wrap="square" lIns="121900" tIns="121900" rIns="121900" bIns="121900" rtlCol="0" anchor="t" anchorCtr="0">
            <a:noAutofit/>
          </a:bodyPr>
          <a:lstStyle/>
          <a:p>
            <a:pPr marL="571500" indent="-571500">
              <a:spcBef>
                <a:spcPts val="1333"/>
              </a:spcBef>
            </a:pPr>
            <a:r>
              <a:rPr lang="en" sz="3733" dirty="0" smtClean="0">
                <a:solidFill>
                  <a:srgbClr val="000000"/>
                </a:solidFill>
                <a:latin typeface="Calibri"/>
                <a:ea typeface="Calibri"/>
                <a:cs typeface="Calibri"/>
                <a:sym typeface="Calibri"/>
              </a:rPr>
              <a:t>When </a:t>
            </a:r>
            <a:r>
              <a:rPr lang="en" sz="3733" dirty="0">
                <a:solidFill>
                  <a:srgbClr val="000000"/>
                </a:solidFill>
                <a:latin typeface="Calibri"/>
                <a:ea typeface="Calibri"/>
                <a:cs typeface="Calibri"/>
                <a:sym typeface="Calibri"/>
              </a:rPr>
              <a:t>students declare the major (upon enrollment, end of 1</a:t>
            </a:r>
            <a:r>
              <a:rPr lang="en" sz="4000" baseline="30000" dirty="0">
                <a:solidFill>
                  <a:srgbClr val="000000"/>
                </a:solidFill>
                <a:latin typeface="Calibri"/>
                <a:ea typeface="Calibri"/>
                <a:cs typeface="Calibri"/>
                <a:sym typeface="Calibri"/>
              </a:rPr>
              <a:t>st</a:t>
            </a:r>
            <a:r>
              <a:rPr lang="en" sz="3733" dirty="0">
                <a:solidFill>
                  <a:srgbClr val="000000"/>
                </a:solidFill>
                <a:latin typeface="Calibri"/>
                <a:ea typeface="Calibri"/>
                <a:cs typeface="Calibri"/>
                <a:sym typeface="Calibri"/>
              </a:rPr>
              <a:t> year, end of 2</a:t>
            </a:r>
            <a:r>
              <a:rPr lang="en" sz="4400" baseline="30000" dirty="0">
                <a:solidFill>
                  <a:srgbClr val="000000"/>
                </a:solidFill>
                <a:latin typeface="Calibri"/>
                <a:ea typeface="Calibri"/>
                <a:cs typeface="Calibri"/>
                <a:sym typeface="Calibri"/>
              </a:rPr>
              <a:t>nd</a:t>
            </a:r>
            <a:r>
              <a:rPr lang="en" sz="3733" dirty="0">
                <a:solidFill>
                  <a:srgbClr val="000000"/>
                </a:solidFill>
                <a:latin typeface="Calibri"/>
                <a:ea typeface="Calibri"/>
                <a:cs typeface="Calibri"/>
                <a:sym typeface="Calibri"/>
              </a:rPr>
              <a:t> year, other)</a:t>
            </a:r>
            <a:endParaRPr sz="3733" dirty="0">
              <a:solidFill>
                <a:srgbClr val="000000"/>
              </a:solidFill>
              <a:latin typeface="Calibri"/>
              <a:ea typeface="Calibri"/>
              <a:cs typeface="Calibri"/>
              <a:sym typeface="Calibri"/>
            </a:endParaRPr>
          </a:p>
          <a:p>
            <a:pPr marL="571500" indent="-571500">
              <a:spcBef>
                <a:spcPts val="1333"/>
              </a:spcBef>
            </a:pPr>
            <a:r>
              <a:rPr lang="en" sz="3733" dirty="0" smtClean="0">
                <a:solidFill>
                  <a:srgbClr val="000000"/>
                </a:solidFill>
                <a:latin typeface="Calibri"/>
                <a:ea typeface="Calibri"/>
                <a:cs typeface="Calibri"/>
                <a:sym typeface="Calibri"/>
              </a:rPr>
              <a:t>Names </a:t>
            </a:r>
            <a:r>
              <a:rPr lang="en" sz="3733" dirty="0">
                <a:solidFill>
                  <a:srgbClr val="000000"/>
                </a:solidFill>
                <a:latin typeface="Calibri"/>
                <a:ea typeface="Calibri"/>
                <a:cs typeface="Calibri"/>
                <a:sym typeface="Calibri"/>
              </a:rPr>
              <a:t>of majors</a:t>
            </a:r>
            <a:endParaRPr sz="3733" dirty="0">
              <a:solidFill>
                <a:srgbClr val="000000"/>
              </a:solidFill>
              <a:latin typeface="Calibri"/>
              <a:ea typeface="Calibri"/>
              <a:cs typeface="Calibri"/>
              <a:sym typeface="Calibri"/>
            </a:endParaRPr>
          </a:p>
          <a:p>
            <a:pPr marL="571500" indent="-571500">
              <a:spcBef>
                <a:spcPts val="1333"/>
              </a:spcBef>
            </a:pPr>
            <a:r>
              <a:rPr lang="en" sz="3733" dirty="0" smtClean="0">
                <a:solidFill>
                  <a:srgbClr val="000000"/>
                </a:solidFill>
                <a:latin typeface="Calibri"/>
                <a:ea typeface="Calibri"/>
                <a:cs typeface="Calibri"/>
                <a:sym typeface="Calibri"/>
              </a:rPr>
              <a:t>Data </a:t>
            </a:r>
            <a:r>
              <a:rPr lang="en" sz="3733" dirty="0">
                <a:solidFill>
                  <a:srgbClr val="000000"/>
                </a:solidFill>
                <a:latin typeface="Calibri"/>
                <a:ea typeface="Calibri"/>
                <a:cs typeface="Calibri"/>
                <a:sym typeface="Calibri"/>
              </a:rPr>
              <a:t>availability varies by campus</a:t>
            </a:r>
            <a:endParaRPr sz="3733" dirty="0">
              <a:solidFill>
                <a:srgbClr val="000000"/>
              </a:solidFill>
              <a:latin typeface="Calibri"/>
              <a:ea typeface="Calibri"/>
              <a:cs typeface="Calibri"/>
              <a:sym typeface="Calibri"/>
            </a:endParaRPr>
          </a:p>
          <a:p>
            <a:pPr marL="609585" lvl="1" indent="0">
              <a:spcBef>
                <a:spcPts val="667"/>
              </a:spcBef>
              <a:buNone/>
            </a:pPr>
            <a:r>
              <a:rPr lang="en" sz="2800" dirty="0" smtClean="0">
                <a:solidFill>
                  <a:srgbClr val="000000"/>
                </a:solidFill>
                <a:latin typeface="Calibri"/>
                <a:ea typeface="Calibri"/>
                <a:cs typeface="Calibri"/>
                <a:sym typeface="Calibri"/>
              </a:rPr>
              <a:t>Format </a:t>
            </a:r>
            <a:r>
              <a:rPr lang="en" sz="2800" dirty="0">
                <a:solidFill>
                  <a:srgbClr val="000000"/>
                </a:solidFill>
                <a:latin typeface="Calibri"/>
                <a:ea typeface="Calibri"/>
                <a:cs typeface="Calibri"/>
                <a:sym typeface="Calibri"/>
              </a:rPr>
              <a:t>(e.g., digital)</a:t>
            </a:r>
            <a:endParaRPr sz="2800" dirty="0">
              <a:solidFill>
                <a:srgbClr val="000000"/>
              </a:solidFill>
              <a:latin typeface="Calibri"/>
              <a:ea typeface="Calibri"/>
              <a:cs typeface="Calibri"/>
              <a:sym typeface="Calibri"/>
            </a:endParaRPr>
          </a:p>
          <a:p>
            <a:pPr marL="609585" lvl="1" indent="0">
              <a:spcBef>
                <a:spcPts val="667"/>
              </a:spcBef>
              <a:buNone/>
            </a:pPr>
            <a:r>
              <a:rPr lang="en" sz="2800" dirty="0" smtClean="0">
                <a:solidFill>
                  <a:srgbClr val="000000"/>
                </a:solidFill>
                <a:latin typeface="Calibri"/>
                <a:ea typeface="Calibri"/>
                <a:cs typeface="Calibri"/>
                <a:sym typeface="Calibri"/>
              </a:rPr>
              <a:t>Totals </a:t>
            </a:r>
            <a:r>
              <a:rPr lang="en" sz="2800" dirty="0">
                <a:solidFill>
                  <a:srgbClr val="000000"/>
                </a:solidFill>
                <a:latin typeface="Calibri"/>
                <a:ea typeface="Calibri"/>
                <a:cs typeface="Calibri"/>
                <a:sym typeface="Calibri"/>
              </a:rPr>
              <a:t>v. demographic breakdown</a:t>
            </a:r>
            <a:endParaRPr sz="2800" dirty="0">
              <a:solidFill>
                <a:srgbClr val="000000"/>
              </a:solidFill>
              <a:latin typeface="Calibri"/>
              <a:ea typeface="Calibri"/>
              <a:cs typeface="Calibri"/>
              <a:sym typeface="Calibri"/>
            </a:endParaRPr>
          </a:p>
          <a:p>
            <a:pPr marL="571500" indent="-571500">
              <a:spcBef>
                <a:spcPts val="1333"/>
              </a:spcBef>
            </a:pPr>
            <a:r>
              <a:rPr lang="en" sz="3733" dirty="0" smtClean="0">
                <a:solidFill>
                  <a:srgbClr val="000000"/>
                </a:solidFill>
                <a:latin typeface="Calibri"/>
                <a:ea typeface="Calibri"/>
                <a:cs typeface="Calibri"/>
                <a:sym typeface="Calibri"/>
              </a:rPr>
              <a:t>Data </a:t>
            </a:r>
            <a:r>
              <a:rPr lang="en" sz="3733" dirty="0">
                <a:solidFill>
                  <a:srgbClr val="000000"/>
                </a:solidFill>
                <a:latin typeface="Calibri"/>
                <a:ea typeface="Calibri"/>
                <a:cs typeface="Calibri"/>
                <a:sym typeface="Calibri"/>
              </a:rPr>
              <a:t>people actually provide varies</a:t>
            </a:r>
            <a:endParaRPr sz="3733" dirty="0">
              <a:solidFill>
                <a:srgbClr val="000000"/>
              </a:solidFill>
              <a:latin typeface="Calibri"/>
              <a:ea typeface="Calibri"/>
              <a:cs typeface="Calibri"/>
              <a:sym typeface="Calibri"/>
            </a:endParaRPr>
          </a:p>
          <a:p>
            <a:pPr marL="0" indent="0">
              <a:spcBef>
                <a:spcPts val="667"/>
              </a:spcBef>
              <a:buNone/>
            </a:pPr>
            <a:r>
              <a:rPr lang="en" sz="3200" dirty="0">
                <a:solidFill>
                  <a:srgbClr val="000000"/>
                </a:solidFill>
                <a:latin typeface="Arial"/>
                <a:ea typeface="Calibri"/>
                <a:cs typeface="Arial"/>
                <a:sym typeface="Arial"/>
              </a:rPr>
              <a:t>	</a:t>
            </a:r>
            <a:r>
              <a:rPr lang="en" sz="3200" dirty="0" smtClean="0">
                <a:solidFill>
                  <a:srgbClr val="000000"/>
                </a:solidFill>
                <a:latin typeface="Calibri"/>
                <a:ea typeface="Calibri"/>
                <a:cs typeface="Calibri"/>
                <a:sym typeface="Calibri"/>
              </a:rPr>
              <a:t>One year… even ten </a:t>
            </a:r>
            <a:r>
              <a:rPr lang="en" sz="3200" dirty="0">
                <a:solidFill>
                  <a:srgbClr val="000000"/>
                </a:solidFill>
                <a:latin typeface="Calibri"/>
                <a:ea typeface="Calibri"/>
                <a:cs typeface="Calibri"/>
                <a:sym typeface="Calibri"/>
              </a:rPr>
              <a:t>years</a:t>
            </a:r>
            <a:endParaRPr sz="3200" dirty="0">
              <a:solidFill>
                <a:srgbClr val="000000"/>
              </a:solidFill>
              <a:latin typeface="Calibri"/>
              <a:ea typeface="Calibri"/>
              <a:cs typeface="Calibri"/>
              <a:sym typeface="Calibri"/>
            </a:endParaRPr>
          </a:p>
          <a:p>
            <a:pPr marL="0" indent="0">
              <a:spcAft>
                <a:spcPts val="2133"/>
              </a:spcAft>
              <a:buNone/>
            </a:pPr>
            <a:endParaRPr dirty="0"/>
          </a:p>
        </p:txBody>
      </p:sp>
    </p:spTree>
    <p:extLst>
      <p:ext uri="{BB962C8B-B14F-4D97-AF65-F5344CB8AC3E}">
        <p14:creationId xmlns:p14="http://schemas.microsoft.com/office/powerpoint/2010/main" val="113395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Shape 294"/>
          <p:cNvPicPr preferRelativeResize="0"/>
          <p:nvPr/>
        </p:nvPicPr>
        <p:blipFill>
          <a:blip r:embed="rId3">
            <a:alphaModFix/>
          </a:blip>
          <a:stretch>
            <a:fillRect/>
          </a:stretch>
        </p:blipFill>
        <p:spPr>
          <a:xfrm>
            <a:off x="1754067" y="172551"/>
            <a:ext cx="8683867" cy="6512900"/>
          </a:xfrm>
          <a:prstGeom prst="rect">
            <a:avLst/>
          </a:prstGeom>
          <a:noFill/>
          <a:ln>
            <a:noFill/>
          </a:ln>
        </p:spPr>
      </p:pic>
    </p:spTree>
    <p:extLst>
      <p:ext uri="{BB962C8B-B14F-4D97-AF65-F5344CB8AC3E}">
        <p14:creationId xmlns:p14="http://schemas.microsoft.com/office/powerpoint/2010/main" val="8717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299" name="Shape 299"/>
          <p:cNvGrpSpPr/>
          <p:nvPr/>
        </p:nvGrpSpPr>
        <p:grpSpPr>
          <a:xfrm>
            <a:off x="169076" y="164271"/>
            <a:ext cx="11005022" cy="6609671"/>
            <a:chOff x="126807" y="123203"/>
            <a:chExt cx="8253766" cy="4957253"/>
          </a:xfrm>
        </p:grpSpPr>
        <p:grpSp>
          <p:nvGrpSpPr>
            <p:cNvPr id="300" name="Shape 300"/>
            <p:cNvGrpSpPr/>
            <p:nvPr/>
          </p:nvGrpSpPr>
          <p:grpSpPr>
            <a:xfrm>
              <a:off x="126807" y="123203"/>
              <a:ext cx="5941879" cy="4957253"/>
              <a:chOff x="126807" y="123203"/>
              <a:chExt cx="5941879" cy="4957253"/>
            </a:xfrm>
          </p:grpSpPr>
          <p:grpSp>
            <p:nvGrpSpPr>
              <p:cNvPr id="301" name="Shape 301"/>
              <p:cNvGrpSpPr/>
              <p:nvPr/>
            </p:nvGrpSpPr>
            <p:grpSpPr>
              <a:xfrm>
                <a:off x="126807" y="123203"/>
                <a:ext cx="5941879" cy="4957253"/>
                <a:chOff x="3255850" y="186325"/>
                <a:chExt cx="5676774" cy="4762926"/>
              </a:xfrm>
            </p:grpSpPr>
            <p:pic>
              <p:nvPicPr>
                <p:cNvPr id="302" name="Shape 302"/>
                <p:cNvPicPr preferRelativeResize="0"/>
                <p:nvPr/>
              </p:nvPicPr>
              <p:blipFill rotWithShape="1">
                <a:blip r:embed="rId3">
                  <a:alphaModFix/>
                </a:blip>
                <a:srcRect l="23867" t="21321" r="25156" b="21652"/>
                <a:stretch/>
              </p:blipFill>
              <p:spPr>
                <a:xfrm>
                  <a:off x="3255850" y="186325"/>
                  <a:ext cx="5676774" cy="4762926"/>
                </a:xfrm>
                <a:prstGeom prst="rect">
                  <a:avLst/>
                </a:prstGeom>
                <a:noFill/>
                <a:ln>
                  <a:noFill/>
                </a:ln>
              </p:spPr>
            </p:pic>
            <p:sp>
              <p:nvSpPr>
                <p:cNvPr id="303" name="Shape 303"/>
                <p:cNvSpPr txBox="1"/>
                <p:nvPr/>
              </p:nvSpPr>
              <p:spPr>
                <a:xfrm rot="-3956388">
                  <a:off x="7478511" y="3963570"/>
                  <a:ext cx="392940" cy="354681"/>
                </a:xfrm>
                <a:prstGeom prst="rect">
                  <a:avLst/>
                </a:prstGeom>
                <a:noFill/>
                <a:ln>
                  <a:noFill/>
                </a:ln>
              </p:spPr>
              <p:txBody>
                <a:bodyPr spcFirstLastPara="1" wrap="square" lIns="121900" tIns="121900" rIns="121900" bIns="121900" anchor="t" anchorCtr="0">
                  <a:noAutofit/>
                </a:bodyPr>
                <a:lstStyle/>
                <a:p>
                  <a:r>
                    <a:rPr lang="en" sz="2667">
                      <a:solidFill>
                        <a:srgbClr val="999999"/>
                      </a:solidFill>
                    </a:rPr>
                    <a:t>=</a:t>
                  </a:r>
                  <a:endParaRPr sz="2667">
                    <a:solidFill>
                      <a:srgbClr val="999999"/>
                    </a:solidFill>
                  </a:endParaRPr>
                </a:p>
              </p:txBody>
            </p:sp>
          </p:grpSp>
          <p:sp>
            <p:nvSpPr>
              <p:cNvPr id="304" name="Shape 304"/>
              <p:cNvSpPr txBox="1"/>
              <p:nvPr/>
            </p:nvSpPr>
            <p:spPr>
              <a:xfrm>
                <a:off x="1643677" y="3878502"/>
                <a:ext cx="988200" cy="430500"/>
              </a:xfrm>
              <a:prstGeom prst="rect">
                <a:avLst/>
              </a:prstGeom>
              <a:noFill/>
              <a:ln>
                <a:noFill/>
              </a:ln>
            </p:spPr>
            <p:txBody>
              <a:bodyPr spcFirstLastPara="1" wrap="square" lIns="121900" tIns="121900" rIns="121900" bIns="121900" anchor="t" anchorCtr="0">
                <a:noAutofit/>
              </a:bodyPr>
              <a:lstStyle/>
              <a:p>
                <a:r>
                  <a:rPr lang="en" sz="2400" dirty="0"/>
                  <a:t>←11.1%</a:t>
                </a:r>
                <a:endParaRPr sz="2400" dirty="0"/>
              </a:p>
            </p:txBody>
          </p:sp>
        </p:grpSp>
        <p:sp>
          <p:nvSpPr>
            <p:cNvPr id="305" name="Shape 305"/>
            <p:cNvSpPr txBox="1"/>
            <p:nvPr/>
          </p:nvSpPr>
          <p:spPr>
            <a:xfrm>
              <a:off x="5542221" y="3365205"/>
              <a:ext cx="2838352" cy="317182"/>
            </a:xfrm>
            <a:prstGeom prst="rect">
              <a:avLst/>
            </a:prstGeom>
            <a:noFill/>
            <a:ln>
              <a:noFill/>
            </a:ln>
          </p:spPr>
          <p:txBody>
            <a:bodyPr spcFirstLastPara="1" wrap="square" lIns="121900" tIns="121900" rIns="121900" bIns="121900" anchor="t" anchorCtr="0">
              <a:noAutofit/>
            </a:bodyPr>
            <a:lstStyle/>
            <a:p>
              <a:r>
                <a:rPr lang="en" sz="2400" dirty="0" smtClean="0"/>
                <a:t>20.5</a:t>
              </a:r>
              <a:r>
                <a:rPr lang="en" sz="2400" dirty="0"/>
                <a:t>% 2007-2011 clients</a:t>
              </a:r>
              <a:endParaRPr sz="2400" dirty="0"/>
            </a:p>
            <a:p>
              <a:r>
                <a:rPr lang="en" sz="2400" dirty="0" smtClean="0"/>
                <a:t>17.6</a:t>
              </a:r>
              <a:r>
                <a:rPr lang="en" sz="2400" dirty="0"/>
                <a:t>% National average </a:t>
              </a:r>
              <a:endParaRPr sz="2400" dirty="0"/>
            </a:p>
          </p:txBody>
        </p:sp>
      </p:grpSp>
      <p:sp>
        <p:nvSpPr>
          <p:cNvPr id="306" name="Shape 306"/>
          <p:cNvSpPr txBox="1"/>
          <p:nvPr/>
        </p:nvSpPr>
        <p:spPr>
          <a:xfrm>
            <a:off x="8023400" y="6007867"/>
            <a:ext cx="4054400" cy="810400"/>
          </a:xfrm>
          <a:prstGeom prst="rect">
            <a:avLst/>
          </a:prstGeom>
          <a:noFill/>
          <a:ln>
            <a:noFill/>
          </a:ln>
        </p:spPr>
        <p:txBody>
          <a:bodyPr spcFirstLastPara="1" wrap="square" lIns="121900" tIns="121900" rIns="121900" bIns="121900" anchor="t" anchorCtr="0">
            <a:noAutofit/>
          </a:bodyPr>
          <a:lstStyle/>
          <a:p>
            <a:r>
              <a:rPr lang="en" sz="2000" dirty="0"/>
              <a:t>Data source: IPEDS CIP 11.01 &amp; 11.07, public/not-for-profit</a:t>
            </a:r>
            <a:endParaRPr sz="2000" dirty="0"/>
          </a:p>
          <a:p>
            <a:endParaRPr sz="2000" dirty="0"/>
          </a:p>
        </p:txBody>
      </p:sp>
      <p:sp>
        <p:nvSpPr>
          <p:cNvPr id="307" name="Shape 307"/>
          <p:cNvSpPr txBox="1"/>
          <p:nvPr/>
        </p:nvSpPr>
        <p:spPr>
          <a:xfrm>
            <a:off x="1554533" y="366133"/>
            <a:ext cx="5371200" cy="1030400"/>
          </a:xfrm>
          <a:prstGeom prst="rect">
            <a:avLst/>
          </a:prstGeom>
          <a:noFill/>
          <a:ln>
            <a:noFill/>
          </a:ln>
        </p:spPr>
        <p:txBody>
          <a:bodyPr spcFirstLastPara="1" wrap="square" lIns="121900" tIns="121900" rIns="121900" bIns="121900" anchor="t" anchorCtr="0">
            <a:noAutofit/>
          </a:bodyPr>
          <a:lstStyle/>
          <a:p>
            <a:r>
              <a:rPr lang="en" sz="2400" b="1" dirty="0"/>
              <a:t>BS Awarded to Men and Women, 32 NCWIT Extension Services Clients </a:t>
            </a:r>
            <a:r>
              <a:rPr lang="en" sz="2400" b="1" dirty="0" smtClean="0"/>
              <a:t>2007-2011</a:t>
            </a:r>
            <a:endParaRPr sz="2400" b="1" dirty="0"/>
          </a:p>
        </p:txBody>
      </p:sp>
      <p:sp>
        <p:nvSpPr>
          <p:cNvPr id="308" name="Shape 308"/>
          <p:cNvSpPr txBox="1"/>
          <p:nvPr/>
        </p:nvSpPr>
        <p:spPr>
          <a:xfrm>
            <a:off x="7947500" y="1953833"/>
            <a:ext cx="4054400" cy="1858000"/>
          </a:xfrm>
          <a:prstGeom prst="rect">
            <a:avLst/>
          </a:prstGeom>
          <a:noFill/>
          <a:ln>
            <a:noFill/>
          </a:ln>
        </p:spPr>
        <p:txBody>
          <a:bodyPr spcFirstLastPara="1" wrap="square" lIns="121900" tIns="121900" rIns="121900" bIns="121900" anchor="t" anchorCtr="0">
            <a:noAutofit/>
          </a:bodyPr>
          <a:lstStyle/>
          <a:p>
            <a:r>
              <a:rPr lang="en" sz="2400" dirty="0"/>
              <a:t>These 32 clients awarded &gt;1/8 of all </a:t>
            </a:r>
            <a:r>
              <a:rPr lang="en" sz="2400" dirty="0" smtClean="0"/>
              <a:t>U.S. degrees </a:t>
            </a:r>
            <a:r>
              <a:rPr lang="en" sz="2400" dirty="0"/>
              <a:t>in CIP 11.01 and 11.07 in 2016. Without these 32, national average is 17.2% women.</a:t>
            </a:r>
            <a:endParaRPr sz="2400" dirty="0"/>
          </a:p>
        </p:txBody>
      </p:sp>
      <p:sp>
        <p:nvSpPr>
          <p:cNvPr id="309" name="Shape 309"/>
          <p:cNvSpPr txBox="1">
            <a:spLocks noGrp="1"/>
          </p:cNvSpPr>
          <p:nvPr>
            <p:ph type="title"/>
          </p:nvPr>
        </p:nvSpPr>
        <p:spPr>
          <a:xfrm>
            <a:off x="7871500" y="164267"/>
            <a:ext cx="4206400" cy="810400"/>
          </a:xfrm>
          <a:prstGeom prst="rect">
            <a:avLst/>
          </a:prstGeom>
        </p:spPr>
        <p:txBody>
          <a:bodyPr spcFirstLastPara="1" vert="horz" wrap="square" lIns="121900" tIns="121900" rIns="121900" bIns="121900" rtlCol="0" anchor="t" anchorCtr="0">
            <a:noAutofit/>
          </a:bodyPr>
          <a:lstStyle/>
          <a:p>
            <a:pPr>
              <a:spcBef>
                <a:spcPts val="0"/>
              </a:spcBef>
            </a:pPr>
            <a:r>
              <a:rPr lang="en" sz="5867">
                <a:solidFill>
                  <a:srgbClr val="000000"/>
                </a:solidFill>
                <a:latin typeface="Arial"/>
                <a:ea typeface="Arial"/>
                <a:cs typeface="Arial"/>
                <a:sym typeface="Arial"/>
              </a:rPr>
              <a:t>Inherent Bias</a:t>
            </a:r>
            <a:endParaRPr/>
          </a:p>
        </p:txBody>
      </p:sp>
      <p:cxnSp>
        <p:nvCxnSpPr>
          <p:cNvPr id="3" name="Straight Arrow Connector 2"/>
          <p:cNvCxnSpPr/>
          <p:nvPr/>
        </p:nvCxnSpPr>
        <p:spPr>
          <a:xfrm flipH="1">
            <a:off x="7155712" y="4784652"/>
            <a:ext cx="255181" cy="21265"/>
          </a:xfrm>
          <a:prstGeom prst="straightConnector1">
            <a:avLst/>
          </a:prstGeom>
          <a:ln w="31750">
            <a:tailEnd type="triangle" w="lg"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7155713" y="4961816"/>
            <a:ext cx="255180" cy="141812"/>
          </a:xfrm>
          <a:prstGeom prst="straightConnector1">
            <a:avLst/>
          </a:prstGeom>
          <a:ln w="31750">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973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Shape 275"/>
          <p:cNvPicPr preferRelativeResize="0"/>
          <p:nvPr/>
        </p:nvPicPr>
        <p:blipFill>
          <a:blip r:embed="rId3">
            <a:alphaModFix/>
          </a:blip>
          <a:stretch>
            <a:fillRect/>
          </a:stretch>
        </p:blipFill>
        <p:spPr>
          <a:xfrm>
            <a:off x="3074935" y="1"/>
            <a:ext cx="9117000" cy="6858001"/>
          </a:xfrm>
          <a:prstGeom prst="rect">
            <a:avLst/>
          </a:prstGeom>
          <a:noFill/>
          <a:ln>
            <a:noFill/>
          </a:ln>
        </p:spPr>
      </p:pic>
      <p:sp>
        <p:nvSpPr>
          <p:cNvPr id="276" name="Shape 276"/>
          <p:cNvSpPr txBox="1">
            <a:spLocks noGrp="1"/>
          </p:cNvSpPr>
          <p:nvPr>
            <p:ph type="title"/>
          </p:nvPr>
        </p:nvSpPr>
        <p:spPr>
          <a:xfrm>
            <a:off x="415600" y="546667"/>
            <a:ext cx="3199600" cy="810400"/>
          </a:xfrm>
          <a:prstGeom prst="rect">
            <a:avLst/>
          </a:prstGeom>
        </p:spPr>
        <p:txBody>
          <a:bodyPr spcFirstLastPara="1" vert="horz" wrap="square" lIns="121900" tIns="121900" rIns="121900" bIns="121900" rtlCol="0" anchor="t" anchorCtr="0">
            <a:noAutofit/>
          </a:bodyPr>
          <a:lstStyle/>
          <a:p>
            <a:pPr>
              <a:spcBef>
                <a:spcPts val="0"/>
              </a:spcBef>
            </a:pPr>
            <a:r>
              <a:rPr lang="en" sz="4133"/>
              <a:t>NCWIT Tracking Tool</a:t>
            </a:r>
            <a:endParaRPr sz="4133"/>
          </a:p>
        </p:txBody>
      </p:sp>
    </p:spTree>
    <p:extLst>
      <p:ext uri="{BB962C8B-B14F-4D97-AF65-F5344CB8AC3E}">
        <p14:creationId xmlns:p14="http://schemas.microsoft.com/office/powerpoint/2010/main" val="3927051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1189</Words>
  <Application>Microsoft Office PowerPoint</Application>
  <PresentationFormat>Widescreen</PresentationFormat>
  <Paragraphs>61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Lecia Barker Associate Professor and Associate Chair of Undergraduate Studies  Department of Information Science </vt:lpstr>
      <vt:lpstr>PowerPoint Presentation</vt:lpstr>
      <vt:lpstr>Organized into Alliances</vt:lpstr>
      <vt:lpstr>Goal: Increase Women’s Participation by Improving Experience of the Major for All Students</vt:lpstr>
      <vt:lpstr>Data in NCWIT Tracking Tool</vt:lpstr>
      <vt:lpstr>Extreme Data Heterogeneity</vt:lpstr>
      <vt:lpstr>PowerPoint Presentation</vt:lpstr>
      <vt:lpstr>Inherent Bias</vt:lpstr>
      <vt:lpstr>NCWIT Tracking Tool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Lecia Barker: NCWIT</dc:title>
  <dc:creator>Lecia Jane Barker</dc:creator>
  <cp:lastModifiedBy>Lecia</cp:lastModifiedBy>
  <cp:revision>6</cp:revision>
  <dcterms:created xsi:type="dcterms:W3CDTF">2018-02-27T18:58:11Z</dcterms:created>
  <dcterms:modified xsi:type="dcterms:W3CDTF">2018-03-08T20:48:06Z</dcterms:modified>
</cp:coreProperties>
</file>