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6"/>
  </p:notesMasterIdLst>
  <p:sldIdLst>
    <p:sldId id="257" r:id="rId5"/>
  </p:sldIdLst>
  <p:sldSz cx="438912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1374" y="-2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001F7-D383-46E2-92C6-D031FEE82A5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1A652-6391-41EB-A4AE-2C4FCCF6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27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13555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1pPr>
    <a:lvl2pPr marL="2106778" algn="l" defTabSz="4213555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2pPr>
    <a:lvl3pPr marL="4213555" algn="l" defTabSz="4213555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3pPr>
    <a:lvl4pPr marL="6320333" algn="l" defTabSz="4213555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4pPr>
    <a:lvl5pPr marL="8427110" algn="l" defTabSz="4213555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5pPr>
    <a:lvl6pPr marL="10533888" algn="l" defTabSz="4213555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6pPr>
    <a:lvl7pPr marL="12640666" algn="l" defTabSz="4213555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7pPr>
    <a:lvl8pPr marL="14747443" algn="l" defTabSz="4213555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8pPr>
    <a:lvl9pPr marL="16854221" algn="l" defTabSz="4213555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1A652-6391-41EB-A4AE-2C4FCCF6D5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7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8922" y="9265930"/>
            <a:ext cx="31780646" cy="21309318"/>
          </a:xfrm>
        </p:spPr>
        <p:txBody>
          <a:bodyPr anchor="b"/>
          <a:lstStyle>
            <a:lvl1pPr>
              <a:defRPr sz="34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8922" y="30575232"/>
            <a:ext cx="31780646" cy="5513088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3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929" y="30723757"/>
            <a:ext cx="31780642" cy="3627123"/>
          </a:xfrm>
        </p:spPr>
        <p:txBody>
          <a:bodyPr anchor="b">
            <a:normAutofit/>
          </a:bodyPr>
          <a:lstStyle>
            <a:lvl1pPr algn="l">
              <a:defRPr sz="115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58922" y="4389120"/>
            <a:ext cx="31780646" cy="233002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8926" y="34350880"/>
            <a:ext cx="31780637" cy="3159757"/>
          </a:xfrm>
        </p:spPr>
        <p:txBody>
          <a:bodyPr>
            <a:normAutofit/>
          </a:bodyPr>
          <a:lstStyle>
            <a:lvl1pPr marL="0" indent="0">
              <a:buNone/>
              <a:defRPr sz="576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9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922" y="9265920"/>
            <a:ext cx="31780646" cy="12679680"/>
          </a:xfrm>
        </p:spPr>
        <p:txBody>
          <a:bodyPr/>
          <a:lstStyle>
            <a:lvl1pPr>
              <a:defRPr sz="2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8922" y="23408640"/>
            <a:ext cx="31780646" cy="15118080"/>
          </a:xfrm>
        </p:spPr>
        <p:txBody>
          <a:bodyPr anchor="ctr">
            <a:normAutofit/>
          </a:bodyPr>
          <a:lstStyle>
            <a:lvl1pPr marL="0" indent="0">
              <a:buNone/>
              <a:defRPr sz="864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7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766" y="9265920"/>
            <a:ext cx="28805035" cy="14869594"/>
          </a:xfrm>
        </p:spPr>
        <p:txBody>
          <a:bodyPr/>
          <a:lstStyle>
            <a:lvl1pPr>
              <a:defRPr sz="2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51252" y="24135513"/>
            <a:ext cx="26213563" cy="218991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672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8922" y="27844205"/>
            <a:ext cx="31780646" cy="10728960"/>
          </a:xfrm>
        </p:spPr>
        <p:txBody>
          <a:bodyPr anchor="ctr">
            <a:normAutofit/>
          </a:bodyPr>
          <a:lstStyle>
            <a:lvl1pPr marL="0" indent="0">
              <a:buNone/>
              <a:defRPr sz="864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34708" y="6216023"/>
            <a:ext cx="2887637" cy="910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5856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598514" y="16728240"/>
            <a:ext cx="2887637" cy="910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5856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0203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919" y="19994886"/>
            <a:ext cx="31780651" cy="10580352"/>
          </a:xfrm>
        </p:spPr>
        <p:txBody>
          <a:bodyPr anchor="b"/>
          <a:lstStyle>
            <a:lvl1pPr algn="l">
              <a:defRPr sz="19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8922" y="30575238"/>
            <a:ext cx="31780646" cy="5506560"/>
          </a:xfrm>
        </p:spPr>
        <p:txBody>
          <a:bodyPr anchor="t"/>
          <a:lstStyle>
            <a:lvl1pPr marL="0" indent="0" algn="l">
              <a:buNone/>
              <a:defRPr sz="96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9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9206" y="12679680"/>
            <a:ext cx="10611480" cy="3688077"/>
          </a:xfrm>
        </p:spPr>
        <p:txBody>
          <a:bodyPr anchor="b">
            <a:noAutofit/>
          </a:bodyPr>
          <a:lstStyle>
            <a:lvl1pPr marL="0" indent="0">
              <a:buNone/>
              <a:defRPr sz="1152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49480" y="17068800"/>
            <a:ext cx="10541203" cy="22971763"/>
          </a:xfrm>
        </p:spPr>
        <p:txBody>
          <a:bodyPr anchor="t">
            <a:normAutofit/>
          </a:bodyPr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84819" y="12679680"/>
            <a:ext cx="10573219" cy="3688077"/>
          </a:xfrm>
        </p:spPr>
        <p:txBody>
          <a:bodyPr anchor="b">
            <a:noAutofit/>
          </a:bodyPr>
          <a:lstStyle>
            <a:lvl1pPr marL="0" indent="0">
              <a:buNone/>
              <a:defRPr sz="1152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13946815" y="17068800"/>
            <a:ext cx="10611221" cy="22971763"/>
          </a:xfrm>
        </p:spPr>
        <p:txBody>
          <a:bodyPr anchor="t">
            <a:normAutofit/>
          </a:bodyPr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5655602" y="12679680"/>
            <a:ext cx="10558358" cy="3688077"/>
          </a:xfrm>
        </p:spPr>
        <p:txBody>
          <a:bodyPr anchor="b">
            <a:noAutofit/>
          </a:bodyPr>
          <a:lstStyle>
            <a:lvl1pPr marL="0" indent="0">
              <a:buNone/>
              <a:defRPr sz="1152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25655602" y="17068800"/>
            <a:ext cx="10558358" cy="22971763"/>
          </a:xfrm>
        </p:spPr>
        <p:txBody>
          <a:bodyPr anchor="t">
            <a:normAutofit/>
          </a:bodyPr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3417603" y="13655040"/>
            <a:ext cx="0" cy="2535936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070544" y="13655040"/>
            <a:ext cx="0" cy="25388045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9480" y="27206074"/>
            <a:ext cx="10586938" cy="3688077"/>
          </a:xfrm>
        </p:spPr>
        <p:txBody>
          <a:bodyPr anchor="b">
            <a:noAutofit/>
          </a:bodyPr>
          <a:lstStyle>
            <a:lvl1pPr marL="0" indent="0">
              <a:buNone/>
              <a:defRPr sz="1152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349480" y="14142720"/>
            <a:ext cx="10586938" cy="9753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349480" y="30894160"/>
            <a:ext cx="10586938" cy="4218810"/>
          </a:xfrm>
        </p:spPr>
        <p:txBody>
          <a:bodyPr anchor="t">
            <a:normAutofit/>
          </a:bodyPr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005402" y="27206074"/>
            <a:ext cx="10552637" cy="3688077"/>
          </a:xfrm>
        </p:spPr>
        <p:txBody>
          <a:bodyPr anchor="b">
            <a:noAutofit/>
          </a:bodyPr>
          <a:lstStyle>
            <a:lvl1pPr marL="0" indent="0">
              <a:buNone/>
              <a:defRPr sz="1152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4005397" y="14142720"/>
            <a:ext cx="10552637" cy="9753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14000525" y="30894153"/>
            <a:ext cx="10566614" cy="4218810"/>
          </a:xfrm>
        </p:spPr>
        <p:txBody>
          <a:bodyPr anchor="t">
            <a:normAutofit/>
          </a:bodyPr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5655602" y="27206074"/>
            <a:ext cx="10558358" cy="3688077"/>
          </a:xfrm>
        </p:spPr>
        <p:txBody>
          <a:bodyPr anchor="b">
            <a:noAutofit/>
          </a:bodyPr>
          <a:lstStyle>
            <a:lvl1pPr marL="0" indent="0">
              <a:buNone/>
              <a:defRPr sz="1152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5655597" y="14142720"/>
            <a:ext cx="10558358" cy="9753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25655158" y="30894141"/>
            <a:ext cx="10572341" cy="4218810"/>
          </a:xfrm>
        </p:spPr>
        <p:txBody>
          <a:bodyPr anchor="t">
            <a:normAutofit/>
          </a:bodyPr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417603" y="13655040"/>
            <a:ext cx="0" cy="2535936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070544" y="13655040"/>
            <a:ext cx="0" cy="25388045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17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9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902956" y="2753373"/>
            <a:ext cx="6311006" cy="3728720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49480" y="4948512"/>
            <a:ext cx="26730298" cy="350920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6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7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929" y="18315101"/>
            <a:ext cx="31780642" cy="12260141"/>
          </a:xfrm>
        </p:spPr>
        <p:txBody>
          <a:bodyPr anchor="b"/>
          <a:lstStyle>
            <a:lvl1pPr algn="l">
              <a:defRPr sz="19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8922" y="30575238"/>
            <a:ext cx="31780646" cy="5506560"/>
          </a:xfrm>
        </p:spPr>
        <p:txBody>
          <a:bodyPr anchor="t"/>
          <a:lstStyle>
            <a:lvl1pPr marL="0" indent="0" algn="l">
              <a:buNone/>
              <a:defRPr sz="96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7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72963" y="13187690"/>
            <a:ext cx="15830942" cy="26852883"/>
          </a:xfrm>
        </p:spPr>
        <p:txBody>
          <a:bodyPr>
            <a:normAutofit/>
          </a:bodyPr>
          <a:lstStyle>
            <a:lvl1pPr>
              <a:defRPr sz="8640"/>
            </a:lvl1pPr>
            <a:lvl2pPr>
              <a:defRPr sz="7680"/>
            </a:lvl2pPr>
            <a:lvl3pPr>
              <a:defRPr sz="6720"/>
            </a:lvl3pPr>
            <a:lvl4pPr>
              <a:defRPr sz="5760"/>
            </a:lvl4pPr>
            <a:lvl5pPr>
              <a:defRPr sz="5760"/>
            </a:lvl5pPr>
            <a:lvl6pPr>
              <a:defRPr sz="5760"/>
            </a:lvl6pPr>
            <a:lvl7pPr>
              <a:defRPr sz="5760"/>
            </a:lvl7pPr>
            <a:lvl8pPr>
              <a:defRPr sz="5760"/>
            </a:lvl8pPr>
            <a:lvl9pPr>
              <a:defRPr sz="5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61482" y="13158998"/>
            <a:ext cx="15830952" cy="26881568"/>
          </a:xfrm>
        </p:spPr>
        <p:txBody>
          <a:bodyPr>
            <a:normAutofit/>
          </a:bodyPr>
          <a:lstStyle>
            <a:lvl1pPr>
              <a:defRPr sz="8640"/>
            </a:lvl1pPr>
            <a:lvl2pPr>
              <a:defRPr sz="7680"/>
            </a:lvl2pPr>
            <a:lvl3pPr>
              <a:defRPr sz="6720"/>
            </a:lvl3pPr>
            <a:lvl4pPr>
              <a:defRPr sz="5760"/>
            </a:lvl4pPr>
            <a:lvl5pPr>
              <a:defRPr sz="5760"/>
            </a:lvl5pPr>
            <a:lvl6pPr>
              <a:defRPr sz="5760"/>
            </a:lvl6pPr>
            <a:lvl7pPr>
              <a:defRPr sz="5760"/>
            </a:lvl7pPr>
            <a:lvl8pPr>
              <a:defRPr sz="5760"/>
            </a:lvl8pPr>
            <a:lvl9pPr>
              <a:defRPr sz="5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9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2960" y="12192000"/>
            <a:ext cx="15830938" cy="3688077"/>
          </a:xfrm>
        </p:spPr>
        <p:txBody>
          <a:bodyPr anchor="b">
            <a:noAutofit/>
          </a:bodyPr>
          <a:lstStyle>
            <a:lvl1pPr marL="0" indent="0">
              <a:buNone/>
              <a:defRPr sz="1152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2963" y="16093440"/>
            <a:ext cx="15830942" cy="23947123"/>
          </a:xfrm>
        </p:spPr>
        <p:txBody>
          <a:bodyPr>
            <a:normAutofit/>
          </a:bodyPr>
          <a:lstStyle>
            <a:lvl1pPr>
              <a:defRPr sz="8640"/>
            </a:lvl1pPr>
            <a:lvl2pPr>
              <a:defRPr sz="7680"/>
            </a:lvl2pPr>
            <a:lvl3pPr>
              <a:defRPr sz="6720"/>
            </a:lvl3pPr>
            <a:lvl4pPr>
              <a:defRPr sz="5760"/>
            </a:lvl4pPr>
            <a:lvl5pPr>
              <a:defRPr sz="5760"/>
            </a:lvl5pPr>
            <a:lvl6pPr>
              <a:defRPr sz="5760"/>
            </a:lvl6pPr>
            <a:lvl7pPr>
              <a:defRPr sz="5760"/>
            </a:lvl7pPr>
            <a:lvl8pPr>
              <a:defRPr sz="5760"/>
            </a:lvl8pPr>
            <a:lvl9pPr>
              <a:defRPr sz="5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361487" y="12192000"/>
            <a:ext cx="15830942" cy="3688077"/>
          </a:xfrm>
        </p:spPr>
        <p:txBody>
          <a:bodyPr anchor="b">
            <a:noAutofit/>
          </a:bodyPr>
          <a:lstStyle>
            <a:lvl1pPr marL="0" indent="0">
              <a:buNone/>
              <a:defRPr sz="1152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61487" y="16093440"/>
            <a:ext cx="15830942" cy="23947123"/>
          </a:xfrm>
        </p:spPr>
        <p:txBody>
          <a:bodyPr>
            <a:normAutofit/>
          </a:bodyPr>
          <a:lstStyle>
            <a:lvl1pPr>
              <a:defRPr sz="8640"/>
            </a:lvl1pPr>
            <a:lvl2pPr>
              <a:defRPr sz="7680"/>
            </a:lvl2pPr>
            <a:lvl3pPr>
              <a:defRPr sz="6720"/>
            </a:lvl3pPr>
            <a:lvl4pPr>
              <a:defRPr sz="5760"/>
            </a:lvl4pPr>
            <a:lvl5pPr>
              <a:defRPr sz="5760"/>
            </a:lvl5pPr>
            <a:lvl6pPr>
              <a:defRPr sz="5760"/>
            </a:lvl6pPr>
            <a:lvl7pPr>
              <a:defRPr sz="5760"/>
            </a:lvl7pPr>
            <a:lvl8pPr>
              <a:defRPr sz="5760"/>
            </a:lvl8pPr>
            <a:lvl9pPr>
              <a:defRPr sz="5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0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6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4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917" y="9265920"/>
            <a:ext cx="12247018" cy="9265920"/>
          </a:xfrm>
        </p:spPr>
        <p:txBody>
          <a:bodyPr anchor="b"/>
          <a:lstStyle>
            <a:lvl1pPr algn="l">
              <a:defRPr sz="115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9108" y="9265920"/>
            <a:ext cx="18710462" cy="29260800"/>
          </a:xfrm>
        </p:spPr>
        <p:txBody>
          <a:bodyPr anchor="ctr">
            <a:normAutofit/>
          </a:bodyPr>
          <a:lstStyle>
            <a:lvl1pPr>
              <a:defRPr sz="9600"/>
            </a:lvl1pPr>
            <a:lvl2pPr>
              <a:defRPr sz="8640"/>
            </a:lvl2pPr>
            <a:lvl3pPr>
              <a:defRPr sz="7680"/>
            </a:lvl3pPr>
            <a:lvl4pPr>
              <a:defRPr sz="6720"/>
            </a:lvl4pPr>
            <a:lvl5pPr>
              <a:defRPr sz="6720"/>
            </a:lvl5pPr>
            <a:lvl6pPr>
              <a:defRPr sz="6720"/>
            </a:lvl6pPr>
            <a:lvl7pPr>
              <a:defRPr sz="6720"/>
            </a:lvl7pPr>
            <a:lvl8pPr>
              <a:defRPr sz="6720"/>
            </a:lvl8pPr>
            <a:lvl9pPr>
              <a:defRPr sz="67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8917" y="20027401"/>
            <a:ext cx="12247018" cy="18531834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5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5149" y="11866829"/>
            <a:ext cx="18339235" cy="10078771"/>
          </a:xfrm>
        </p:spPr>
        <p:txBody>
          <a:bodyPr anchor="b">
            <a:normAutofit/>
          </a:bodyPr>
          <a:lstStyle>
            <a:lvl1pPr algn="l">
              <a:defRPr sz="172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024884" y="7315200"/>
            <a:ext cx="11524440" cy="29260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8917" y="23408640"/>
            <a:ext cx="18310694" cy="8778240"/>
          </a:xfrm>
        </p:spPr>
        <p:txBody>
          <a:bodyPr>
            <a:normAutofit/>
          </a:bodyPr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5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30237274" y="10728960"/>
            <a:ext cx="13533120" cy="1804416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27311194" y="-2926080"/>
            <a:ext cx="7680960" cy="102412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30237274" y="39014400"/>
            <a:ext cx="4754880" cy="633984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739142" y="17068800"/>
            <a:ext cx="20116800" cy="26822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4030982" y="18531840"/>
            <a:ext cx="11338560" cy="151180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37179091" y="0"/>
            <a:ext cx="3291840" cy="70365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6608" y="2897395"/>
            <a:ext cx="33865824" cy="89633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2960" y="13138723"/>
            <a:ext cx="32215939" cy="26851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35183470" y="11887065"/>
            <a:ext cx="6339834" cy="10975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528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82BD74F-75F5-4215-A611-56C03F491EB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26832174" y="21068502"/>
            <a:ext cx="24702688" cy="10975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528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7278871" y="1892714"/>
            <a:ext cx="3018302" cy="49131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3445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76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2194594" rtl="0" eaLnBrk="1" latinLnBrk="0" hangingPunct="1">
        <a:spcBef>
          <a:spcPct val="0"/>
        </a:spcBef>
        <a:buNone/>
        <a:defRPr sz="2016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645949" indent="-1645949" algn="l" defTabSz="2194594" rtl="0" eaLnBrk="1" latinLnBrk="0" hangingPunct="1">
        <a:spcBef>
          <a:spcPts val="48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96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3566218" indent="-1371624" algn="l" defTabSz="2194594" rtl="0" eaLnBrk="1" latinLnBrk="0" hangingPunct="1">
        <a:spcBef>
          <a:spcPts val="48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864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5486496" indent="-1097299" algn="l" defTabSz="2194594" rtl="0" eaLnBrk="1" latinLnBrk="0" hangingPunct="1">
        <a:spcBef>
          <a:spcPts val="48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68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7681090" indent="-1097299" algn="l" defTabSz="2194594" rtl="0" eaLnBrk="1" latinLnBrk="0" hangingPunct="1">
        <a:spcBef>
          <a:spcPts val="48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72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9875683" indent="-1097299" algn="l" defTabSz="2194594" rtl="0" eaLnBrk="1" latinLnBrk="0" hangingPunct="1">
        <a:spcBef>
          <a:spcPts val="48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72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2070282" indent="-1097299" algn="l" defTabSz="2194594" rtl="0" eaLnBrk="1" latinLnBrk="0" hangingPunct="1">
        <a:spcBef>
          <a:spcPts val="48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72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14264875" indent="-1097299" algn="l" defTabSz="2194594" rtl="0" eaLnBrk="1" latinLnBrk="0" hangingPunct="1">
        <a:spcBef>
          <a:spcPts val="48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72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16459474" indent="-1097299" algn="l" defTabSz="2194594" rtl="0" eaLnBrk="1" latinLnBrk="0" hangingPunct="1">
        <a:spcBef>
          <a:spcPts val="48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72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18654067" indent="-1097299" algn="l" defTabSz="2194594" rtl="0" eaLnBrk="1" latinLnBrk="0" hangingPunct="1">
        <a:spcBef>
          <a:spcPts val="48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72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2194594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94" algn="l" defTabSz="2194594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92" algn="l" defTabSz="2194594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786" algn="l" defTabSz="2194594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389" algn="l" defTabSz="2194594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982" algn="l" defTabSz="2194594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581" algn="l" defTabSz="2194594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2174" algn="l" defTabSz="2194594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773" algn="l" defTabSz="2194594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90039F-17A8-4B48-9FB5-143172EE1A00}"/>
              </a:ext>
            </a:extLst>
          </p:cNvPr>
          <p:cNvSpPr txBox="1"/>
          <p:nvPr/>
        </p:nvSpPr>
        <p:spPr>
          <a:xfrm>
            <a:off x="13350240" y="1895809"/>
            <a:ext cx="17190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0" dirty="0">
                <a:effectLst/>
                <a:latin typeface="Lucida Sans" panose="020B0602030504020204" pitchFamily="34" charset="0"/>
              </a:rPr>
              <a:t>Data Visualization Essentials: Techniques, Accessibility, and Comparisons</a:t>
            </a:r>
            <a:endParaRPr lang="en-US" sz="6000" dirty="0">
              <a:latin typeface="Lucida Sans" panose="020B0602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C05D82-F73F-09E8-23A2-4F67EC03B71B}"/>
              </a:ext>
            </a:extLst>
          </p:cNvPr>
          <p:cNvSpPr/>
          <p:nvPr/>
        </p:nvSpPr>
        <p:spPr>
          <a:xfrm>
            <a:off x="1889760" y="7376160"/>
            <a:ext cx="20055840" cy="348957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Sans" panose="020B0602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F7C971-9DD0-3F45-99D3-0BFD8D039926}"/>
              </a:ext>
            </a:extLst>
          </p:cNvPr>
          <p:cNvSpPr/>
          <p:nvPr/>
        </p:nvSpPr>
        <p:spPr>
          <a:xfrm>
            <a:off x="22433280" y="7376159"/>
            <a:ext cx="20543520" cy="174192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Sans" panose="020B06020305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938C1E-23F0-80F4-FCB3-B70475149CA7}"/>
              </a:ext>
            </a:extLst>
          </p:cNvPr>
          <p:cNvSpPr/>
          <p:nvPr/>
        </p:nvSpPr>
        <p:spPr>
          <a:xfrm>
            <a:off x="22402800" y="25431551"/>
            <a:ext cx="20543520" cy="1263405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9558C-2E56-B80E-E9D1-E4E93FDA28EA}"/>
              </a:ext>
            </a:extLst>
          </p:cNvPr>
          <p:cNvSpPr txBox="1"/>
          <p:nvPr/>
        </p:nvSpPr>
        <p:spPr>
          <a:xfrm>
            <a:off x="6461760" y="7941205"/>
            <a:ext cx="10607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2"/>
                </a:solidFill>
                <a:latin typeface="Lucida Sans" panose="020B0602030504020204" pitchFamily="34" charset="0"/>
              </a:rPr>
              <a:t>Different Visualizations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A3FD1-A15A-76F8-C8A9-B361D59A8BD3}"/>
              </a:ext>
            </a:extLst>
          </p:cNvPr>
          <p:cNvSpPr txBox="1"/>
          <p:nvPr/>
        </p:nvSpPr>
        <p:spPr>
          <a:xfrm>
            <a:off x="27492960" y="7941206"/>
            <a:ext cx="11155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2"/>
                </a:solidFill>
                <a:latin typeface="Lucida Sans" panose="020B0602030504020204" pitchFamily="34" charset="0"/>
              </a:rPr>
              <a:t>Accessibility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BA593-A538-76E1-34A5-6AAA99D006BA}"/>
              </a:ext>
            </a:extLst>
          </p:cNvPr>
          <p:cNvSpPr txBox="1"/>
          <p:nvPr/>
        </p:nvSpPr>
        <p:spPr>
          <a:xfrm>
            <a:off x="24566880" y="25557072"/>
            <a:ext cx="16215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2"/>
                </a:solidFill>
                <a:latin typeface="Lucida Sans" panose="020B0602030504020204" pitchFamily="34" charset="0"/>
              </a:rPr>
              <a:t>Comparisons between Visualizations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47C00-E854-DBC6-C6A3-CA3F8ECDC2CE}"/>
              </a:ext>
            </a:extLst>
          </p:cNvPr>
          <p:cNvSpPr/>
          <p:nvPr/>
        </p:nvSpPr>
        <p:spPr>
          <a:xfrm>
            <a:off x="22433280" y="38383443"/>
            <a:ext cx="20543520" cy="38885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7A3849-17AB-ACD3-9942-8E19945F5798}"/>
              </a:ext>
            </a:extLst>
          </p:cNvPr>
          <p:cNvSpPr txBox="1"/>
          <p:nvPr/>
        </p:nvSpPr>
        <p:spPr>
          <a:xfrm>
            <a:off x="23523872" y="38654691"/>
            <a:ext cx="18103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Lucida Sans" panose="020B0602030504020204" pitchFamily="34" charset="0"/>
              </a:rPr>
              <a:t>References: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B31DD-301E-EC7C-1F75-D94CEE4870B7}"/>
              </a:ext>
            </a:extLst>
          </p:cNvPr>
          <p:cNvSpPr/>
          <p:nvPr/>
        </p:nvSpPr>
        <p:spPr>
          <a:xfrm>
            <a:off x="3108960" y="20586443"/>
            <a:ext cx="17312640" cy="4495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7A707-D9CB-9D0C-AD45-0B3C36597274}"/>
              </a:ext>
            </a:extLst>
          </p:cNvPr>
          <p:cNvSpPr/>
          <p:nvPr/>
        </p:nvSpPr>
        <p:spPr>
          <a:xfrm>
            <a:off x="3108960" y="25880140"/>
            <a:ext cx="17312640" cy="4495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D8A96A-81FC-8FDB-6BB3-269EDFD9D63C}"/>
              </a:ext>
            </a:extLst>
          </p:cNvPr>
          <p:cNvSpPr/>
          <p:nvPr/>
        </p:nvSpPr>
        <p:spPr>
          <a:xfrm>
            <a:off x="3108960" y="31143774"/>
            <a:ext cx="17312640" cy="4495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2193CA-8848-9B57-FE89-084BD9841CA4}"/>
              </a:ext>
            </a:extLst>
          </p:cNvPr>
          <p:cNvSpPr/>
          <p:nvPr/>
        </p:nvSpPr>
        <p:spPr>
          <a:xfrm>
            <a:off x="3108960" y="36407408"/>
            <a:ext cx="17312640" cy="4495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E764C3-E4C7-14D3-2AA2-D190B4437534}"/>
              </a:ext>
            </a:extLst>
          </p:cNvPr>
          <p:cNvSpPr/>
          <p:nvPr/>
        </p:nvSpPr>
        <p:spPr>
          <a:xfrm>
            <a:off x="3108960" y="9378465"/>
            <a:ext cx="17312640" cy="494713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4643B5-C726-E11E-EEBF-AE0B75B62F21}"/>
              </a:ext>
            </a:extLst>
          </p:cNvPr>
          <p:cNvSpPr/>
          <p:nvPr/>
        </p:nvSpPr>
        <p:spPr>
          <a:xfrm>
            <a:off x="3108960" y="15060483"/>
            <a:ext cx="17312640" cy="459691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379853-BB87-AAF0-5651-CB3BDC1231FC}"/>
              </a:ext>
            </a:extLst>
          </p:cNvPr>
          <p:cNvSpPr/>
          <p:nvPr/>
        </p:nvSpPr>
        <p:spPr>
          <a:xfrm>
            <a:off x="23888700" y="15680392"/>
            <a:ext cx="17655540" cy="832565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4E67C0-89F9-2AEB-6DDB-7EC83EB38AF3}"/>
              </a:ext>
            </a:extLst>
          </p:cNvPr>
          <p:cNvSpPr/>
          <p:nvPr/>
        </p:nvSpPr>
        <p:spPr>
          <a:xfrm>
            <a:off x="23888700" y="9378465"/>
            <a:ext cx="17686020" cy="578579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70633A-0AF9-B61D-0D40-BDED855C9F60}"/>
              </a:ext>
            </a:extLst>
          </p:cNvPr>
          <p:cNvSpPr/>
          <p:nvPr/>
        </p:nvSpPr>
        <p:spPr>
          <a:xfrm>
            <a:off x="24314918" y="26978099"/>
            <a:ext cx="17312640" cy="32039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D4B81B-EE90-D2B9-6D01-28528A23E7CA}"/>
              </a:ext>
            </a:extLst>
          </p:cNvPr>
          <p:cNvSpPr/>
          <p:nvPr/>
        </p:nvSpPr>
        <p:spPr>
          <a:xfrm>
            <a:off x="24262080" y="34354770"/>
            <a:ext cx="17312640" cy="32039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C512CB-34B0-CD4A-A37B-44F30F356056}"/>
              </a:ext>
            </a:extLst>
          </p:cNvPr>
          <p:cNvSpPr/>
          <p:nvPr/>
        </p:nvSpPr>
        <p:spPr>
          <a:xfrm>
            <a:off x="24231600" y="30660320"/>
            <a:ext cx="17312640" cy="32039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2E755-F97D-1AD7-8159-3DD65FA6DFDF}"/>
              </a:ext>
            </a:extLst>
          </p:cNvPr>
          <p:cNvSpPr txBox="1"/>
          <p:nvPr/>
        </p:nvSpPr>
        <p:spPr>
          <a:xfrm>
            <a:off x="10308135" y="10015468"/>
            <a:ext cx="83475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2"/>
                </a:solidFill>
                <a:latin typeface="Lucida Sans" panose="020B0602030504020204" pitchFamily="34" charset="0"/>
              </a:rPr>
              <a:t> Benefits: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Lucida Sans" panose="020B0602030504020204" pitchFamily="34" charset="0"/>
              </a:rPr>
              <a:t>Easy to read and interpret.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Lucida Sans" panose="020B0602030504020204" pitchFamily="34" charset="0"/>
              </a:rPr>
              <a:t>Effective for comparing quantities across categories.</a:t>
            </a:r>
            <a:endParaRPr lang="en-US" sz="4000" dirty="0">
              <a:solidFill>
                <a:schemeClr val="bg2"/>
              </a:solidFill>
              <a:latin typeface="Lucida Sans" panose="020B0602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2"/>
                </a:solidFill>
                <a:latin typeface="Lucida Sans" panose="020B0602030504020204" pitchFamily="34" charset="0"/>
              </a:rPr>
              <a:t>Use Cases: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Lucida Sans" panose="020B0602030504020204" pitchFamily="34" charset="0"/>
              </a:rPr>
              <a:t>Count of all the categories in a feature.</a:t>
            </a:r>
            <a:endParaRPr lang="en-US" sz="4000" dirty="0">
              <a:solidFill>
                <a:schemeClr val="bg2"/>
              </a:solidFill>
              <a:latin typeface="Lucida Sans" panose="020B0602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31F637-541A-5C6E-4644-0105EB7F556B}"/>
              </a:ext>
            </a:extLst>
          </p:cNvPr>
          <p:cNvSpPr txBox="1"/>
          <p:nvPr/>
        </p:nvSpPr>
        <p:spPr>
          <a:xfrm>
            <a:off x="10308136" y="36814261"/>
            <a:ext cx="785990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2"/>
                </a:solidFill>
                <a:latin typeface="Lucida Sans" panose="020B0602030504020204" pitchFamily="34" charset="0"/>
              </a:rPr>
              <a:t> Benefits: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374151"/>
                </a:solidFill>
                <a:latin typeface="Lucida Sans" panose="020B0602030504020204" pitchFamily="34" charset="0"/>
              </a:rPr>
              <a:t>V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Lucida Sans" panose="020B0602030504020204" pitchFamily="34" charset="0"/>
              </a:rPr>
              <a:t>isualize complex relationships and interactions between nodes, making it easier to identify patterns and clusters within the data.</a:t>
            </a:r>
            <a:endParaRPr lang="en-US" sz="2800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2"/>
                </a:solidFill>
                <a:latin typeface="Lucida Sans" panose="020B0602030504020204" pitchFamily="34" charset="0"/>
              </a:rPr>
              <a:t>Use Cases: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Lucida Sans" panose="020B0602030504020204" pitchFamily="34" charset="0"/>
              </a:rPr>
              <a:t>Social Network Analysis</a:t>
            </a:r>
            <a:endParaRPr lang="en-US" sz="4000" dirty="0">
              <a:solidFill>
                <a:schemeClr val="bg2"/>
              </a:solidFill>
              <a:latin typeface="Lucida Sans" panose="020B0602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5C9793-16E2-9E67-AF82-ED4DBEC9125E}"/>
              </a:ext>
            </a:extLst>
          </p:cNvPr>
          <p:cNvSpPr txBox="1"/>
          <p:nvPr/>
        </p:nvSpPr>
        <p:spPr>
          <a:xfrm>
            <a:off x="10283026" y="31437293"/>
            <a:ext cx="930721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2"/>
                </a:solidFill>
                <a:latin typeface="Lucida Sans" panose="020B0602030504020204" pitchFamily="34" charset="0"/>
              </a:rPr>
              <a:t> Benefits: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Lucida Sans" panose="020B0602030504020204" pitchFamily="34" charset="0"/>
              </a:rPr>
              <a:t>Represents data density or intensity through color gradients.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Lucida Sans" panose="020B0602030504020204" pitchFamily="34" charset="0"/>
              </a:rPr>
              <a:t>Effective for visualizing complex data sets in a compact format.</a:t>
            </a:r>
            <a:endParaRPr lang="en-US" sz="4000" dirty="0">
              <a:solidFill>
                <a:schemeClr val="bg2"/>
              </a:solidFill>
              <a:latin typeface="Lucida Sans" panose="020B0602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2"/>
                </a:solidFill>
                <a:latin typeface="Lucida Sans" panose="020B0602030504020204" pitchFamily="34" charset="0"/>
              </a:rPr>
              <a:t>Use Cases: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Lucida Sans" panose="020B0602030504020204" pitchFamily="34" charset="0"/>
              </a:rPr>
              <a:t>Analyzing correlations between different features</a:t>
            </a:r>
            <a:endParaRPr lang="en-US" sz="4000" dirty="0">
              <a:solidFill>
                <a:schemeClr val="bg2"/>
              </a:solidFill>
              <a:latin typeface="Lucida Sans" panose="020B0602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B376C3-36A1-5F8D-34E7-947BEB0B41E2}"/>
              </a:ext>
            </a:extLst>
          </p:cNvPr>
          <p:cNvSpPr txBox="1"/>
          <p:nvPr/>
        </p:nvSpPr>
        <p:spPr>
          <a:xfrm>
            <a:off x="10308135" y="26196306"/>
            <a:ext cx="785990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2"/>
                </a:solidFill>
                <a:latin typeface="Lucida Sans" panose="020B0602030504020204" pitchFamily="34" charset="0"/>
              </a:rPr>
              <a:t>  Benefits: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Lucida Sans" panose="020B0602030504020204" pitchFamily="34" charset="0"/>
              </a:rPr>
              <a:t>Summarizes data through quartiles, highlighting median and outliers.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Lucida Sans" panose="020B0602030504020204" pitchFamily="34" charset="0"/>
              </a:rPr>
              <a:t>Useful for comparing distributions across different groups.</a:t>
            </a:r>
            <a:endParaRPr lang="en-US" sz="4000" dirty="0">
              <a:solidFill>
                <a:schemeClr val="bg2"/>
              </a:solidFill>
              <a:latin typeface="Lucida Sans" panose="020B0602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2"/>
                </a:solidFill>
                <a:latin typeface="Lucida Sans" panose="020B0602030504020204" pitchFamily="34" charset="0"/>
              </a:rPr>
              <a:t>Use Cases: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Lucida Sans" panose="020B0602030504020204" pitchFamily="34" charset="0"/>
              </a:rPr>
              <a:t>Comparing test scores across different classes or schools.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F5BFF3-A10D-4733-F528-A2D0F4B7DA3B}"/>
              </a:ext>
            </a:extLst>
          </p:cNvPr>
          <p:cNvSpPr txBox="1"/>
          <p:nvPr/>
        </p:nvSpPr>
        <p:spPr>
          <a:xfrm>
            <a:off x="10390379" y="21116360"/>
            <a:ext cx="78599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2"/>
                </a:solidFill>
                <a:latin typeface="Lucida Sans" panose="020B0602030504020204" pitchFamily="34" charset="0"/>
              </a:rPr>
              <a:t> Benefits: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Lucida Sans" panose="020B0602030504020204" pitchFamily="34" charset="0"/>
              </a:rPr>
              <a:t>Ideal for displaying trends over time.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Lucida Sans" panose="020B0602030504020204" pitchFamily="34" charset="0"/>
              </a:rPr>
              <a:t>Highlights changes and patterns clearly.</a:t>
            </a:r>
            <a:endParaRPr lang="en-US" sz="4000" dirty="0">
              <a:solidFill>
                <a:schemeClr val="bg2"/>
              </a:solidFill>
              <a:latin typeface="Lucida Sans" panose="020B0602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2"/>
                </a:solidFill>
                <a:latin typeface="Lucida Sans" panose="020B0602030504020204" pitchFamily="34" charset="0"/>
              </a:rPr>
              <a:t>Use Cases: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Lucida Sans" panose="020B0602030504020204" pitchFamily="34" charset="0"/>
              </a:rPr>
              <a:t>Analyzing Trends over time.</a:t>
            </a:r>
            <a:endParaRPr lang="en-US" sz="4000" dirty="0">
              <a:solidFill>
                <a:schemeClr val="bg2"/>
              </a:solidFill>
              <a:latin typeface="Lucida Sans" panose="020B060203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1D8B4-FF27-4484-E7E3-605759154EE9}"/>
              </a:ext>
            </a:extLst>
          </p:cNvPr>
          <p:cNvSpPr txBox="1"/>
          <p:nvPr/>
        </p:nvSpPr>
        <p:spPr>
          <a:xfrm>
            <a:off x="10308135" y="15658823"/>
            <a:ext cx="95183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2"/>
                </a:solidFill>
                <a:latin typeface="Lucida Sans" panose="020B0602030504020204" pitchFamily="34" charset="0"/>
              </a:rPr>
              <a:t> Benefits: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Lucida Sans" panose="020B0602030504020204" pitchFamily="34" charset="0"/>
              </a:rPr>
              <a:t>Reveals relationships and correlations between two variables.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Lucida Sans" panose="020B0602030504020204" pitchFamily="34" charset="0"/>
              </a:rPr>
              <a:t>Helps identify outliers and clusters in data.	</a:t>
            </a:r>
            <a:endParaRPr lang="en-US" sz="4000" dirty="0">
              <a:solidFill>
                <a:schemeClr val="bg2"/>
              </a:solidFill>
              <a:latin typeface="Lucida Sans" panose="020B0602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2"/>
                </a:solidFill>
                <a:latin typeface="Lucida Sans" panose="020B0602030504020204" pitchFamily="34" charset="0"/>
              </a:rPr>
              <a:t>Use Cases: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Lucida Sans" panose="020B0602030504020204" pitchFamily="34" charset="0"/>
              </a:rPr>
              <a:t>Analyzing correlation between </a:t>
            </a:r>
            <a:r>
              <a:rPr lang="en-US" sz="2800" dirty="0">
                <a:solidFill>
                  <a:srgbClr val="374151"/>
                </a:solidFill>
                <a:latin typeface="Lucida Sans" panose="020B0602030504020204" pitchFamily="34" charset="0"/>
              </a:rPr>
              <a:t>W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Lucida Sans" panose="020B0602030504020204" pitchFamily="34" charset="0"/>
              </a:rPr>
              <a:t>ind Speed and Time.</a:t>
            </a:r>
            <a:endParaRPr lang="en-US" sz="4000" dirty="0">
              <a:solidFill>
                <a:schemeClr val="bg2"/>
              </a:solidFill>
              <a:latin typeface="Lucida Sans" panose="020B0602030504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EBD6CAC-AC0C-9536-F261-D87B30583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038" y="26196306"/>
            <a:ext cx="6182417" cy="388674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6A025A4-9133-6CD7-A015-ED159F5AA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039" y="20931524"/>
            <a:ext cx="6182416" cy="381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46CEAC4-457B-B2E4-D3B4-5B48B8A15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039" y="31460957"/>
            <a:ext cx="6182416" cy="386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2B18041-FEF8-932C-923A-F792E86B5A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8039" y="36814261"/>
            <a:ext cx="6182416" cy="370997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C199281-1CB8-F52C-FA0F-BAD8A63B31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8038" y="9934383"/>
            <a:ext cx="6182417" cy="394220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E40B0AB-39D4-6C23-532C-790F2C488C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54258" y="27411215"/>
            <a:ext cx="3057527" cy="234347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F9EF992-9D38-E3D7-187C-4A741AE67A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06784" y="31198245"/>
            <a:ext cx="3048057" cy="241327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4BA8857-F6B9-2DA8-2E80-D5EEF7E99E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954258" y="31198245"/>
            <a:ext cx="3057527" cy="241327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E5B0988-F715-D31B-4035-CE0EC06B59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06785" y="34720750"/>
            <a:ext cx="3048056" cy="235974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3A9CE45-A525-8899-B9D7-C1D7BEF077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954257" y="34720750"/>
            <a:ext cx="3057527" cy="235974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009A2DF-A4BB-067B-89BC-76401462A793}"/>
              </a:ext>
            </a:extLst>
          </p:cNvPr>
          <p:cNvSpPr txBox="1"/>
          <p:nvPr/>
        </p:nvSpPr>
        <p:spPr>
          <a:xfrm>
            <a:off x="31013400" y="9535249"/>
            <a:ext cx="370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Lucida Sans" panose="020B0602030504020204" pitchFamily="34" charset="0"/>
              </a:rPr>
              <a:t>The Problem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8E4AFC0-70BB-B57B-17A2-4CB578D03BC7}"/>
              </a:ext>
            </a:extLst>
          </p:cNvPr>
          <p:cNvSpPr txBox="1"/>
          <p:nvPr/>
        </p:nvSpPr>
        <p:spPr>
          <a:xfrm>
            <a:off x="31342738" y="15879909"/>
            <a:ext cx="2663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Lucida Sans" panose="020B0602030504020204" pitchFamily="34" charset="0"/>
              </a:rPr>
              <a:t>The Solution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1BE7E8F0-E08F-7975-BD1F-67D49DF25668}"/>
              </a:ext>
            </a:extLst>
          </p:cNvPr>
          <p:cNvSpPr txBox="1"/>
          <p:nvPr/>
        </p:nvSpPr>
        <p:spPr>
          <a:xfrm>
            <a:off x="30632231" y="27214036"/>
            <a:ext cx="487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Lucida Sans" panose="020B0602030504020204" pitchFamily="34" charset="0"/>
              </a:rPr>
              <a:t>Bar Graph vs Histogram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DA545DE7-FC0E-807F-ADC4-D7FF221007BC}"/>
              </a:ext>
            </a:extLst>
          </p:cNvPr>
          <p:cNvSpPr txBox="1"/>
          <p:nvPr/>
        </p:nvSpPr>
        <p:spPr>
          <a:xfrm>
            <a:off x="30591749" y="30814528"/>
            <a:ext cx="4877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Lucida Sans" panose="020B0602030504020204" pitchFamily="34" charset="0"/>
              </a:rPr>
              <a:t>Jitter Plot vs Strip Plot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3B893F32-5A89-6659-33C4-CE2DB5C4BD9C}"/>
              </a:ext>
            </a:extLst>
          </p:cNvPr>
          <p:cNvSpPr txBox="1"/>
          <p:nvPr/>
        </p:nvSpPr>
        <p:spPr>
          <a:xfrm>
            <a:off x="29308890" y="34610726"/>
            <a:ext cx="7117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Lucida Sans" panose="020B0602030504020204" pitchFamily="34" charset="0"/>
              </a:rPr>
              <a:t>Stacked Area Chart vs Stacked Bar Chart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4AF558B1-329E-624C-770A-837025206C32}"/>
              </a:ext>
            </a:extLst>
          </p:cNvPr>
          <p:cNvSpPr txBox="1"/>
          <p:nvPr/>
        </p:nvSpPr>
        <p:spPr>
          <a:xfrm>
            <a:off x="28657096" y="31460957"/>
            <a:ext cx="86282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ucida Sans" panose="020B0602030504020204" pitchFamily="34" charset="0"/>
              </a:rPr>
              <a:t>Jitter Plot, It include displacing the datapoint so that there will be no overlapping and therefore be quantified.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ucida Sans" panose="020B0602030504020204" pitchFamily="34" charset="0"/>
              </a:rPr>
              <a:t>As for the Strip Plot, Its straightforward with no displacement complexity.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B0DCF16-4400-5A3D-D0A0-9EC84C7A162A}"/>
              </a:ext>
            </a:extLst>
          </p:cNvPr>
          <p:cNvSpPr txBox="1"/>
          <p:nvPr/>
        </p:nvSpPr>
        <p:spPr>
          <a:xfrm>
            <a:off x="28756658" y="35291674"/>
            <a:ext cx="8528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ucida Sans" panose="020B0602030504020204" pitchFamily="34" charset="0"/>
              </a:rPr>
              <a:t>Stacked Area Chart is useful for studying overall.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ucida Sans" panose="020B0602030504020204" pitchFamily="34" charset="0"/>
              </a:rPr>
              <a:t>As for the Stacked Bar Chart, Its best used for comparison among parts.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F6349520-1B25-6BD8-7FE5-CC0148AE0F70}"/>
              </a:ext>
            </a:extLst>
          </p:cNvPr>
          <p:cNvSpPr txBox="1"/>
          <p:nvPr/>
        </p:nvSpPr>
        <p:spPr>
          <a:xfrm>
            <a:off x="2141459" y="4213806"/>
            <a:ext cx="39402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ucida Sans" panose="020B0602030504020204" pitchFamily="34" charset="0"/>
              </a:rPr>
              <a:t>Team Name: InfoCrew; Team Members: Tallapaneni Venkateshwara Chowdary, Trayvion White-Austin, Aastha Prasad</a:t>
            </a:r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0AC74FBC-C281-B53A-6A11-7713DCE6181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38038" y="15425712"/>
            <a:ext cx="6182417" cy="3944098"/>
          </a:xfrm>
          <a:prstGeom prst="rect">
            <a:avLst/>
          </a:prstGeom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C4712AFE-5F28-C965-7AA3-3FB83B833EF6}"/>
              </a:ext>
            </a:extLst>
          </p:cNvPr>
          <p:cNvSpPr txBox="1"/>
          <p:nvPr/>
        </p:nvSpPr>
        <p:spPr>
          <a:xfrm>
            <a:off x="2146476" y="5157261"/>
            <a:ext cx="345702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rPr>
              <a:t>Why should I use visualizations to represent my data?, What are some visualizations that I can use to represent my data?, How can I make my visualizations be more accessible?, are there any visualizations that are similar but where they are used can vary based on the data?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4AC4EDA3-985F-5022-8FE7-3EE2CD84BE0C}"/>
              </a:ext>
            </a:extLst>
          </p:cNvPr>
          <p:cNvSpPr txBox="1"/>
          <p:nvPr/>
        </p:nvSpPr>
        <p:spPr>
          <a:xfrm>
            <a:off x="28756658" y="27947099"/>
            <a:ext cx="85287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ucida Sans" panose="020B0602030504020204" pitchFamily="34" charset="0"/>
              </a:rPr>
              <a:t>Bar Graph, While these two visualizations are similar Bar Graph is best used for feature with discreate/ categorical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ucida Sans" panose="020B0602030504020204" pitchFamily="34" charset="0"/>
              </a:rPr>
              <a:t>While Histogram is best used for feature with continuous values.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B729FA0B-B6E2-223B-0E15-CA0F3050E029}"/>
              </a:ext>
            </a:extLst>
          </p:cNvPr>
          <p:cNvSpPr txBox="1"/>
          <p:nvPr/>
        </p:nvSpPr>
        <p:spPr>
          <a:xfrm>
            <a:off x="25485213" y="14242353"/>
            <a:ext cx="3823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Lucida Sans" panose="020B0602030504020204" pitchFamily="34" charset="0"/>
              </a:rPr>
              <a:t>Original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471EEDDA-EB56-69BC-E42D-42A364842615}"/>
              </a:ext>
            </a:extLst>
          </p:cNvPr>
          <p:cNvSpPr txBox="1"/>
          <p:nvPr/>
        </p:nvSpPr>
        <p:spPr>
          <a:xfrm>
            <a:off x="35791782" y="14280040"/>
            <a:ext cx="475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Lucida Sans" panose="020B0602030504020204" pitchFamily="34" charset="0"/>
              </a:rPr>
              <a:t>Tritanopia</a:t>
            </a:r>
            <a:r>
              <a:rPr lang="en-US" sz="1600" dirty="0">
                <a:solidFill>
                  <a:schemeClr val="bg2"/>
                </a:solidFill>
                <a:latin typeface="Lucida Sans" panose="020B0602030504020204" pitchFamily="34" charset="0"/>
              </a:rPr>
              <a:t>(Blue-Blind)</a:t>
            </a:r>
            <a:endParaRPr lang="en-US" sz="3200" dirty="0">
              <a:solidFill>
                <a:schemeClr val="bg2"/>
              </a:solidFill>
              <a:latin typeface="Lucida Sans" panose="020B0602030504020204" pitchFamily="34" charset="0"/>
            </a:endParaRP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09761BB0-F191-2EB8-1B4F-D49B528D74F5}"/>
              </a:ext>
            </a:extLst>
          </p:cNvPr>
          <p:cNvSpPr txBox="1"/>
          <p:nvPr/>
        </p:nvSpPr>
        <p:spPr>
          <a:xfrm>
            <a:off x="30314035" y="14242353"/>
            <a:ext cx="4755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Lucida Sans" panose="020B0602030504020204" pitchFamily="34" charset="0"/>
              </a:rPr>
              <a:t>Deuteranopia</a:t>
            </a:r>
            <a:r>
              <a:rPr lang="en-US" sz="1600" dirty="0">
                <a:solidFill>
                  <a:schemeClr val="bg2"/>
                </a:solidFill>
                <a:latin typeface="Lucida Sans" panose="020B0602030504020204" pitchFamily="34" charset="0"/>
              </a:rPr>
              <a:t>(Green-Blind)</a:t>
            </a:r>
          </a:p>
        </p:txBody>
      </p:sp>
      <p:pic>
        <p:nvPicPr>
          <p:cNvPr id="1049" name="Picture 1048">
            <a:extLst>
              <a:ext uri="{FF2B5EF4-FFF2-40B4-BE49-F238E27FC236}">
                <a16:creationId xmlns:a16="http://schemas.microsoft.com/office/drawing/2014/main" id="{5917C076-B7D8-A288-DE40-2F59A3218AA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264203" y="16537132"/>
            <a:ext cx="8736056" cy="678312"/>
          </a:xfrm>
          <a:prstGeom prst="rect">
            <a:avLst/>
          </a:prstGeom>
        </p:spPr>
      </p:pic>
      <p:sp>
        <p:nvSpPr>
          <p:cNvPr id="1050" name="TextBox 1049">
            <a:extLst>
              <a:ext uri="{FF2B5EF4-FFF2-40B4-BE49-F238E27FC236}">
                <a16:creationId xmlns:a16="http://schemas.microsoft.com/office/drawing/2014/main" id="{302DFB41-799C-A889-C081-8765D3E24D28}"/>
              </a:ext>
            </a:extLst>
          </p:cNvPr>
          <p:cNvSpPr txBox="1"/>
          <p:nvPr/>
        </p:nvSpPr>
        <p:spPr>
          <a:xfrm>
            <a:off x="24727069" y="16493970"/>
            <a:ext cx="1872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Lucida Sans" panose="020B0602030504020204" pitchFamily="34" charset="0"/>
              </a:rPr>
              <a:t>By Color: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3CBCA56-963E-8FFA-2F56-77A5F0F13692}"/>
              </a:ext>
            </a:extLst>
          </p:cNvPr>
          <p:cNvSpPr txBox="1"/>
          <p:nvPr/>
        </p:nvSpPr>
        <p:spPr>
          <a:xfrm>
            <a:off x="35780524" y="16432415"/>
            <a:ext cx="187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Lucida Sans" panose="020B0602030504020204" pitchFamily="34" charset="0"/>
              </a:rPr>
              <a:t>By Shape:</a:t>
            </a:r>
          </a:p>
        </p:txBody>
      </p:sp>
      <p:pic>
        <p:nvPicPr>
          <p:cNvPr id="1059" name="Picture 1058">
            <a:extLst>
              <a:ext uri="{FF2B5EF4-FFF2-40B4-BE49-F238E27FC236}">
                <a16:creationId xmlns:a16="http://schemas.microsoft.com/office/drawing/2014/main" id="{8CE325C7-32B4-F883-3545-112BE4CB05C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922858" y="17105894"/>
            <a:ext cx="2057687" cy="934931"/>
          </a:xfrm>
          <a:prstGeom prst="rect">
            <a:avLst/>
          </a:prstGeom>
        </p:spPr>
      </p:pic>
      <p:pic>
        <p:nvPicPr>
          <p:cNvPr id="1061" name="Picture 1060">
            <a:extLst>
              <a:ext uri="{FF2B5EF4-FFF2-40B4-BE49-F238E27FC236}">
                <a16:creationId xmlns:a16="http://schemas.microsoft.com/office/drawing/2014/main" id="{FA72BF22-EB3E-076C-144E-E4D494F370A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144361" y="17089704"/>
            <a:ext cx="2057687" cy="648001"/>
          </a:xfrm>
          <a:prstGeom prst="rect">
            <a:avLst/>
          </a:prstGeom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9C33A3BE-34D8-7E8E-81B8-867E0F583D27}"/>
              </a:ext>
            </a:extLst>
          </p:cNvPr>
          <p:cNvSpPr txBox="1"/>
          <p:nvPr/>
        </p:nvSpPr>
        <p:spPr>
          <a:xfrm>
            <a:off x="24836283" y="23500692"/>
            <a:ext cx="4850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Lucida Sans" panose="020B0602030504020204" pitchFamily="34" charset="0"/>
              </a:rPr>
              <a:t>Deuteranopia</a:t>
            </a:r>
            <a:r>
              <a:rPr lang="en-US" sz="1050" dirty="0">
                <a:solidFill>
                  <a:schemeClr val="bg2"/>
                </a:solidFill>
                <a:latin typeface="Lucida Sans" panose="020B0602030504020204" pitchFamily="34" charset="0"/>
              </a:rPr>
              <a:t>(Green-Blind)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EF10FAEE-07DE-08E6-405C-B9FC995FD8DC}"/>
              </a:ext>
            </a:extLst>
          </p:cNvPr>
          <p:cNvSpPr txBox="1"/>
          <p:nvPr/>
        </p:nvSpPr>
        <p:spPr>
          <a:xfrm>
            <a:off x="30156265" y="23504683"/>
            <a:ext cx="4850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Lucida Sans" panose="020B0602030504020204" pitchFamily="34" charset="0"/>
              </a:rPr>
              <a:t>Tritanopia</a:t>
            </a:r>
            <a:r>
              <a:rPr lang="en-US" sz="1050" dirty="0">
                <a:solidFill>
                  <a:schemeClr val="bg2"/>
                </a:solidFill>
                <a:latin typeface="Lucida Sans" panose="020B0602030504020204" pitchFamily="34" charset="0"/>
              </a:rPr>
              <a:t>(Blue-Blind)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322EE233-FC20-ACCD-612D-866A312FA794}"/>
              </a:ext>
            </a:extLst>
          </p:cNvPr>
          <p:cNvSpPr txBox="1"/>
          <p:nvPr/>
        </p:nvSpPr>
        <p:spPr>
          <a:xfrm>
            <a:off x="35856848" y="23523940"/>
            <a:ext cx="485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Lucida Sans" panose="020B0602030504020204" pitchFamily="34" charset="0"/>
              </a:rPr>
              <a:t>Increasing accessibility by shape</a:t>
            </a:r>
          </a:p>
        </p:txBody>
      </p:sp>
      <p:pic>
        <p:nvPicPr>
          <p:cNvPr id="1074" name="Picture 1073">
            <a:extLst>
              <a:ext uri="{FF2B5EF4-FFF2-40B4-BE49-F238E27FC236}">
                <a16:creationId xmlns:a16="http://schemas.microsoft.com/office/drawing/2014/main" id="{5E99CE76-8095-FE29-50A7-98440FA0556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836284" y="10439474"/>
            <a:ext cx="4755047" cy="3645152"/>
          </a:xfrm>
          <a:prstGeom prst="rect">
            <a:avLst/>
          </a:prstGeom>
        </p:spPr>
      </p:pic>
      <p:pic>
        <p:nvPicPr>
          <p:cNvPr id="1076" name="Picture 1075">
            <a:extLst>
              <a:ext uri="{FF2B5EF4-FFF2-40B4-BE49-F238E27FC236}">
                <a16:creationId xmlns:a16="http://schemas.microsoft.com/office/drawing/2014/main" id="{BB2B78B1-B72C-1755-CAC3-D604A2F81B5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314029" y="10430330"/>
            <a:ext cx="4755047" cy="3654296"/>
          </a:xfrm>
          <a:prstGeom prst="rect">
            <a:avLst/>
          </a:prstGeom>
        </p:spPr>
      </p:pic>
      <p:pic>
        <p:nvPicPr>
          <p:cNvPr id="1078" name="Picture 1077">
            <a:extLst>
              <a:ext uri="{FF2B5EF4-FFF2-40B4-BE49-F238E27FC236}">
                <a16:creationId xmlns:a16="http://schemas.microsoft.com/office/drawing/2014/main" id="{2BB8E9D9-0C47-1E4C-FCDB-9A8D7C10B46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780524" y="10435483"/>
            <a:ext cx="4755047" cy="3649143"/>
          </a:xfrm>
          <a:prstGeom prst="rect">
            <a:avLst/>
          </a:prstGeom>
        </p:spPr>
      </p:pic>
      <p:pic>
        <p:nvPicPr>
          <p:cNvPr id="1080" name="Picture 1079">
            <a:extLst>
              <a:ext uri="{FF2B5EF4-FFF2-40B4-BE49-F238E27FC236}">
                <a16:creationId xmlns:a16="http://schemas.microsoft.com/office/drawing/2014/main" id="{760F8F41-CF1C-EDF0-5663-27A81186214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843657" y="20255239"/>
            <a:ext cx="4850700" cy="3257442"/>
          </a:xfrm>
          <a:prstGeom prst="rect">
            <a:avLst/>
          </a:prstGeom>
        </p:spPr>
      </p:pic>
      <p:pic>
        <p:nvPicPr>
          <p:cNvPr id="1082" name="Picture 1081">
            <a:extLst>
              <a:ext uri="{FF2B5EF4-FFF2-40B4-BE49-F238E27FC236}">
                <a16:creationId xmlns:a16="http://schemas.microsoft.com/office/drawing/2014/main" id="{FFA8FCD0-2FBC-4717-63E7-6B94538599F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4836283" y="20262072"/>
            <a:ext cx="4850700" cy="3257441"/>
          </a:xfrm>
          <a:prstGeom prst="rect">
            <a:avLst/>
          </a:prstGeom>
        </p:spPr>
      </p:pic>
      <p:pic>
        <p:nvPicPr>
          <p:cNvPr id="1084" name="Picture 1083">
            <a:extLst>
              <a:ext uri="{FF2B5EF4-FFF2-40B4-BE49-F238E27FC236}">
                <a16:creationId xmlns:a16="http://schemas.microsoft.com/office/drawing/2014/main" id="{272FE81A-9C20-7435-6342-7C96053F5D2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56266" y="20246920"/>
            <a:ext cx="4850700" cy="3264326"/>
          </a:xfrm>
          <a:prstGeom prst="rect">
            <a:avLst/>
          </a:prstGeom>
        </p:spPr>
      </p:pic>
      <p:pic>
        <p:nvPicPr>
          <p:cNvPr id="1086" name="Picture 1085">
            <a:extLst>
              <a:ext uri="{FF2B5EF4-FFF2-40B4-BE49-F238E27FC236}">
                <a16:creationId xmlns:a16="http://schemas.microsoft.com/office/drawing/2014/main" id="{659EF50A-60FD-8177-9B74-F8F13E4AA7F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4836283" y="17446114"/>
            <a:ext cx="4850700" cy="2494414"/>
          </a:xfrm>
          <a:prstGeom prst="rect">
            <a:avLst/>
          </a:prstGeom>
        </p:spPr>
      </p:pic>
      <p:sp>
        <p:nvSpPr>
          <p:cNvPr id="1087" name="TextBox 1086">
            <a:extLst>
              <a:ext uri="{FF2B5EF4-FFF2-40B4-BE49-F238E27FC236}">
                <a16:creationId xmlns:a16="http://schemas.microsoft.com/office/drawing/2014/main" id="{5ED827AC-2AF0-4F8B-CB20-6F5A4B2BEFF5}"/>
              </a:ext>
            </a:extLst>
          </p:cNvPr>
          <p:cNvSpPr txBox="1"/>
          <p:nvPr/>
        </p:nvSpPr>
        <p:spPr>
          <a:xfrm>
            <a:off x="30093795" y="17573359"/>
            <a:ext cx="48507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Lucida Sans" panose="020B0602030504020204" pitchFamily="34" charset="0"/>
              </a:rPr>
              <a:t>	One of the solutions for this problem is to use a color palette with contrasting color tones.</a:t>
            </a:r>
          </a:p>
          <a:p>
            <a:endParaRPr lang="en-US" dirty="0">
              <a:solidFill>
                <a:schemeClr val="bg2"/>
              </a:solidFill>
              <a:latin typeface="Lucida Sans" panose="020B0602030504020204" pitchFamily="34" charset="0"/>
            </a:endParaRPr>
          </a:p>
          <a:p>
            <a:r>
              <a:rPr lang="en-US" dirty="0">
                <a:solidFill>
                  <a:schemeClr val="bg2"/>
                </a:solidFill>
                <a:latin typeface="Lucida Sans" panose="020B0602030504020204" pitchFamily="34" charset="0"/>
              </a:rPr>
              <a:t>	Other Examples of such color palettes include – Okabe Ito, ggplot2 hue, RColorBrewer, wacolors.</a:t>
            </a: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880F14CA-B04B-C5B2-F399-570BE2DC057B}"/>
              </a:ext>
            </a:extLst>
          </p:cNvPr>
          <p:cNvSpPr txBox="1"/>
          <p:nvPr/>
        </p:nvSpPr>
        <p:spPr>
          <a:xfrm>
            <a:off x="35843657" y="18363494"/>
            <a:ext cx="4850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Lucida Sans" panose="020B0602030504020204" pitchFamily="34" charset="0"/>
              </a:rPr>
              <a:t>	The other solution is through shapes above are some possible shapes.</a:t>
            </a:r>
          </a:p>
          <a:p>
            <a:endParaRPr lang="en-US" dirty="0">
              <a:solidFill>
                <a:schemeClr val="bg2"/>
              </a:solidFill>
              <a:latin typeface="Lucida Sans" panose="020B0602030504020204" pitchFamily="34" charset="0"/>
            </a:endParaRPr>
          </a:p>
          <a:p>
            <a:r>
              <a:rPr lang="en-US" dirty="0">
                <a:solidFill>
                  <a:schemeClr val="bg2"/>
                </a:solidFill>
                <a:latin typeface="Lucida Sans" panose="020B0602030504020204" pitchFamily="34" charset="0"/>
              </a:rPr>
              <a:t>	By using different shapes for various categories of a feature this problem can be solved.</a:t>
            </a: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59FE92DA-FD2A-0EAB-72AD-72BB36073CDE}"/>
              </a:ext>
            </a:extLst>
          </p:cNvPr>
          <p:cNvSpPr txBox="1"/>
          <p:nvPr/>
        </p:nvSpPr>
        <p:spPr>
          <a:xfrm>
            <a:off x="26009600" y="19911561"/>
            <a:ext cx="246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  <a:latin typeface="Lucida Sans" panose="020B0602030504020204" pitchFamily="34" charset="0"/>
              </a:rPr>
              <a:t>Solution</a:t>
            </a: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288299A7-8579-8DD4-EA19-4169F323B3F9}"/>
              </a:ext>
            </a:extLst>
          </p:cNvPr>
          <p:cNvSpPr txBox="1"/>
          <p:nvPr/>
        </p:nvSpPr>
        <p:spPr>
          <a:xfrm>
            <a:off x="23544192" y="39449263"/>
            <a:ext cx="181036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Lucida Sans" panose="020B0602030504020204" pitchFamily="34" charset="0"/>
              </a:rPr>
              <a:t>https://www.kaggle.com/code/devanshbesain/exploration-and-analysis-auto-mpg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Lucida Sans" panose="020B0602030504020204" pitchFamily="34" charset="0"/>
              </a:rPr>
              <a:t>https://allisonhorst.github.io/palmerpenguins/articles/intro.html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Lucida Sans" panose="020B0602030504020204" pitchFamily="34" charset="0"/>
              </a:rPr>
              <a:t>https://datavizproject.com/data-type/strip-plot/#:~:text=A%20strip%20plot%20is%20a,the%20same%20value%20can%20overlap.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Lucida Sans" panose="020B0602030504020204" pitchFamily="34" charset="0"/>
              </a:rPr>
              <a:t>https://keydifferences.com/difference-between-histogram-and-bar-graph.html#google_vignette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Lucida Sans" panose="020B0602030504020204" pitchFamily="34" charset="0"/>
              </a:rPr>
              <a:t>https://datavizproject.com/data-type/jitter-plot/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Lucida Sans" panose="020B0602030504020204" pitchFamily="34" charset="0"/>
              </a:rPr>
              <a:t>https://datavizproject.com/data-type/strip-plot/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Lucida Sans" panose="020B0602030504020204" pitchFamily="34" charset="0"/>
              </a:rPr>
              <a:t>https://datavizcatalogue.com/methods/stacked_bar_graph.html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Lucida Sans" panose="020B0602030504020204" pitchFamily="34" charset="0"/>
              </a:rPr>
              <a:t>https://datavizcatalogue.com/methods/stacked_area_graph.html</a:t>
            </a:r>
          </a:p>
        </p:txBody>
      </p:sp>
      <p:pic>
        <p:nvPicPr>
          <p:cNvPr id="1092" name="Picture 1091">
            <a:extLst>
              <a:ext uri="{FF2B5EF4-FFF2-40B4-BE49-F238E27FC236}">
                <a16:creationId xmlns:a16="http://schemas.microsoft.com/office/drawing/2014/main" id="{66D34556-46E8-FA2D-24CC-562735B6546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5097313" y="27411215"/>
            <a:ext cx="3057528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38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A39E86D4D5EF4B8A3F86EEADEEE09A" ma:contentTypeVersion="5" ma:contentTypeDescription="Create a new document." ma:contentTypeScope="" ma:versionID="d1a33867b0388266964d4847b0b16313">
  <xsd:schema xmlns:xsd="http://www.w3.org/2001/XMLSchema" xmlns:xs="http://www.w3.org/2001/XMLSchema" xmlns:p="http://schemas.microsoft.com/office/2006/metadata/properties" xmlns:ns3="d2627233-7731-4bff-9482-12d2f0c7729f" targetNamespace="http://schemas.microsoft.com/office/2006/metadata/properties" ma:root="true" ma:fieldsID="dcfd283d8eedff335428fac864ad6550" ns3:_="">
    <xsd:import namespace="d2627233-7731-4bff-9482-12d2f0c7729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627233-7731-4bff-9482-12d2f0c7729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966D72-A3AF-416E-8B8F-DB7E1862A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627233-7731-4bff-9482-12d2f0c772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06780A-6400-4266-9235-12B53ABCF1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6ED426-A419-4A1F-A7E9-4E52CCDF2DAD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d2627233-7731-4bff-9482-12d2f0c7729f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7509</TotalTime>
  <Words>592</Words>
  <Application>Microsoft Office PowerPoint</Application>
  <PresentationFormat>Custom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__Inter_d65c78</vt:lpstr>
      <vt:lpstr>Aptos</vt:lpstr>
      <vt:lpstr>Arial</vt:lpstr>
      <vt:lpstr>Century Gothic</vt:lpstr>
      <vt:lpstr>Lucida Sans</vt:lpstr>
      <vt:lpstr>Wingdings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Tallapaneni, Venkateshwara Chowdary - (tallapaneniv)</dc:creator>
  <cp:lastModifiedBy>Tallapaneni, Venkateshwara Chowdary - (tallapaneniv)</cp:lastModifiedBy>
  <cp:revision>3</cp:revision>
  <dcterms:created xsi:type="dcterms:W3CDTF">2024-12-04T02:47:46Z</dcterms:created>
  <dcterms:modified xsi:type="dcterms:W3CDTF">2024-12-09T07:57:38Z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0x01010095A39E86D4D5EF4B8A3F86EEADEEE09A</vt:lpwstr>
  </property>
</Properties>
</file>