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1206400" cy="3840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21" d="100"/>
          <a:sy n="21" d="100"/>
        </p:scale>
        <p:origin x="8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6285233"/>
            <a:ext cx="43525440" cy="13370560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0171415"/>
            <a:ext cx="38404800" cy="9272267"/>
          </a:xfrm>
        </p:spPr>
        <p:txBody>
          <a:bodyPr/>
          <a:lstStyle>
            <a:lvl1pPr marL="0" indent="0" algn="ctr">
              <a:buNone/>
              <a:defRPr sz="13439"/>
            </a:lvl1pPr>
            <a:lvl2pPr marL="2560265" indent="0" algn="ctr">
              <a:buNone/>
              <a:defRPr sz="11200"/>
            </a:lvl2pPr>
            <a:lvl3pPr marL="5120531" indent="0" algn="ctr">
              <a:buNone/>
              <a:defRPr sz="10080"/>
            </a:lvl3pPr>
            <a:lvl4pPr marL="7680796" indent="0" algn="ctr">
              <a:buNone/>
              <a:defRPr sz="8960"/>
            </a:lvl4pPr>
            <a:lvl5pPr marL="10241060" indent="0" algn="ctr">
              <a:buNone/>
              <a:defRPr sz="8960"/>
            </a:lvl5pPr>
            <a:lvl6pPr marL="12801325" indent="0" algn="ctr">
              <a:buNone/>
              <a:defRPr sz="8960"/>
            </a:lvl6pPr>
            <a:lvl7pPr marL="15361591" indent="0" algn="ctr">
              <a:buNone/>
              <a:defRPr sz="8960"/>
            </a:lvl7pPr>
            <a:lvl8pPr marL="17921856" indent="0" algn="ctr">
              <a:buNone/>
              <a:defRPr sz="8960"/>
            </a:lvl8pPr>
            <a:lvl9pPr marL="20482121" indent="0" algn="ctr">
              <a:buNone/>
              <a:defRPr sz="89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E5E7-8AB1-6341-8704-667ED45A31E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BF20-181A-E74D-A416-83AD7590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4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E5E7-8AB1-6341-8704-667ED45A31E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BF20-181A-E74D-A416-83AD7590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7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4" y="2044702"/>
            <a:ext cx="11041380" cy="3254629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4" y="2044702"/>
            <a:ext cx="32484060" cy="3254629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E5E7-8AB1-6341-8704-667ED45A31E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BF20-181A-E74D-A416-83AD7590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7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E5E7-8AB1-6341-8704-667ED45A31E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BF20-181A-E74D-A416-83AD7590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9574543"/>
            <a:ext cx="44165520" cy="15975327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25701002"/>
            <a:ext cx="44165520" cy="8401047"/>
          </a:xfrm>
        </p:spPr>
        <p:txBody>
          <a:bodyPr/>
          <a:lstStyle>
            <a:lvl1pPr marL="0" indent="0">
              <a:buNone/>
              <a:defRPr sz="13439">
                <a:solidFill>
                  <a:schemeClr val="tx1">
                    <a:tint val="82000"/>
                  </a:schemeClr>
                </a:solidFill>
              </a:defRPr>
            </a:lvl1pPr>
            <a:lvl2pPr marL="2560265" indent="0">
              <a:buNone/>
              <a:defRPr sz="11200">
                <a:solidFill>
                  <a:schemeClr val="tx1">
                    <a:tint val="82000"/>
                  </a:schemeClr>
                </a:solidFill>
              </a:defRPr>
            </a:lvl2pPr>
            <a:lvl3pPr marL="5120531" indent="0">
              <a:buNone/>
              <a:defRPr sz="10080">
                <a:solidFill>
                  <a:schemeClr val="tx1">
                    <a:tint val="82000"/>
                  </a:schemeClr>
                </a:solidFill>
              </a:defRPr>
            </a:lvl3pPr>
            <a:lvl4pPr marL="7680796" indent="0">
              <a:buNone/>
              <a:defRPr sz="8960">
                <a:solidFill>
                  <a:schemeClr val="tx1">
                    <a:tint val="82000"/>
                  </a:schemeClr>
                </a:solidFill>
              </a:defRPr>
            </a:lvl4pPr>
            <a:lvl5pPr marL="10241060" indent="0">
              <a:buNone/>
              <a:defRPr sz="8960">
                <a:solidFill>
                  <a:schemeClr val="tx1">
                    <a:tint val="82000"/>
                  </a:schemeClr>
                </a:solidFill>
              </a:defRPr>
            </a:lvl5pPr>
            <a:lvl6pPr marL="12801325" indent="0">
              <a:buNone/>
              <a:defRPr sz="8960">
                <a:solidFill>
                  <a:schemeClr val="tx1">
                    <a:tint val="82000"/>
                  </a:schemeClr>
                </a:solidFill>
              </a:defRPr>
            </a:lvl6pPr>
            <a:lvl7pPr marL="15361591" indent="0">
              <a:buNone/>
              <a:defRPr sz="8960">
                <a:solidFill>
                  <a:schemeClr val="tx1">
                    <a:tint val="82000"/>
                  </a:schemeClr>
                </a:solidFill>
              </a:defRPr>
            </a:lvl7pPr>
            <a:lvl8pPr marL="17921856" indent="0">
              <a:buNone/>
              <a:defRPr sz="8960">
                <a:solidFill>
                  <a:schemeClr val="tx1">
                    <a:tint val="82000"/>
                  </a:schemeClr>
                </a:solidFill>
              </a:defRPr>
            </a:lvl8pPr>
            <a:lvl9pPr marL="20482121" indent="0">
              <a:buNone/>
              <a:defRPr sz="89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E5E7-8AB1-6341-8704-667ED45A31E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BF20-181A-E74D-A416-83AD7590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9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0223502"/>
            <a:ext cx="21762720" cy="243674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0223502"/>
            <a:ext cx="21762720" cy="243674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E5E7-8AB1-6341-8704-667ED45A31E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BF20-181A-E74D-A416-83AD7590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7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044708"/>
            <a:ext cx="44165520" cy="742315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4" y="9414515"/>
            <a:ext cx="21662704" cy="4613907"/>
          </a:xfrm>
        </p:spPr>
        <p:txBody>
          <a:bodyPr anchor="b"/>
          <a:lstStyle>
            <a:lvl1pPr marL="0" indent="0">
              <a:buNone/>
              <a:defRPr sz="13439" b="1"/>
            </a:lvl1pPr>
            <a:lvl2pPr marL="2560265" indent="0">
              <a:buNone/>
              <a:defRPr sz="11200" b="1"/>
            </a:lvl2pPr>
            <a:lvl3pPr marL="5120531" indent="0">
              <a:buNone/>
              <a:defRPr sz="10080" b="1"/>
            </a:lvl3pPr>
            <a:lvl4pPr marL="7680796" indent="0">
              <a:buNone/>
              <a:defRPr sz="8960" b="1"/>
            </a:lvl4pPr>
            <a:lvl5pPr marL="10241060" indent="0">
              <a:buNone/>
              <a:defRPr sz="8960" b="1"/>
            </a:lvl5pPr>
            <a:lvl6pPr marL="12801325" indent="0">
              <a:buNone/>
              <a:defRPr sz="8960" b="1"/>
            </a:lvl6pPr>
            <a:lvl7pPr marL="15361591" indent="0">
              <a:buNone/>
              <a:defRPr sz="8960" b="1"/>
            </a:lvl7pPr>
            <a:lvl8pPr marL="17921856" indent="0">
              <a:buNone/>
              <a:defRPr sz="8960" b="1"/>
            </a:lvl8pPr>
            <a:lvl9pPr marL="20482121" indent="0">
              <a:buNone/>
              <a:defRPr sz="89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4" y="14028422"/>
            <a:ext cx="21662704" cy="206336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4" y="9414515"/>
            <a:ext cx="21769390" cy="4613907"/>
          </a:xfrm>
        </p:spPr>
        <p:txBody>
          <a:bodyPr anchor="b"/>
          <a:lstStyle>
            <a:lvl1pPr marL="0" indent="0">
              <a:buNone/>
              <a:defRPr sz="13439" b="1"/>
            </a:lvl1pPr>
            <a:lvl2pPr marL="2560265" indent="0">
              <a:buNone/>
              <a:defRPr sz="11200" b="1"/>
            </a:lvl2pPr>
            <a:lvl3pPr marL="5120531" indent="0">
              <a:buNone/>
              <a:defRPr sz="10080" b="1"/>
            </a:lvl3pPr>
            <a:lvl4pPr marL="7680796" indent="0">
              <a:buNone/>
              <a:defRPr sz="8960" b="1"/>
            </a:lvl4pPr>
            <a:lvl5pPr marL="10241060" indent="0">
              <a:buNone/>
              <a:defRPr sz="8960" b="1"/>
            </a:lvl5pPr>
            <a:lvl6pPr marL="12801325" indent="0">
              <a:buNone/>
              <a:defRPr sz="8960" b="1"/>
            </a:lvl6pPr>
            <a:lvl7pPr marL="15361591" indent="0">
              <a:buNone/>
              <a:defRPr sz="8960" b="1"/>
            </a:lvl7pPr>
            <a:lvl8pPr marL="17921856" indent="0">
              <a:buNone/>
              <a:defRPr sz="8960" b="1"/>
            </a:lvl8pPr>
            <a:lvl9pPr marL="20482121" indent="0">
              <a:buNone/>
              <a:defRPr sz="89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4" y="14028422"/>
            <a:ext cx="21769390" cy="206336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E5E7-8AB1-6341-8704-667ED45A31E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BF20-181A-E74D-A416-83AD7590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5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E5E7-8AB1-6341-8704-667ED45A31E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BF20-181A-E74D-A416-83AD7590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E5E7-8AB1-6341-8704-667ED45A31E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BF20-181A-E74D-A416-83AD7590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0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560320"/>
            <a:ext cx="16515398" cy="8961120"/>
          </a:xfrm>
        </p:spPr>
        <p:txBody>
          <a:bodyPr anchor="b"/>
          <a:lstStyle>
            <a:lvl1pPr>
              <a:defRPr sz="179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529588"/>
            <a:ext cx="25923240" cy="27292300"/>
          </a:xfrm>
        </p:spPr>
        <p:txBody>
          <a:bodyPr/>
          <a:lstStyle>
            <a:lvl1pPr>
              <a:defRPr sz="17919"/>
            </a:lvl1pPr>
            <a:lvl2pPr>
              <a:defRPr sz="15679"/>
            </a:lvl2pPr>
            <a:lvl3pPr>
              <a:defRPr sz="13439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1521441"/>
            <a:ext cx="16515398" cy="21344893"/>
          </a:xfrm>
        </p:spPr>
        <p:txBody>
          <a:bodyPr/>
          <a:lstStyle>
            <a:lvl1pPr marL="0" indent="0">
              <a:buNone/>
              <a:defRPr sz="8960"/>
            </a:lvl1pPr>
            <a:lvl2pPr marL="2560265" indent="0">
              <a:buNone/>
              <a:defRPr sz="7840"/>
            </a:lvl2pPr>
            <a:lvl3pPr marL="5120531" indent="0">
              <a:buNone/>
              <a:defRPr sz="6720"/>
            </a:lvl3pPr>
            <a:lvl4pPr marL="7680796" indent="0">
              <a:buNone/>
              <a:defRPr sz="5600"/>
            </a:lvl4pPr>
            <a:lvl5pPr marL="10241060" indent="0">
              <a:buNone/>
              <a:defRPr sz="5600"/>
            </a:lvl5pPr>
            <a:lvl6pPr marL="12801325" indent="0">
              <a:buNone/>
              <a:defRPr sz="5600"/>
            </a:lvl6pPr>
            <a:lvl7pPr marL="15361591" indent="0">
              <a:buNone/>
              <a:defRPr sz="5600"/>
            </a:lvl7pPr>
            <a:lvl8pPr marL="17921856" indent="0">
              <a:buNone/>
              <a:defRPr sz="5600"/>
            </a:lvl8pPr>
            <a:lvl9pPr marL="20482121" indent="0">
              <a:buNone/>
              <a:defRPr sz="5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E5E7-8AB1-6341-8704-667ED45A31E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BF20-181A-E74D-A416-83AD7590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0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560320"/>
            <a:ext cx="16515398" cy="8961120"/>
          </a:xfrm>
        </p:spPr>
        <p:txBody>
          <a:bodyPr anchor="b"/>
          <a:lstStyle>
            <a:lvl1pPr>
              <a:defRPr sz="179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529588"/>
            <a:ext cx="25923240" cy="27292300"/>
          </a:xfrm>
        </p:spPr>
        <p:txBody>
          <a:bodyPr anchor="t"/>
          <a:lstStyle>
            <a:lvl1pPr marL="0" indent="0">
              <a:buNone/>
              <a:defRPr sz="17919"/>
            </a:lvl1pPr>
            <a:lvl2pPr marL="2560265" indent="0">
              <a:buNone/>
              <a:defRPr sz="15679"/>
            </a:lvl2pPr>
            <a:lvl3pPr marL="5120531" indent="0">
              <a:buNone/>
              <a:defRPr sz="13439"/>
            </a:lvl3pPr>
            <a:lvl4pPr marL="7680796" indent="0">
              <a:buNone/>
              <a:defRPr sz="11200"/>
            </a:lvl4pPr>
            <a:lvl5pPr marL="10241060" indent="0">
              <a:buNone/>
              <a:defRPr sz="11200"/>
            </a:lvl5pPr>
            <a:lvl6pPr marL="12801325" indent="0">
              <a:buNone/>
              <a:defRPr sz="11200"/>
            </a:lvl6pPr>
            <a:lvl7pPr marL="15361591" indent="0">
              <a:buNone/>
              <a:defRPr sz="11200"/>
            </a:lvl7pPr>
            <a:lvl8pPr marL="17921856" indent="0">
              <a:buNone/>
              <a:defRPr sz="11200"/>
            </a:lvl8pPr>
            <a:lvl9pPr marL="20482121" indent="0">
              <a:buNone/>
              <a:defRPr sz="1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1521441"/>
            <a:ext cx="16515398" cy="21344893"/>
          </a:xfrm>
        </p:spPr>
        <p:txBody>
          <a:bodyPr/>
          <a:lstStyle>
            <a:lvl1pPr marL="0" indent="0">
              <a:buNone/>
              <a:defRPr sz="8960"/>
            </a:lvl1pPr>
            <a:lvl2pPr marL="2560265" indent="0">
              <a:buNone/>
              <a:defRPr sz="7840"/>
            </a:lvl2pPr>
            <a:lvl3pPr marL="5120531" indent="0">
              <a:buNone/>
              <a:defRPr sz="6720"/>
            </a:lvl3pPr>
            <a:lvl4pPr marL="7680796" indent="0">
              <a:buNone/>
              <a:defRPr sz="5600"/>
            </a:lvl4pPr>
            <a:lvl5pPr marL="10241060" indent="0">
              <a:buNone/>
              <a:defRPr sz="5600"/>
            </a:lvl5pPr>
            <a:lvl6pPr marL="12801325" indent="0">
              <a:buNone/>
              <a:defRPr sz="5600"/>
            </a:lvl6pPr>
            <a:lvl7pPr marL="15361591" indent="0">
              <a:buNone/>
              <a:defRPr sz="5600"/>
            </a:lvl7pPr>
            <a:lvl8pPr marL="17921856" indent="0">
              <a:buNone/>
              <a:defRPr sz="5600"/>
            </a:lvl8pPr>
            <a:lvl9pPr marL="20482121" indent="0">
              <a:buNone/>
              <a:defRPr sz="5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E5E7-8AB1-6341-8704-667ED45A31E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BF20-181A-E74D-A416-83AD7590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2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044708"/>
            <a:ext cx="4416552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0223502"/>
            <a:ext cx="4416552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35595568"/>
            <a:ext cx="115214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FE5E7-8AB1-6341-8704-667ED45A31E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35595568"/>
            <a:ext cx="1728216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5595568"/>
            <a:ext cx="115214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A5BF20-181A-E74D-A416-83AD7590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9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120531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32" indent="-1280132" algn="l" defTabSz="5120531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79" kern="1200">
          <a:solidFill>
            <a:schemeClr val="tx1"/>
          </a:solidFill>
          <a:latin typeface="+mn-lt"/>
          <a:ea typeface="+mn-ea"/>
          <a:cs typeface="+mn-cs"/>
        </a:defRPr>
      </a:lvl1pPr>
      <a:lvl2pPr marL="3840397" indent="-1280132" algn="l" defTabSz="5120531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39" kern="1200">
          <a:solidFill>
            <a:schemeClr val="tx1"/>
          </a:solidFill>
          <a:latin typeface="+mn-lt"/>
          <a:ea typeface="+mn-ea"/>
          <a:cs typeface="+mn-cs"/>
        </a:defRPr>
      </a:lvl2pPr>
      <a:lvl3pPr marL="6400663" indent="-1280132" algn="l" defTabSz="5120531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0928" indent="-1280132" algn="l" defTabSz="5120531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193" indent="-1280132" algn="l" defTabSz="5120531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458" indent="-1280132" algn="l" defTabSz="5120531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1724" indent="-1280132" algn="l" defTabSz="5120531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1988" indent="-1280132" algn="l" defTabSz="5120531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253" indent="-1280132" algn="l" defTabSz="5120531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531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265" algn="l" defTabSz="5120531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531" algn="l" defTabSz="5120531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796" algn="l" defTabSz="5120531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060" algn="l" defTabSz="5120531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325" algn="l" defTabSz="5120531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591" algn="l" defTabSz="5120531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1856" algn="l" defTabSz="5120531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121" algn="l" defTabSz="5120531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NFO-526-FA24/project-2-stat-squad" TargetMode="External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A graph of a graph&#10;&#10;Description automatically generated">
            <a:extLst>
              <a:ext uri="{FF2B5EF4-FFF2-40B4-BE49-F238E27FC236}">
                <a16:creationId xmlns:a16="http://schemas.microsoft.com/office/drawing/2014/main" id="{88EFA681-A461-CA4A-DC01-7BB0799C6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4876" y="5113786"/>
            <a:ext cx="11533578" cy="7360512"/>
          </a:xfrm>
          <a:prstGeom prst="rect">
            <a:avLst/>
          </a:prstGeom>
        </p:spPr>
      </p:pic>
      <p:pic>
        <p:nvPicPr>
          <p:cNvPr id="14" name="Picture 13" descr="A chart with different colored numbers&#10;&#10;Description automatically generated with medium confidence">
            <a:extLst>
              <a:ext uri="{FF2B5EF4-FFF2-40B4-BE49-F238E27FC236}">
                <a16:creationId xmlns:a16="http://schemas.microsoft.com/office/drawing/2014/main" id="{E0721427-9751-B73C-DBDF-837619BF37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291" b="2771"/>
          <a:stretch/>
        </p:blipFill>
        <p:spPr>
          <a:xfrm>
            <a:off x="36106990" y="5245094"/>
            <a:ext cx="14656739" cy="10036423"/>
          </a:xfrm>
          <a:prstGeom prst="rect">
            <a:avLst/>
          </a:prstGeom>
        </p:spPr>
      </p:pic>
      <p:pic>
        <p:nvPicPr>
          <p:cNvPr id="56" name="Picture 5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CFC47D4-15E0-1F24-D9B1-26CB0C07D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1068" y="5113786"/>
            <a:ext cx="11534401" cy="7360512"/>
          </a:xfrm>
          <a:prstGeom prst="rect">
            <a:avLst/>
          </a:prstGeom>
        </p:spPr>
      </p:pic>
      <p:pic>
        <p:nvPicPr>
          <p:cNvPr id="50" name="Picture 49" descr="A graph with a white arrow pointing at the center&#10;&#10;Description automatically generated">
            <a:extLst>
              <a:ext uri="{FF2B5EF4-FFF2-40B4-BE49-F238E27FC236}">
                <a16:creationId xmlns:a16="http://schemas.microsoft.com/office/drawing/2014/main" id="{7789C515-1F5E-2039-D47C-FB88F3B37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81068" y="15207419"/>
            <a:ext cx="11534401" cy="7360512"/>
          </a:xfrm>
          <a:prstGeom prst="rect">
            <a:avLst/>
          </a:prstGeom>
        </p:spPr>
      </p:pic>
      <p:pic>
        <p:nvPicPr>
          <p:cNvPr id="54" name="Picture 53" descr="A graph of a function&#10;&#10;Description automatically generated">
            <a:extLst>
              <a:ext uri="{FF2B5EF4-FFF2-40B4-BE49-F238E27FC236}">
                <a16:creationId xmlns:a16="http://schemas.microsoft.com/office/drawing/2014/main" id="{8F7CE9FB-4FC4-72EF-9705-BB9098022F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84875" y="15171595"/>
            <a:ext cx="11533579" cy="73620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EA0CBC-8F55-20E6-DBC4-ED144B1BC613}"/>
              </a:ext>
            </a:extLst>
          </p:cNvPr>
          <p:cNvSpPr/>
          <p:nvPr/>
        </p:nvSpPr>
        <p:spPr>
          <a:xfrm>
            <a:off x="273372" y="182661"/>
            <a:ext cx="50755714" cy="318173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pic>
        <p:nvPicPr>
          <p:cNvPr id="5" name="Picture 2" descr="College of Information Science | The University of Arizona | Home">
            <a:extLst>
              <a:ext uri="{FF2B5EF4-FFF2-40B4-BE49-F238E27FC236}">
                <a16:creationId xmlns:a16="http://schemas.microsoft.com/office/drawing/2014/main" id="{D084E7AE-0F47-28BA-0E7B-AE741A63E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32" y="872035"/>
            <a:ext cx="9817871" cy="174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5F92DD-0DB8-190D-908A-192EE9A5362F}"/>
              </a:ext>
            </a:extLst>
          </p:cNvPr>
          <p:cNvSpPr txBox="1"/>
          <p:nvPr/>
        </p:nvSpPr>
        <p:spPr>
          <a:xfrm>
            <a:off x="14621592" y="974825"/>
            <a:ext cx="2223658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0" b="1" dirty="0">
                <a:solidFill>
                  <a:srgbClr val="002060"/>
                </a:solidFill>
              </a:rPr>
              <a:t>Deep Learning Optimizer Dynamics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9EFBF41-E04C-A570-70D1-97641ABB75DB}"/>
              </a:ext>
            </a:extLst>
          </p:cNvPr>
          <p:cNvSpPr/>
          <p:nvPr/>
        </p:nvSpPr>
        <p:spPr>
          <a:xfrm>
            <a:off x="273372" y="35609559"/>
            <a:ext cx="50933027" cy="23011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800" dirty="0">
                <a:solidFill>
                  <a:srgbClr val="002060"/>
                </a:solidFill>
                <a:highlight>
                  <a:srgbClr val="C0C0C0"/>
                </a:highlight>
              </a:rPr>
              <a:t>Git Hub: </a:t>
            </a:r>
            <a:r>
              <a:rPr lang="en-US" sz="4800" dirty="0">
                <a:solidFill>
                  <a:srgbClr val="002060"/>
                </a:solidFill>
                <a:highlight>
                  <a:srgbClr val="C0C0C0"/>
                </a:highlight>
                <a:hlinkClick r:id="rId8"/>
              </a:rPr>
              <a:t>https://github.com/INFO-526-FA24/project-2-stat-squad</a:t>
            </a:r>
            <a:endParaRPr lang="en-US" sz="4800" dirty="0">
              <a:solidFill>
                <a:srgbClr val="002060"/>
              </a:solidFill>
              <a:highlight>
                <a:srgbClr val="C0C0C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58591-E6A7-3850-3DAA-D95C59937F11}"/>
              </a:ext>
            </a:extLst>
          </p:cNvPr>
          <p:cNvSpPr txBox="1"/>
          <p:nvPr/>
        </p:nvSpPr>
        <p:spPr>
          <a:xfrm>
            <a:off x="21267186" y="36078734"/>
            <a:ext cx="29369530" cy="1241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7468" b="1" dirty="0">
                <a:solidFill>
                  <a:srgbClr val="002060"/>
                </a:solidFill>
              </a:rPr>
              <a:t>Team Stat Squad</a:t>
            </a:r>
            <a:r>
              <a:rPr lang="en-US" sz="7468" dirty="0">
                <a:solidFill>
                  <a:srgbClr val="002060"/>
                </a:solidFill>
              </a:rPr>
              <a:t>: </a:t>
            </a:r>
            <a:r>
              <a:rPr lang="en-US" sz="6000" dirty="0">
                <a:solidFill>
                  <a:srgbClr val="002060"/>
                </a:solidFill>
                <a:latin typeface="-apple-system"/>
              </a:rPr>
              <a:t>Prasanth Gubbala , Xenia De Gracia , Rishab RK ,Prudhvi Kandregula </a:t>
            </a:r>
            <a:endParaRPr lang="en-US" sz="6000" dirty="0">
              <a:solidFill>
                <a:srgbClr val="00206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562722-D39C-2FAA-49B1-1ED78649E49A}"/>
              </a:ext>
            </a:extLst>
          </p:cNvPr>
          <p:cNvSpPr txBox="1"/>
          <p:nvPr/>
        </p:nvSpPr>
        <p:spPr>
          <a:xfrm>
            <a:off x="14342226" y="3678583"/>
            <a:ext cx="2167324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b="1" dirty="0">
                <a:solidFill>
                  <a:srgbClr val="002060"/>
                </a:solidFill>
              </a:rPr>
              <a:t>Visualizing the different optimizers behavior</a:t>
            </a:r>
          </a:p>
          <a:p>
            <a:endParaRPr 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E07C2-8E3C-700B-8AC0-0439973F3127}"/>
              </a:ext>
            </a:extLst>
          </p:cNvPr>
          <p:cNvSpPr txBox="1"/>
          <p:nvPr/>
        </p:nvSpPr>
        <p:spPr>
          <a:xfrm>
            <a:off x="291185" y="3727235"/>
            <a:ext cx="64931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b="1" dirty="0">
                <a:solidFill>
                  <a:srgbClr val="002060"/>
                </a:solidFill>
              </a:rPr>
              <a:t>Introduction </a:t>
            </a:r>
          </a:p>
          <a:p>
            <a:endParaRPr lang="en-US" sz="2800" dirty="0"/>
          </a:p>
        </p:txBody>
      </p:sp>
      <p:pic>
        <p:nvPicPr>
          <p:cNvPr id="28" name="Picture 27" descr="A diagram of a network&#10;&#10;Description automatically generated">
            <a:extLst>
              <a:ext uri="{FF2B5EF4-FFF2-40B4-BE49-F238E27FC236}">
                <a16:creationId xmlns:a16="http://schemas.microsoft.com/office/drawing/2014/main" id="{D8B7B8C0-6083-CD31-63E8-96FA7BD121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6002" y="11441553"/>
            <a:ext cx="13272310" cy="6644836"/>
          </a:xfrm>
          <a:prstGeom prst="rect">
            <a:avLst/>
          </a:prstGeom>
        </p:spPr>
      </p:pic>
      <p:pic>
        <p:nvPicPr>
          <p:cNvPr id="26" name="Picture 25" descr="A graph of a graph with a gradient of colors&#10;&#10;Description automatically generated with medium confidence">
            <a:extLst>
              <a:ext uri="{FF2B5EF4-FFF2-40B4-BE49-F238E27FC236}">
                <a16:creationId xmlns:a16="http://schemas.microsoft.com/office/drawing/2014/main" id="{76EE53D7-8E7A-3CBC-1FB4-D0B22E30983E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r="2703" b="778"/>
          <a:stretch/>
        </p:blipFill>
        <p:spPr>
          <a:xfrm>
            <a:off x="233453" y="23692440"/>
            <a:ext cx="13477407" cy="800350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DD8FF00-B325-C2D9-4494-3EE9EDE4341D}"/>
              </a:ext>
            </a:extLst>
          </p:cNvPr>
          <p:cNvSpPr txBox="1"/>
          <p:nvPr/>
        </p:nvSpPr>
        <p:spPr>
          <a:xfrm>
            <a:off x="36506394" y="3727237"/>
            <a:ext cx="11608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</a:rPr>
              <a:t>Optimizers Behavior</a:t>
            </a:r>
            <a:endParaRPr lang="en-IN" sz="8000" b="1" dirty="0">
              <a:solidFill>
                <a:srgbClr val="212529"/>
              </a:solidFill>
              <a:latin typeface="Lato" panose="020F0502020204030203" pitchFamily="34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D7DFA34-DD79-5AD6-302C-E8AB5401A2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591549" y="25390576"/>
            <a:ext cx="11533580" cy="73620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A6A9777-7FE1-2A31-4563-0ADB034228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481068" y="25424912"/>
            <a:ext cx="11534401" cy="73605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200DE0-6CC2-5812-6FDD-F7E22DF28F14}"/>
              </a:ext>
            </a:extLst>
          </p:cNvPr>
          <p:cNvSpPr txBox="1"/>
          <p:nvPr/>
        </p:nvSpPr>
        <p:spPr>
          <a:xfrm>
            <a:off x="319239" y="5050676"/>
            <a:ext cx="13532060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4800" b="1" dirty="0">
                <a:solidFill>
                  <a:srgbClr val="002060"/>
                </a:solidFill>
                <a:latin typeface="-webkit-standard"/>
              </a:rPr>
              <a:t>Neural Networks :</a:t>
            </a:r>
            <a:r>
              <a:rPr lang="en-IN" sz="4800" dirty="0">
                <a:solidFill>
                  <a:srgbClr val="000000"/>
                </a:solidFill>
                <a:latin typeface="-webkit-standard"/>
              </a:rPr>
              <a:t> Neural networks are computational models inspired by the human brain, designed to recognize patterns and make predictions from data.</a:t>
            </a:r>
          </a:p>
          <a:p>
            <a:pPr algn="just"/>
            <a:endParaRPr lang="en-IN" sz="1100" dirty="0">
              <a:solidFill>
                <a:srgbClr val="000000"/>
              </a:solidFill>
              <a:latin typeface="-webkit-standard"/>
            </a:endParaRPr>
          </a:p>
          <a:p>
            <a:pPr algn="just"/>
            <a:r>
              <a:rPr lang="en-US" sz="4800" dirty="0"/>
              <a:t>Optimizers are algorithms used in machine learning to update model parameters during training, minimizing the loss function and improving model performance.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8956C5-E241-A15D-91DC-59243CB2BF20}"/>
              </a:ext>
            </a:extLst>
          </p:cNvPr>
          <p:cNvSpPr txBox="1"/>
          <p:nvPr/>
        </p:nvSpPr>
        <p:spPr>
          <a:xfrm>
            <a:off x="14319860" y="12199524"/>
            <a:ext cx="93356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600" b="1" dirty="0">
                <a:solidFill>
                  <a:srgbClr val="002060"/>
                </a:solidFill>
              </a:rPr>
              <a:t>Gradient Descent (GD)</a:t>
            </a:r>
            <a:r>
              <a:rPr lang="en-IN" sz="3600" dirty="0">
                <a:solidFill>
                  <a:srgbClr val="002060"/>
                </a:solidFill>
                <a:latin typeface="-webkit-standard"/>
              </a:rPr>
              <a:t>:</a:t>
            </a:r>
            <a:r>
              <a:rPr lang="en-IN" sz="3600" dirty="0">
                <a:solidFill>
                  <a:srgbClr val="000000"/>
                </a:solidFill>
                <a:latin typeface="-webkit-standard"/>
              </a:rPr>
              <a:t> Updates parameters by moving in the direction of the steepest gradient, but can be slow and oscillatory—took 50 steps to reach the saddle point.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211506-FFEC-58DB-9A7E-3F04EB79D529}"/>
              </a:ext>
            </a:extLst>
          </p:cNvPr>
          <p:cNvSpPr txBox="1"/>
          <p:nvPr/>
        </p:nvSpPr>
        <p:spPr>
          <a:xfrm>
            <a:off x="25348204" y="12227382"/>
            <a:ext cx="93356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600" b="1" dirty="0">
                <a:solidFill>
                  <a:srgbClr val="002060"/>
                </a:solidFill>
              </a:rPr>
              <a:t>Stochastic Gradient Descent (SGD)</a:t>
            </a:r>
            <a:r>
              <a:rPr lang="en-IN" sz="3600" dirty="0">
                <a:solidFill>
                  <a:srgbClr val="002060"/>
                </a:solidFill>
                <a:latin typeface="-webkit-standard"/>
              </a:rPr>
              <a:t>:</a:t>
            </a:r>
            <a:r>
              <a:rPr lang="en-IN" sz="3600" dirty="0">
                <a:solidFill>
                  <a:srgbClr val="000000"/>
                </a:solidFill>
                <a:latin typeface="-webkit-standard"/>
              </a:rPr>
              <a:t> Uses noisy estimates of the gradient based on random data subsets, causing more fluctuations—took 50 steps to reach the saddle point with noise.</a:t>
            </a:r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89AAA7-D960-1F16-BA80-7E933BD224E8}"/>
              </a:ext>
            </a:extLst>
          </p:cNvPr>
          <p:cNvSpPr txBox="1"/>
          <p:nvPr/>
        </p:nvSpPr>
        <p:spPr>
          <a:xfrm>
            <a:off x="14342225" y="22347289"/>
            <a:ext cx="93356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600" b="1" dirty="0">
                <a:solidFill>
                  <a:srgbClr val="002060"/>
                </a:solidFill>
              </a:rPr>
              <a:t>Momentum</a:t>
            </a:r>
            <a:r>
              <a:rPr lang="en-IN" sz="3600" dirty="0">
                <a:solidFill>
                  <a:srgbClr val="002060"/>
                </a:solidFill>
                <a:latin typeface="-webkit-standard"/>
              </a:rPr>
              <a:t>:</a:t>
            </a:r>
            <a:r>
              <a:rPr lang="en-IN" sz="3600" dirty="0">
                <a:solidFill>
                  <a:srgbClr val="000000"/>
                </a:solidFill>
                <a:latin typeface="-webkit-standard"/>
              </a:rPr>
              <a:t> Accelerates gradients in the right direction by incorporating past gradients, leading to faster convergence—took 50 steps to reach the saddle point.</a:t>
            </a:r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DEC8F8-D1E8-14C0-57D5-A951EE8E3C30}"/>
              </a:ext>
            </a:extLst>
          </p:cNvPr>
          <p:cNvSpPr txBox="1"/>
          <p:nvPr/>
        </p:nvSpPr>
        <p:spPr>
          <a:xfrm>
            <a:off x="25218540" y="22347289"/>
            <a:ext cx="93356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600" b="1" dirty="0">
                <a:solidFill>
                  <a:srgbClr val="002060"/>
                </a:solidFill>
              </a:rPr>
              <a:t>AdaGrad</a:t>
            </a:r>
            <a:r>
              <a:rPr lang="en-IN" sz="3600" dirty="0">
                <a:solidFill>
                  <a:srgbClr val="002060"/>
                </a:solidFill>
                <a:latin typeface="-webkit-standard"/>
              </a:rPr>
              <a:t>:</a:t>
            </a:r>
            <a:r>
              <a:rPr lang="en-IN" sz="3600" dirty="0">
                <a:solidFill>
                  <a:srgbClr val="000000"/>
                </a:solidFill>
                <a:latin typeface="-webkit-standard"/>
              </a:rPr>
              <a:t> Adapts the learning rate for each parameter, helping with sparse gradients, but may slow down over time—took 50 steps to reach the saddle point.</a:t>
            </a:r>
            <a:endParaRPr 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DF1E63-FB88-C7AA-59E6-3F79CDD71FDD}"/>
              </a:ext>
            </a:extLst>
          </p:cNvPr>
          <p:cNvSpPr txBox="1"/>
          <p:nvPr/>
        </p:nvSpPr>
        <p:spPr>
          <a:xfrm>
            <a:off x="14342224" y="32574697"/>
            <a:ext cx="99510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600" b="1" dirty="0">
                <a:solidFill>
                  <a:srgbClr val="002060"/>
                </a:solidFill>
              </a:rPr>
              <a:t>RMSProp</a:t>
            </a:r>
            <a:r>
              <a:rPr lang="en-IN" sz="3600" dirty="0">
                <a:solidFill>
                  <a:srgbClr val="002060"/>
                </a:solidFill>
              </a:rPr>
              <a:t>:</a:t>
            </a:r>
            <a:r>
              <a:rPr lang="en-IN" sz="3600" dirty="0"/>
              <a:t> Adjusts the learning rate for each parameter and smooths out oscillations, especially in noisy environments—took 50 steps to reach the saddle point with noise.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BF661E-469B-FAFB-6950-D2506AC9EC60}"/>
              </a:ext>
            </a:extLst>
          </p:cNvPr>
          <p:cNvSpPr txBox="1"/>
          <p:nvPr/>
        </p:nvSpPr>
        <p:spPr>
          <a:xfrm>
            <a:off x="25178845" y="32497216"/>
            <a:ext cx="93356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600" b="1" dirty="0">
                <a:solidFill>
                  <a:srgbClr val="002060"/>
                </a:solidFill>
              </a:rPr>
              <a:t>Adam</a:t>
            </a:r>
            <a:r>
              <a:rPr lang="en-IN" sz="3600" dirty="0">
                <a:solidFill>
                  <a:srgbClr val="002060"/>
                </a:solidFill>
                <a:latin typeface="-webkit-standard"/>
              </a:rPr>
              <a:t>:</a:t>
            </a:r>
            <a:r>
              <a:rPr lang="en-IN" sz="3600" dirty="0">
                <a:solidFill>
                  <a:srgbClr val="000000"/>
                </a:solidFill>
                <a:latin typeface="-webkit-standard"/>
              </a:rPr>
              <a:t> Combines momentum and adaptive learning rates, making it the most efficient for handling noise and complex surfaces—took 50 steps to reach the saddle point with noise.</a:t>
            </a:r>
            <a:endParaRPr 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31E5B3-D0E4-A145-50B6-779C718D49C8}"/>
              </a:ext>
            </a:extLst>
          </p:cNvPr>
          <p:cNvSpPr txBox="1"/>
          <p:nvPr/>
        </p:nvSpPr>
        <p:spPr>
          <a:xfrm>
            <a:off x="36546092" y="15629178"/>
            <a:ext cx="13778535" cy="1425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600" b="1" dirty="0">
                <a:solidFill>
                  <a:srgbClr val="002060"/>
                </a:solidFill>
              </a:rPr>
              <a:t>Key Insights:</a:t>
            </a:r>
          </a:p>
          <a:p>
            <a:pPr marL="1028656" lvl="1" indent="-571475">
              <a:buFont typeface="Arial" panose="020B0604020202020204" pitchFamily="34" charset="0"/>
              <a:buChar char="•"/>
            </a:pPr>
            <a:r>
              <a:rPr lang="en-IN" sz="4600" b="1" dirty="0">
                <a:solidFill>
                  <a:srgbClr val="000000"/>
                </a:solidFill>
              </a:rPr>
              <a:t>Adam:</a:t>
            </a:r>
            <a:r>
              <a:rPr lang="en-IN" sz="4600" dirty="0">
                <a:solidFill>
                  <a:srgbClr val="000000"/>
                </a:solidFill>
              </a:rPr>
              <a:t> Fastest, most stable, handles saddle points.</a:t>
            </a:r>
          </a:p>
          <a:p>
            <a:pPr marL="1028656" lvl="1" indent="-571475">
              <a:buFont typeface="Arial" panose="020B0604020202020204" pitchFamily="34" charset="0"/>
              <a:buChar char="•"/>
            </a:pPr>
            <a:r>
              <a:rPr lang="en-IN" sz="4600" b="1" dirty="0">
                <a:solidFill>
                  <a:srgbClr val="000000"/>
                </a:solidFill>
              </a:rPr>
              <a:t>Momentum:</a:t>
            </a:r>
            <a:r>
              <a:rPr lang="en-IN" sz="4600" dirty="0">
                <a:solidFill>
                  <a:srgbClr val="000000"/>
                </a:solidFill>
              </a:rPr>
              <a:t> Smooths oscillations but may overshoot.</a:t>
            </a:r>
          </a:p>
          <a:p>
            <a:pPr marL="1028656" lvl="1" indent="-571475">
              <a:buFont typeface="Arial" panose="020B0604020202020204" pitchFamily="34" charset="0"/>
              <a:buChar char="•"/>
            </a:pPr>
            <a:r>
              <a:rPr lang="en-IN" sz="4600" b="1" dirty="0">
                <a:solidFill>
                  <a:srgbClr val="000000"/>
                </a:solidFill>
              </a:rPr>
              <a:t>RMSProp:</a:t>
            </a:r>
            <a:r>
              <a:rPr lang="en-IN" sz="4600" dirty="0">
                <a:solidFill>
                  <a:srgbClr val="000000"/>
                </a:solidFill>
              </a:rPr>
              <a:t> Effective for non-convex functions.</a:t>
            </a:r>
          </a:p>
          <a:p>
            <a:pPr marL="1028656" lvl="1" indent="-571475">
              <a:buFont typeface="Arial" panose="020B0604020202020204" pitchFamily="34" charset="0"/>
              <a:buChar char="•"/>
            </a:pPr>
            <a:r>
              <a:rPr lang="en-IN" sz="4600" b="1" dirty="0">
                <a:solidFill>
                  <a:srgbClr val="000000"/>
                </a:solidFill>
              </a:rPr>
              <a:t>SGD:</a:t>
            </a:r>
            <a:r>
              <a:rPr lang="en-IN" sz="4600" dirty="0">
                <a:solidFill>
                  <a:srgbClr val="000000"/>
                </a:solidFill>
              </a:rPr>
              <a:t> High variance, less efficient for complex landscapes.</a:t>
            </a:r>
          </a:p>
          <a:p>
            <a:pPr marL="1028656" lvl="1" indent="-571475">
              <a:buFont typeface="Arial" panose="020B0604020202020204" pitchFamily="34" charset="0"/>
              <a:buChar char="•"/>
            </a:pPr>
            <a:r>
              <a:rPr lang="en-IN" sz="4600" b="1" dirty="0">
                <a:solidFill>
                  <a:srgbClr val="000000"/>
                </a:solidFill>
              </a:rPr>
              <a:t>AdaGrad:</a:t>
            </a:r>
            <a:r>
              <a:rPr lang="en-IN" sz="4600" dirty="0">
                <a:solidFill>
                  <a:srgbClr val="000000"/>
                </a:solidFill>
              </a:rPr>
              <a:t> Good for sparse gradients but decays fast.</a:t>
            </a:r>
          </a:p>
          <a:p>
            <a:pPr algn="l"/>
            <a:r>
              <a:rPr lang="en-IN" sz="4600" b="1" dirty="0">
                <a:solidFill>
                  <a:srgbClr val="002060"/>
                </a:solidFill>
              </a:rPr>
              <a:t>Applications:</a:t>
            </a:r>
          </a:p>
          <a:p>
            <a:pPr marL="1371541" lvl="1" indent="-914360">
              <a:buFont typeface="+mj-lt"/>
              <a:buAutoNum type="arabicPeriod"/>
            </a:pPr>
            <a:r>
              <a:rPr lang="en-IN" sz="4600" b="1" dirty="0">
                <a:solidFill>
                  <a:srgbClr val="000000"/>
                </a:solidFill>
              </a:rPr>
              <a:t>Computer Vision</a:t>
            </a:r>
            <a:r>
              <a:rPr lang="en-IN" sz="4600" dirty="0">
                <a:solidFill>
                  <a:srgbClr val="000000"/>
                </a:solidFill>
              </a:rPr>
              <a:t>: Image classification (Adam, RMSProp)</a:t>
            </a:r>
          </a:p>
          <a:p>
            <a:pPr marL="1371541" lvl="1" indent="-914360">
              <a:buFont typeface="+mj-lt"/>
              <a:buAutoNum type="arabicPeriod"/>
            </a:pPr>
            <a:r>
              <a:rPr lang="en-IN" sz="4600" b="1" dirty="0">
                <a:solidFill>
                  <a:srgbClr val="000000"/>
                </a:solidFill>
              </a:rPr>
              <a:t>NLP</a:t>
            </a:r>
            <a:r>
              <a:rPr lang="en-IN" sz="4600" dirty="0">
                <a:solidFill>
                  <a:srgbClr val="000000"/>
                </a:solidFill>
              </a:rPr>
              <a:t>: Text analysis (Adam, SGD)</a:t>
            </a:r>
          </a:p>
          <a:p>
            <a:pPr marL="1371541" lvl="1" indent="-914360">
              <a:buFont typeface="+mj-lt"/>
              <a:buAutoNum type="arabicPeriod"/>
            </a:pPr>
            <a:r>
              <a:rPr lang="en-IN" sz="4600" b="1" dirty="0">
                <a:solidFill>
                  <a:srgbClr val="000000"/>
                </a:solidFill>
              </a:rPr>
              <a:t>Reinforcement Learning</a:t>
            </a:r>
            <a:r>
              <a:rPr lang="en-IN" sz="4600" dirty="0">
                <a:solidFill>
                  <a:srgbClr val="000000"/>
                </a:solidFill>
              </a:rPr>
              <a:t>: Policy optimization (Adam)</a:t>
            </a:r>
          </a:p>
          <a:p>
            <a:pPr marL="1371541" lvl="1" indent="-914360">
              <a:buFont typeface="+mj-lt"/>
              <a:buAutoNum type="arabicPeriod"/>
            </a:pPr>
            <a:r>
              <a:rPr lang="en-IN" sz="4600" b="1" dirty="0">
                <a:solidFill>
                  <a:srgbClr val="000000"/>
                </a:solidFill>
              </a:rPr>
              <a:t>Generative Models</a:t>
            </a:r>
            <a:r>
              <a:rPr lang="en-IN" sz="4600" dirty="0">
                <a:solidFill>
                  <a:srgbClr val="000000"/>
                </a:solidFill>
              </a:rPr>
              <a:t>: GANs (Momentum, Adam)</a:t>
            </a:r>
          </a:p>
          <a:p>
            <a:pPr marL="1371541" lvl="1" indent="-914360">
              <a:buFont typeface="+mj-lt"/>
              <a:buAutoNum type="arabicPeriod"/>
            </a:pPr>
            <a:r>
              <a:rPr lang="en-IN" sz="4600" b="1" dirty="0">
                <a:solidFill>
                  <a:srgbClr val="000000"/>
                </a:solidFill>
              </a:rPr>
              <a:t>Healthcare</a:t>
            </a:r>
            <a:r>
              <a:rPr lang="en-IN" sz="4600" dirty="0">
                <a:solidFill>
                  <a:srgbClr val="000000"/>
                </a:solidFill>
              </a:rPr>
              <a:t>: Disease detection (AdaGrad)</a:t>
            </a:r>
          </a:p>
          <a:p>
            <a:pPr marL="1371541" lvl="1" indent="-914360">
              <a:buFont typeface="+mj-lt"/>
              <a:buAutoNum type="arabicPeriod"/>
            </a:pPr>
            <a:r>
              <a:rPr lang="en-IN" sz="4600" b="1" dirty="0">
                <a:solidFill>
                  <a:srgbClr val="000000"/>
                </a:solidFill>
              </a:rPr>
              <a:t>Finance</a:t>
            </a:r>
            <a:r>
              <a:rPr lang="en-IN" sz="4600" dirty="0">
                <a:solidFill>
                  <a:srgbClr val="000000"/>
                </a:solidFill>
              </a:rPr>
              <a:t>: Stock prediction (Adam, SGD)</a:t>
            </a:r>
          </a:p>
          <a:p>
            <a:pPr algn="l"/>
            <a:endParaRPr lang="en-IN" sz="4600" dirty="0">
              <a:solidFill>
                <a:srgbClr val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19428D-726D-2741-7000-9A70BFD1C019}"/>
              </a:ext>
            </a:extLst>
          </p:cNvPr>
          <p:cNvSpPr txBox="1"/>
          <p:nvPr/>
        </p:nvSpPr>
        <p:spPr>
          <a:xfrm>
            <a:off x="36506394" y="29535135"/>
            <a:ext cx="87806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002060"/>
                </a:solidFill>
              </a:rPr>
              <a:t>Conclusion:</a:t>
            </a:r>
          </a:p>
          <a:p>
            <a:pPr marL="1142951" lvl="1" indent="-685770">
              <a:buFont typeface="Arial" panose="020B0604020202020204" pitchFamily="34" charset="0"/>
              <a:buChar char="•"/>
            </a:pPr>
            <a:r>
              <a:rPr lang="en-IN" sz="4800" b="1" dirty="0">
                <a:solidFill>
                  <a:srgbClr val="000000"/>
                </a:solidFill>
              </a:rPr>
              <a:t>Adam</a:t>
            </a:r>
            <a:r>
              <a:rPr lang="en-IN" sz="4800" dirty="0">
                <a:solidFill>
                  <a:srgbClr val="000000"/>
                </a:solidFill>
              </a:rPr>
              <a:t> is the most efficient for general use.</a:t>
            </a:r>
          </a:p>
          <a:p>
            <a:pPr marL="1142951" lvl="1" indent="-685770">
              <a:buFont typeface="Arial" panose="020B0604020202020204" pitchFamily="34" charset="0"/>
              <a:buChar char="•"/>
            </a:pPr>
            <a:r>
              <a:rPr lang="en-IN" sz="4800" dirty="0">
                <a:solidFill>
                  <a:srgbClr val="000000"/>
                </a:solidFill>
              </a:rPr>
              <a:t>Visualizing optimizer paths aids in understanding convergence.</a:t>
            </a:r>
          </a:p>
          <a:p>
            <a:pPr marL="1142951" lvl="1" indent="-685770">
              <a:buFont typeface="Arial" panose="020B0604020202020204" pitchFamily="34" charset="0"/>
              <a:buChar char="•"/>
            </a:pPr>
            <a:r>
              <a:rPr lang="en-IN" sz="4800" dirty="0">
                <a:solidFill>
                  <a:srgbClr val="000000"/>
                </a:solidFill>
              </a:rPr>
              <a:t>Helps choose the best optimizer for specific tasks.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293AC29-CE4E-83CA-DC1D-0B41D7AC242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326740" y="29563632"/>
            <a:ext cx="5879662" cy="59003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03E497-E751-28F5-22CD-21F1506AF8CE}"/>
              </a:ext>
            </a:extLst>
          </p:cNvPr>
          <p:cNvSpPr txBox="1"/>
          <p:nvPr/>
        </p:nvSpPr>
        <p:spPr>
          <a:xfrm>
            <a:off x="334195" y="18257925"/>
            <a:ext cx="135171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4800" b="1" dirty="0">
                <a:solidFill>
                  <a:srgbClr val="002060"/>
                </a:solidFill>
                <a:effectLst/>
                <a:latin typeface="Helvetica" pitchFamily="2" charset="0"/>
              </a:rPr>
              <a:t>A Visual Exploration of Gradient Descent Optimizers </a:t>
            </a:r>
            <a:r>
              <a:rPr lang="en-IN" sz="4800" dirty="0">
                <a:effectLst/>
                <a:latin typeface="Helvetica" pitchFamily="2" charset="0"/>
              </a:rPr>
              <a:t>This project visualizes the performance of gradient descent optimizers-SGD, Momentum, AdaGrad, RMSProp, and Adam--on various loss surfaces. Each optimizer behaves differently, and their distinct behaviours can be effectively depicted through visualizations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21E62F-64C0-8204-957A-53AF44A70BEB}"/>
              </a:ext>
            </a:extLst>
          </p:cNvPr>
          <p:cNvSpPr txBox="1"/>
          <p:nvPr/>
        </p:nvSpPr>
        <p:spPr>
          <a:xfrm>
            <a:off x="402520" y="32039014"/>
            <a:ext cx="132573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4800" b="1" dirty="0">
                <a:solidFill>
                  <a:srgbClr val="002060"/>
                </a:solidFill>
                <a:effectLst/>
                <a:latin typeface="Helvetica" pitchFamily="2" charset="0"/>
              </a:rPr>
              <a:t>How Optimizers are Helpful: </a:t>
            </a:r>
            <a:r>
              <a:rPr lang="en-IN" sz="4800" b="1" dirty="0">
                <a:solidFill>
                  <a:srgbClr val="002060"/>
                </a:solidFill>
                <a:latin typeface="Helvetica" pitchFamily="2" charset="0"/>
              </a:rPr>
              <a:t>o</a:t>
            </a:r>
            <a:r>
              <a:rPr lang="en-IN" sz="4800" dirty="0">
                <a:effectLst/>
                <a:latin typeface="Helvetica" pitchFamily="2" charset="0"/>
              </a:rPr>
              <a:t>ptimizers adjust model settings to minimize error, making training faster and more accurate while helping the model find the best solution.</a:t>
            </a:r>
          </a:p>
        </p:txBody>
      </p:sp>
    </p:spTree>
    <p:extLst>
      <p:ext uri="{BB962C8B-B14F-4D97-AF65-F5344CB8AC3E}">
        <p14:creationId xmlns:p14="http://schemas.microsoft.com/office/powerpoint/2010/main" val="2838573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479</Words>
  <Application>Microsoft Macintosh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-apple-system</vt:lpstr>
      <vt:lpstr>-webkit-standard</vt:lpstr>
      <vt:lpstr>Aptos</vt:lpstr>
      <vt:lpstr>Aptos Display</vt:lpstr>
      <vt:lpstr>Arial</vt:lpstr>
      <vt:lpstr>Helvetica</vt:lpstr>
      <vt:lpstr>Lato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Kandregula, Prudhvi - (ksprudhvi)</dc:creator>
  <cp:lastModifiedBy>Gubbala, Durga Prasanth - (prasanthg4231)</cp:lastModifiedBy>
  <cp:revision>24</cp:revision>
  <dcterms:created xsi:type="dcterms:W3CDTF">2024-12-09T18:33:54Z</dcterms:created>
  <dcterms:modified xsi:type="dcterms:W3CDTF">2024-12-10T00:35:40Z</dcterms:modified>
</cp:coreProperties>
</file>