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918C"/>
    <a:srgbClr val="4401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11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91865-BCAB-421B-B6C8-E9361013B846}" type="datetimeFigureOut">
              <a:rPr lang="en-US" smtClean="0"/>
              <a:t>6/26/2025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FD7FF9-0649-4526-81FF-939A36861917}" type="slidenum">
              <a:rPr lang="en-US" smtClean="0"/>
              <a:t>‹#›</a:t>
            </a:fld>
            <a:endParaRPr lang="en-US"/>
          </a:p>
        </p:txBody>
      </p:sp>
    </p:spTree>
    <p:extLst>
      <p:ext uri="{BB962C8B-B14F-4D97-AF65-F5344CB8AC3E}">
        <p14:creationId xmlns:p14="http://schemas.microsoft.com/office/powerpoint/2010/main" val="284577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B1BB5-E740-467E-661E-2D7B7C6FEB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7984B1-0AB0-E433-72B5-D71BDB6DB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FA9402-831F-3CEC-7626-637363DE5F88}"/>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5" name="Footer Placeholder 4">
            <a:extLst>
              <a:ext uri="{FF2B5EF4-FFF2-40B4-BE49-F238E27FC236}">
                <a16:creationId xmlns:a16="http://schemas.microsoft.com/office/drawing/2014/main" id="{EDE22FC3-0064-68B0-1038-632FC2709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4D25B-5954-E38F-152A-2F72784CE72F}"/>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1872664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D3573-8B61-AE38-C63A-1376008411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EA2CA7-4524-5551-6C47-716E674B99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C50DD0-6964-3A83-3154-62DC64040D54}"/>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5" name="Footer Placeholder 4">
            <a:extLst>
              <a:ext uri="{FF2B5EF4-FFF2-40B4-BE49-F238E27FC236}">
                <a16:creationId xmlns:a16="http://schemas.microsoft.com/office/drawing/2014/main" id="{8DA12542-0E52-6DD4-0B7B-4EBBD02A6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CF7D6F-EE32-C81B-417F-CE45D3CE2588}"/>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2092392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739120-E8A5-8AAD-FFFE-DD8AA3A46E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220BEC-D010-BA8D-A9FA-8FBA5E8164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66FC9E-7B3B-E88F-3F05-521E9F5B5F5B}"/>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5" name="Footer Placeholder 4">
            <a:extLst>
              <a:ext uri="{FF2B5EF4-FFF2-40B4-BE49-F238E27FC236}">
                <a16:creationId xmlns:a16="http://schemas.microsoft.com/office/drawing/2014/main" id="{EE72B7DD-D5E3-4B53-FF58-425DDAA7F0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0D8771-DFA5-1777-18F8-CBF9EB6CB358}"/>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1619947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AA9D8-27BC-AE6B-B62F-13009592DD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7DB969-0E4E-E0D4-B152-654D41522B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C00357-749B-B9C3-48C0-10C11BFEA0F4}"/>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5" name="Footer Placeholder 4">
            <a:extLst>
              <a:ext uri="{FF2B5EF4-FFF2-40B4-BE49-F238E27FC236}">
                <a16:creationId xmlns:a16="http://schemas.microsoft.com/office/drawing/2014/main" id="{1DD5D991-A09C-9F32-305B-9141C0184E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A01248-5EF2-21BB-2E5F-202FB1D417BB}"/>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1770739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C3DD6-2C2A-37D0-042C-7FDEB3BFB5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9EB63E-A8D5-349D-26A5-7BE81A0F103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FE627D-6E04-A094-20B3-6F291A9A06C1}"/>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5" name="Footer Placeholder 4">
            <a:extLst>
              <a:ext uri="{FF2B5EF4-FFF2-40B4-BE49-F238E27FC236}">
                <a16:creationId xmlns:a16="http://schemas.microsoft.com/office/drawing/2014/main" id="{DDE942BB-239E-F9ED-5EE0-1D3ABB7AC4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090C9-6086-A25D-5824-EF27D6137879}"/>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2272249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3AF8F-9C33-7060-7BBC-8E15EDA49B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46FFE5-5848-6069-5805-8029A807E4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5E9A30-FB98-C0CD-256B-7A9BCABA11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2F4E5B-0B86-F9B3-50E8-4539C96E0960}"/>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6" name="Footer Placeholder 5">
            <a:extLst>
              <a:ext uri="{FF2B5EF4-FFF2-40B4-BE49-F238E27FC236}">
                <a16:creationId xmlns:a16="http://schemas.microsoft.com/office/drawing/2014/main" id="{8F886FF6-8F7E-1CED-41DC-66A0A592FD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D0C242-CB45-A8BE-CDF0-C4FBCED4F6F9}"/>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231677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568BD-FC5F-3AF0-2CC4-B8FD851132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2A5FB4-8D42-7037-A425-993C9E4FB4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7AA89C-5765-2FBE-3553-F3127F38BB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273A46-4E0E-BE47-D1AB-0913C840C7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39AF0E-BB73-9BF2-6B30-624EB1CCF1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60005E-7C96-309B-B363-8212DE1B16D4}"/>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8" name="Footer Placeholder 7">
            <a:extLst>
              <a:ext uri="{FF2B5EF4-FFF2-40B4-BE49-F238E27FC236}">
                <a16:creationId xmlns:a16="http://schemas.microsoft.com/office/drawing/2014/main" id="{61515C7E-0C83-5CFE-E688-082A1B9356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11B92D-5AD2-FC13-08C1-578184618E08}"/>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575379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A35E0-BE0B-C532-7148-A7CEC7D856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5202EA-F8BB-40AE-C64B-AC488DB40FB8}"/>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4" name="Footer Placeholder 3">
            <a:extLst>
              <a:ext uri="{FF2B5EF4-FFF2-40B4-BE49-F238E27FC236}">
                <a16:creationId xmlns:a16="http://schemas.microsoft.com/office/drawing/2014/main" id="{2B76F22B-9C29-0D62-E172-D4AF3EC27A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6B2A69-2443-126C-434F-FA6C0E03CAF4}"/>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1479067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C8572B-CE32-BCA7-7964-1FF22B8765AE}"/>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3" name="Footer Placeholder 2">
            <a:extLst>
              <a:ext uri="{FF2B5EF4-FFF2-40B4-BE49-F238E27FC236}">
                <a16:creationId xmlns:a16="http://schemas.microsoft.com/office/drawing/2014/main" id="{DC4DD401-A045-1F35-E76D-CD0897CCDA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7A54D1-4BE9-4FF0-C86D-A153C8955CE6}"/>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3902784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862D3-3F01-353D-4967-2CCAECE0AD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700BE7-F663-5813-C767-B0EF03F7F4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153CAF-84CE-C81B-5E8A-2D9839586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F023D3-605D-2198-AE1F-CC68A6581C9E}"/>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6" name="Footer Placeholder 5">
            <a:extLst>
              <a:ext uri="{FF2B5EF4-FFF2-40B4-BE49-F238E27FC236}">
                <a16:creationId xmlns:a16="http://schemas.microsoft.com/office/drawing/2014/main" id="{2EAE560E-F485-CC22-57C0-D18D994AB8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F747E8-5F3B-82C9-C93C-3F3F3B5E712D}"/>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845013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9E89A-083B-E4C4-75FD-76FCD4F1ED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D656C-C53A-2F7C-2092-73223A83B6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310FD9-A165-A01D-A550-C3B19B9EBA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BF5CC-96A6-5268-519A-F6FF8B6E6E57}"/>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6" name="Footer Placeholder 5">
            <a:extLst>
              <a:ext uri="{FF2B5EF4-FFF2-40B4-BE49-F238E27FC236}">
                <a16:creationId xmlns:a16="http://schemas.microsoft.com/office/drawing/2014/main" id="{9AE8D8C5-5EA7-E3AE-7A72-4147005D58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D0EA1E-36F8-01EE-1BEC-5EE0E0E8B79D}"/>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3464865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555DC-3236-3688-C1DC-1456123AE5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3A0F65-E5A8-EDAA-6414-F8DE99603C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623876-D1FB-33B3-DF2F-42CFDF12B6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03CB7AA-044E-4554-93F2-B30E71390614}" type="datetimeFigureOut">
              <a:rPr lang="en-US" smtClean="0"/>
              <a:t>6/26/2025</a:t>
            </a:fld>
            <a:endParaRPr lang="en-US"/>
          </a:p>
        </p:txBody>
      </p:sp>
      <p:sp>
        <p:nvSpPr>
          <p:cNvPr id="5" name="Footer Placeholder 4">
            <a:extLst>
              <a:ext uri="{FF2B5EF4-FFF2-40B4-BE49-F238E27FC236}">
                <a16:creationId xmlns:a16="http://schemas.microsoft.com/office/drawing/2014/main" id="{1B423F99-6A16-73EF-16B8-B64283E723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658FEB6-E8A0-A1D8-35FE-08C0805D25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B2B3CEB-832D-4C50-9202-460D45D6A3E2}" type="slidenum">
              <a:rPr lang="en-US" smtClean="0"/>
              <a:t>‹#›</a:t>
            </a:fld>
            <a:endParaRPr lang="en-US"/>
          </a:p>
        </p:txBody>
      </p:sp>
    </p:spTree>
    <p:extLst>
      <p:ext uri="{BB962C8B-B14F-4D97-AF65-F5344CB8AC3E}">
        <p14:creationId xmlns:p14="http://schemas.microsoft.com/office/powerpoint/2010/main" val="916519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www.amazon.com/Signal-Noise-Many-Predictions-Fail-but/dp/0143125087" TargetMode="External"/><Relationship Id="rId4" Type="http://schemas.openxmlformats.org/officeDocument/2006/relationships/hyperlink" Target="https://www.bookrags.com/studyguide-the-signal-and-the-noise/chapanal001.html?utm_source=chatgpt.com#gsc.tab=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27A846-CAC5-C8D1-DBA9-0D3653A792F5}"/>
              </a:ext>
            </a:extLst>
          </p:cNvPr>
          <p:cNvPicPr>
            <a:picLocks noChangeAspect="1"/>
          </p:cNvPicPr>
          <p:nvPr/>
        </p:nvPicPr>
        <p:blipFill>
          <a:blip r:embed="rId2"/>
          <a:stretch>
            <a:fillRect/>
          </a:stretch>
        </p:blipFill>
        <p:spPr>
          <a:xfrm>
            <a:off x="10612751" y="70197"/>
            <a:ext cx="1140501" cy="1050560"/>
          </a:xfrm>
          <a:prstGeom prst="rect">
            <a:avLst/>
          </a:prstGeom>
        </p:spPr>
      </p:pic>
      <p:sp>
        <p:nvSpPr>
          <p:cNvPr id="8" name="TextBox 7">
            <a:extLst>
              <a:ext uri="{FF2B5EF4-FFF2-40B4-BE49-F238E27FC236}">
                <a16:creationId xmlns:a16="http://schemas.microsoft.com/office/drawing/2014/main" id="{F334057F-7E5F-09C5-608B-4D5BC12CBABF}"/>
              </a:ext>
            </a:extLst>
          </p:cNvPr>
          <p:cNvSpPr txBox="1"/>
          <p:nvPr/>
        </p:nvSpPr>
        <p:spPr>
          <a:xfrm>
            <a:off x="309796" y="840698"/>
            <a:ext cx="11572407" cy="5909310"/>
          </a:xfrm>
          <a:prstGeom prst="rect">
            <a:avLst/>
          </a:prstGeom>
          <a:noFill/>
        </p:spPr>
        <p:txBody>
          <a:bodyPr wrap="square" rtlCol="0">
            <a:spAutoFit/>
          </a:bodyPr>
          <a:lstStyle/>
          <a:p>
            <a:r>
              <a:rPr lang="en-US" b="1" dirty="0">
                <a:solidFill>
                  <a:srgbClr val="21918C"/>
                </a:solidFill>
              </a:rPr>
              <a:t>Summary:</a:t>
            </a:r>
            <a:r>
              <a:rPr lang="en-US" b="1" dirty="0">
                <a:solidFill>
                  <a:srgbClr val="440154"/>
                </a:solidFill>
              </a:rPr>
              <a:t> </a:t>
            </a:r>
            <a:r>
              <a:rPr lang="en-US" b="1" i="1" dirty="0"/>
              <a:t>The Signal and the Noise – Nate Silver</a:t>
            </a:r>
            <a:br>
              <a:rPr lang="en-US" dirty="0"/>
            </a:br>
            <a:r>
              <a:rPr lang="en-US" dirty="0"/>
              <a:t>Nate Silver explores forecasting, using examples from the 2008 financial crisis to baseball analytics to show how people often overestimate their predictive abilities. He argues that while models are useful, they must be paired with disciplined thinking.</a:t>
            </a:r>
          </a:p>
          <a:p>
            <a:r>
              <a:rPr lang="en-US" dirty="0"/>
              <a:t>Silver champions </a:t>
            </a:r>
            <a:r>
              <a:rPr lang="en-US" b="1" dirty="0"/>
              <a:t>Bayesian reasoning</a:t>
            </a:r>
            <a:r>
              <a:rPr lang="en-US" dirty="0"/>
              <a:t>—updating beliefs with new evidence—as the most effective approach to navigating uncertainty.</a:t>
            </a:r>
          </a:p>
          <a:p>
            <a:r>
              <a:rPr lang="en-US" dirty="0"/>
              <a:t>The book promotes </a:t>
            </a:r>
            <a:r>
              <a:rPr lang="en-US" b="1" dirty="0"/>
              <a:t>self-awareness and adaptability</a:t>
            </a:r>
            <a:r>
              <a:rPr lang="en-US" dirty="0"/>
              <a:t> over static </a:t>
            </a:r>
            <a:r>
              <a:rPr lang="en-US" b="1" dirty="0"/>
              <a:t>thinking and inflexibility</a:t>
            </a:r>
            <a:r>
              <a:rPr lang="en-US" dirty="0"/>
              <a:t>, stressing that good forecasting is about learning, not guessing.</a:t>
            </a:r>
          </a:p>
          <a:p>
            <a:endParaRPr lang="en-US" dirty="0"/>
          </a:p>
          <a:p>
            <a:r>
              <a:rPr lang="en-US" b="1" dirty="0">
                <a:solidFill>
                  <a:srgbClr val="21918C"/>
                </a:solidFill>
              </a:rPr>
              <a:t>What’s New?</a:t>
            </a:r>
            <a:br>
              <a:rPr lang="en-US" dirty="0"/>
            </a:br>
            <a:r>
              <a:rPr lang="en-US" dirty="0"/>
              <a:t>A cross-disciplinary synthesis of model use, user error, and the limits of prediction— a Malcolm Gladwell-style overview for data thinkers. Silver reframes forecasting as both a science and an art, blending statistical rigor with real-world examples. The novelty lies in how he weaves together diverse fields—economics, sports, politics—to show both the power and the pitfalls of predictive models.</a:t>
            </a:r>
          </a:p>
          <a:p>
            <a:endParaRPr lang="en-US" dirty="0"/>
          </a:p>
          <a:p>
            <a:r>
              <a:rPr lang="en-US" b="1" dirty="0">
                <a:solidFill>
                  <a:srgbClr val="21918C"/>
                </a:solidFill>
              </a:rPr>
              <a:t>Class Connection:</a:t>
            </a:r>
            <a:br>
              <a:rPr lang="en-US" dirty="0"/>
            </a:br>
            <a:r>
              <a:rPr lang="en-US" dirty="0"/>
              <a:t>Highlights how </a:t>
            </a:r>
            <a:r>
              <a:rPr lang="en-US" b="1" dirty="0"/>
              <a:t>data presentation and interpretation often diverge</a:t>
            </a:r>
            <a:r>
              <a:rPr lang="en-US" dirty="0"/>
              <a:t>, echoing themes discussed in class. Like in our coursework, the book emphasizes that misaligned conclusions often arise from poor understanding of data limitations. It reinforces the idea that true insight comes not just from having data, but from using it thoughtfully and skeptically.</a:t>
            </a:r>
          </a:p>
          <a:p>
            <a:endParaRPr lang="en-US" dirty="0"/>
          </a:p>
        </p:txBody>
      </p:sp>
      <p:sp>
        <p:nvSpPr>
          <p:cNvPr id="9" name="Slide Number Placeholder 8">
            <a:extLst>
              <a:ext uri="{FF2B5EF4-FFF2-40B4-BE49-F238E27FC236}">
                <a16:creationId xmlns:a16="http://schemas.microsoft.com/office/drawing/2014/main" id="{7AB6A317-8099-BF5A-BF9B-E481F015DC6A}"/>
              </a:ext>
            </a:extLst>
          </p:cNvPr>
          <p:cNvSpPr>
            <a:spLocks noGrp="1"/>
          </p:cNvSpPr>
          <p:nvPr>
            <p:ph type="sldNum" sz="quarter" idx="12"/>
          </p:nvPr>
        </p:nvSpPr>
        <p:spPr>
          <a:xfrm>
            <a:off x="11667058" y="6384883"/>
            <a:ext cx="306049" cy="365125"/>
          </a:xfrm>
        </p:spPr>
        <p:txBody>
          <a:bodyPr/>
          <a:lstStyle/>
          <a:p>
            <a:fld id="{AB2B3CEB-832D-4C50-9202-460D45D6A3E2}" type="slidenum">
              <a:rPr lang="en-US" sz="2000" b="1" smtClean="0">
                <a:solidFill>
                  <a:srgbClr val="FF0000"/>
                </a:solidFill>
              </a:rPr>
              <a:t>1</a:t>
            </a:fld>
            <a:endParaRPr lang="en-US" sz="2000" b="1" dirty="0">
              <a:solidFill>
                <a:srgbClr val="FF0000"/>
              </a:solidFill>
            </a:endParaRPr>
          </a:p>
        </p:txBody>
      </p:sp>
      <p:sp>
        <p:nvSpPr>
          <p:cNvPr id="10" name="TextBox 9">
            <a:extLst>
              <a:ext uri="{FF2B5EF4-FFF2-40B4-BE49-F238E27FC236}">
                <a16:creationId xmlns:a16="http://schemas.microsoft.com/office/drawing/2014/main" id="{EC4C4ED7-650C-702D-C0EB-A71CAB44B06E}"/>
              </a:ext>
            </a:extLst>
          </p:cNvPr>
          <p:cNvSpPr txBox="1"/>
          <p:nvPr/>
        </p:nvSpPr>
        <p:spPr>
          <a:xfrm>
            <a:off x="0" y="6503658"/>
            <a:ext cx="3447738" cy="369332"/>
          </a:xfrm>
          <a:prstGeom prst="rect">
            <a:avLst/>
          </a:prstGeom>
          <a:noFill/>
        </p:spPr>
        <p:txBody>
          <a:bodyPr wrap="square" rtlCol="0">
            <a:spAutoFit/>
          </a:bodyPr>
          <a:lstStyle/>
          <a:p>
            <a:r>
              <a:rPr lang="en-US" dirty="0">
                <a:solidFill>
                  <a:schemeClr val="accent1">
                    <a:lumMod val="75000"/>
                  </a:schemeClr>
                </a:solidFill>
              </a:rPr>
              <a:t>Thursday-June-26-2025</a:t>
            </a:r>
          </a:p>
        </p:txBody>
      </p:sp>
      <p:pic>
        <p:nvPicPr>
          <p:cNvPr id="14" name="Picture 13" descr="A green and black rectangle&#10;&#10;AI-generated content may be incorrect.">
            <a:extLst>
              <a:ext uri="{FF2B5EF4-FFF2-40B4-BE49-F238E27FC236}">
                <a16:creationId xmlns:a16="http://schemas.microsoft.com/office/drawing/2014/main" id="{6D56EB8B-04BC-AD75-93FC-0EEE445EC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79882" y="115197"/>
            <a:ext cx="10561820" cy="158510"/>
          </a:xfrm>
          <a:prstGeom prst="rect">
            <a:avLst/>
          </a:prstGeom>
        </p:spPr>
      </p:pic>
      <p:sp>
        <p:nvSpPr>
          <p:cNvPr id="3" name="Rectangle: Rounded Corners 2">
            <a:hlinkClick r:id="rId4" tooltip="[click] to see chapter summaries"/>
            <a:extLst>
              <a:ext uri="{FF2B5EF4-FFF2-40B4-BE49-F238E27FC236}">
                <a16:creationId xmlns:a16="http://schemas.microsoft.com/office/drawing/2014/main" id="{FAF1F270-9614-492D-E00F-C24A0A0E5108}"/>
              </a:ext>
            </a:extLst>
          </p:cNvPr>
          <p:cNvSpPr/>
          <p:nvPr/>
        </p:nvSpPr>
        <p:spPr>
          <a:xfrm>
            <a:off x="6414541" y="455076"/>
            <a:ext cx="1140501" cy="5252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Chapter Summaries</a:t>
            </a:r>
          </a:p>
        </p:txBody>
      </p:sp>
      <p:sp>
        <p:nvSpPr>
          <p:cNvPr id="4" name="Rectangle: Rounded Corners 3">
            <a:hlinkClick r:id="rId5" tooltip="[click] to see book on Amazon"/>
            <a:extLst>
              <a:ext uri="{FF2B5EF4-FFF2-40B4-BE49-F238E27FC236}">
                <a16:creationId xmlns:a16="http://schemas.microsoft.com/office/drawing/2014/main" id="{F5A7893F-C4EE-F37D-B607-79B8C85126F0}"/>
              </a:ext>
            </a:extLst>
          </p:cNvPr>
          <p:cNvSpPr/>
          <p:nvPr/>
        </p:nvSpPr>
        <p:spPr>
          <a:xfrm>
            <a:off x="8153400" y="455076"/>
            <a:ext cx="1140501" cy="5252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Purchase on Amazon</a:t>
            </a:r>
          </a:p>
        </p:txBody>
      </p:sp>
    </p:spTree>
    <p:extLst>
      <p:ext uri="{BB962C8B-B14F-4D97-AF65-F5344CB8AC3E}">
        <p14:creationId xmlns:p14="http://schemas.microsoft.com/office/powerpoint/2010/main" val="3040806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TotalTime>
  <Words>238</Words>
  <Application>Microsoft Office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Nathan Herling</dc:creator>
  <cp:lastModifiedBy>Nathan Herling</cp:lastModifiedBy>
  <cp:revision>5</cp:revision>
  <dcterms:created xsi:type="dcterms:W3CDTF">2025-06-26T16:37:19Z</dcterms:created>
  <dcterms:modified xsi:type="dcterms:W3CDTF">2025-06-27T03:33:23Z</dcterms:modified>
</cp:coreProperties>
</file>