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2188825" cy="6858000"/>
  <p:notesSz cx="6858000" cy="9144000"/>
  <p:embeddedFontLs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6bVQcEqyvrHmIBk7uxJlU9XgZ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caa02cee0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gcaa02cee0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caa02cee0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E57D05BF-99BD-6A56-E510-6ABA0CE91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aa02cee0c_0_12:notes">
            <a:extLst>
              <a:ext uri="{FF2B5EF4-FFF2-40B4-BE49-F238E27FC236}">
                <a16:creationId xmlns:a16="http://schemas.microsoft.com/office/drawing/2014/main" id="{3C362974-EA63-1208-0FAE-831802FE09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caa02cee0c_0_12:notes">
            <a:extLst>
              <a:ext uri="{FF2B5EF4-FFF2-40B4-BE49-F238E27FC236}">
                <a16:creationId xmlns:a16="http://schemas.microsoft.com/office/drawing/2014/main" id="{C2099A38-7B47-9361-96FC-C36D0F3D4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caa02cee0c_0_12:notes">
            <a:extLst>
              <a:ext uri="{FF2B5EF4-FFF2-40B4-BE49-F238E27FC236}">
                <a16:creationId xmlns:a16="http://schemas.microsoft.com/office/drawing/2014/main" id="{88ED8781-8A7A-8AAB-700B-1956482E43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614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aa02cee0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caa02cee0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gcaa02cee0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683DCF6E-E903-948F-E57C-E2750E81A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caa02cee0c_0_6:notes">
            <a:extLst>
              <a:ext uri="{FF2B5EF4-FFF2-40B4-BE49-F238E27FC236}">
                <a16:creationId xmlns:a16="http://schemas.microsoft.com/office/drawing/2014/main" id="{984BE5F4-850C-CD38-BE5D-D6E7D006A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gcaa02cee0c_0_6:notes">
            <a:extLst>
              <a:ext uri="{FF2B5EF4-FFF2-40B4-BE49-F238E27FC236}">
                <a16:creationId xmlns:a16="http://schemas.microsoft.com/office/drawing/2014/main" id="{A50F7A8E-A8D4-0C14-228B-4B2E4A7E7A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caa02cee0c_0_6:notes">
            <a:extLst>
              <a:ext uri="{FF2B5EF4-FFF2-40B4-BE49-F238E27FC236}">
                <a16:creationId xmlns:a16="http://schemas.microsoft.com/office/drawing/2014/main" id="{3BCF27E1-0183-1552-5DEA-E14FB3BA09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41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/>
          <p:nvPr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2">
            <a:alphaModFix/>
          </a:blip>
          <a:srcRect l="1867" r="1867"/>
          <a:stretch/>
        </p:blipFill>
        <p:spPr>
          <a:xfrm>
            <a:off x="180618" y="6167976"/>
            <a:ext cx="2431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5787B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578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ctrTitle"/>
          </p:nvPr>
        </p:nvSpPr>
        <p:spPr>
          <a:xfrm>
            <a:off x="609442" y="200026"/>
            <a:ext cx="1096994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/>
          </p:nvPr>
        </p:nvSpPr>
        <p:spPr>
          <a:xfrm>
            <a:off x="609441" y="1761066"/>
            <a:ext cx="10969943" cy="470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C8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C89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C8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C89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C89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C89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C89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C89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C89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C8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C89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C8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C89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C8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C89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C8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5787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578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5787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578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/>
          <p:nvPr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18" y="6167976"/>
            <a:ext cx="2431800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5787B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7578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5787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578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3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5787B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7578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4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5787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578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/>
          <p:nvPr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18" y="6167976"/>
            <a:ext cx="2431800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18" y="6167976"/>
            <a:ext cx="2431800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88137" y="777240"/>
            <a:ext cx="10969943" cy="97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dirty="0"/>
              <a:t>Analyzing Student Credit Utilization at </a:t>
            </a:r>
            <a:r>
              <a:rPr lang="en-US" dirty="0" err="1"/>
              <a:t>CATalyst</a:t>
            </a:r>
            <a:r>
              <a:rPr lang="en-US" dirty="0"/>
              <a:t> Studios, University of  Arizona Libraries</a:t>
            </a:r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-21304" y="4809068"/>
            <a:ext cx="12188825" cy="105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B"/>
              </a:buClr>
              <a:buSzPts val="2800"/>
              <a:buNone/>
            </a:pPr>
            <a:r>
              <a:rPr lang="en-US" sz="2800" b="1" dirty="0"/>
              <a:t>Ashwini R </a:t>
            </a:r>
            <a:r>
              <a:rPr lang="en-US" sz="2800" b="1" dirty="0" err="1"/>
              <a:t>Jannu</a:t>
            </a:r>
            <a:br>
              <a:rPr lang="en-US" sz="2800" b="1" dirty="0"/>
            </a:br>
            <a:r>
              <a:rPr lang="en-US" sz="2800" b="1" dirty="0">
                <a:solidFill>
                  <a:schemeClr val="lt2"/>
                </a:solidFill>
              </a:rPr>
              <a:t>Graduate Student &amp; Student Assistant</a:t>
            </a:r>
            <a:r>
              <a:rPr lang="en-US" sz="2800" dirty="0">
                <a:solidFill>
                  <a:schemeClr val="lt2"/>
                </a:solidFill>
              </a:rPr>
              <a:t>, University of Arizona</a:t>
            </a:r>
            <a:endParaRPr dirty="0"/>
          </a:p>
        </p:txBody>
      </p:sp>
      <p:pic>
        <p:nvPicPr>
          <p:cNvPr id="2" name="Picture 1" descr="A person standing in front of a red rock mountain&#10;&#10;AI-generated content may be incorrect.">
            <a:extLst>
              <a:ext uri="{FF2B5EF4-FFF2-40B4-BE49-F238E27FC236}">
                <a16:creationId xmlns:a16="http://schemas.microsoft.com/office/drawing/2014/main" id="{C99515F9-920F-1748-D257-1CBC9562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11" y="1851409"/>
            <a:ext cx="2705595" cy="2807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aa02cee0c_0_6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Research Problem</a:t>
            </a:r>
            <a:endParaRPr/>
          </a:p>
        </p:txBody>
      </p:sp>
      <p:sp>
        <p:nvSpPr>
          <p:cNvPr id="53" name="Google Shape;53;gcaa02cee0c_0_6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Understanding how students at </a:t>
            </a:r>
            <a:r>
              <a:rPr lang="en-US" sz="2400" b="1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CATalyst</a:t>
            </a:r>
            <a:r>
              <a:rPr lang="en-US" sz="24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Studios utilize their allocated credits:</a:t>
            </a:r>
            <a:endParaRPr lang="en-US" sz="2400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• Which semesters see the highest usage?</a:t>
            </a: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• Which departments have the highest credit utilization?</a:t>
            </a: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• Are students maximizing their available credits effectively?</a:t>
            </a: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• How much does this cost </a:t>
            </a:r>
            <a:r>
              <a:rPr lang="en-US" sz="24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CATalyst</a:t>
            </a:r>
            <a:r>
              <a:rPr 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Studios each semester?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US" dirty="0"/>
          </a:p>
        </p:txBody>
      </p:sp>
      <p:pic>
        <p:nvPicPr>
          <p:cNvPr id="5" name="Graphic 4" descr="Customer review with solid fill">
            <a:extLst>
              <a:ext uri="{FF2B5EF4-FFF2-40B4-BE49-F238E27FC236}">
                <a16:creationId xmlns:a16="http://schemas.microsoft.com/office/drawing/2014/main" id="{555277ED-16B6-9300-737F-408B85EA9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4056" y="4050865"/>
            <a:ext cx="2075435" cy="2075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7D437650-ADF9-EC4D-E3E9-3EBF90106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aa02cee0c_0_12">
            <a:extLst>
              <a:ext uri="{FF2B5EF4-FFF2-40B4-BE49-F238E27FC236}">
                <a16:creationId xmlns:a16="http://schemas.microsoft.com/office/drawing/2014/main" id="{7856F7E4-1119-97E3-018A-BC2B939C63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Research Tools</a:t>
            </a: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E51D72-1B4C-00AA-C343-9B8742CF45E8}"/>
              </a:ext>
            </a:extLst>
          </p:cNvPr>
          <p:cNvGrpSpPr/>
          <p:nvPr/>
        </p:nvGrpSpPr>
        <p:grpSpPr>
          <a:xfrm>
            <a:off x="2215856" y="1417638"/>
            <a:ext cx="7756969" cy="4523971"/>
            <a:chOff x="2215856" y="1601264"/>
            <a:chExt cx="7756969" cy="452397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D6C774E-5B23-DD9C-9546-8F10075F32ED}"/>
                </a:ext>
              </a:extLst>
            </p:cNvPr>
            <p:cNvSpPr/>
            <p:nvPr/>
          </p:nvSpPr>
          <p:spPr>
            <a:xfrm rot="21600000">
              <a:off x="2677908" y="1601264"/>
              <a:ext cx="7294917" cy="924105"/>
            </a:xfrm>
            <a:custGeom>
              <a:avLst/>
              <a:gdLst>
                <a:gd name="connsiteX0" fmla="*/ 0 w 7294917"/>
                <a:gd name="connsiteY0" fmla="*/ 0 h 924103"/>
                <a:gd name="connsiteX1" fmla="*/ 6832866 w 7294917"/>
                <a:gd name="connsiteY1" fmla="*/ 0 h 924103"/>
                <a:gd name="connsiteX2" fmla="*/ 7294917 w 7294917"/>
                <a:gd name="connsiteY2" fmla="*/ 462052 h 924103"/>
                <a:gd name="connsiteX3" fmla="*/ 6832866 w 7294917"/>
                <a:gd name="connsiteY3" fmla="*/ 924103 h 924103"/>
                <a:gd name="connsiteX4" fmla="*/ 0 w 7294917"/>
                <a:gd name="connsiteY4" fmla="*/ 924103 h 924103"/>
                <a:gd name="connsiteX5" fmla="*/ 0 w 7294917"/>
                <a:gd name="connsiteY5" fmla="*/ 0 h 9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4917" h="924103">
                  <a:moveTo>
                    <a:pt x="7294917" y="924102"/>
                  </a:moveTo>
                  <a:lnTo>
                    <a:pt x="462051" y="924102"/>
                  </a:lnTo>
                  <a:lnTo>
                    <a:pt x="0" y="462051"/>
                  </a:lnTo>
                  <a:lnTo>
                    <a:pt x="462051" y="1"/>
                  </a:lnTo>
                  <a:lnTo>
                    <a:pt x="7294917" y="1"/>
                  </a:lnTo>
                  <a:lnTo>
                    <a:pt x="7294917" y="9241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8530" tIns="102871" rIns="192024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b="0" i="0" kern="1200" dirty="0"/>
                <a:t>• Data Cleaning and Analysis: Excel, Python( Pandas)</a:t>
              </a:r>
              <a:endParaRPr lang="en-US" sz="2700" kern="12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A1CA32-F618-086B-9AD9-E057E3127592}"/>
                </a:ext>
              </a:extLst>
            </p:cNvPr>
            <p:cNvSpPr/>
            <p:nvPr/>
          </p:nvSpPr>
          <p:spPr>
            <a:xfrm>
              <a:off x="2215856" y="1601265"/>
              <a:ext cx="924103" cy="92410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E39780F-C6D9-5628-7B3B-8FA00C36CAB3}"/>
                </a:ext>
              </a:extLst>
            </p:cNvPr>
            <p:cNvSpPr/>
            <p:nvPr/>
          </p:nvSpPr>
          <p:spPr>
            <a:xfrm rot="21600000">
              <a:off x="2677908" y="2801221"/>
              <a:ext cx="7294917" cy="924104"/>
            </a:xfrm>
            <a:custGeom>
              <a:avLst/>
              <a:gdLst>
                <a:gd name="connsiteX0" fmla="*/ 0 w 7294917"/>
                <a:gd name="connsiteY0" fmla="*/ 0 h 924103"/>
                <a:gd name="connsiteX1" fmla="*/ 6832866 w 7294917"/>
                <a:gd name="connsiteY1" fmla="*/ 0 h 924103"/>
                <a:gd name="connsiteX2" fmla="*/ 7294917 w 7294917"/>
                <a:gd name="connsiteY2" fmla="*/ 462052 h 924103"/>
                <a:gd name="connsiteX3" fmla="*/ 6832866 w 7294917"/>
                <a:gd name="connsiteY3" fmla="*/ 924103 h 924103"/>
                <a:gd name="connsiteX4" fmla="*/ 0 w 7294917"/>
                <a:gd name="connsiteY4" fmla="*/ 924103 h 924103"/>
                <a:gd name="connsiteX5" fmla="*/ 0 w 7294917"/>
                <a:gd name="connsiteY5" fmla="*/ 0 h 9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4917" h="924103">
                  <a:moveTo>
                    <a:pt x="7294917" y="924102"/>
                  </a:moveTo>
                  <a:lnTo>
                    <a:pt x="462051" y="924102"/>
                  </a:lnTo>
                  <a:lnTo>
                    <a:pt x="0" y="462051"/>
                  </a:lnTo>
                  <a:lnTo>
                    <a:pt x="462051" y="1"/>
                  </a:lnTo>
                  <a:lnTo>
                    <a:pt x="7294917" y="1"/>
                  </a:lnTo>
                  <a:lnTo>
                    <a:pt x="7294917" y="9241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8530" tIns="102870" rIns="192024" bIns="10287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b="0" i="0" kern="1200" dirty="0"/>
                <a:t>• Data Extraction: Regex (to extract balance from unstructured comments)</a:t>
              </a:r>
              <a:endParaRPr lang="en-US" sz="2700" kern="1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46A97C-045C-796E-6A4B-CE531E2F19A6}"/>
                </a:ext>
              </a:extLst>
            </p:cNvPr>
            <p:cNvSpPr/>
            <p:nvPr/>
          </p:nvSpPr>
          <p:spPr>
            <a:xfrm>
              <a:off x="2215856" y="2801221"/>
              <a:ext cx="924103" cy="92410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185E872-7454-F21C-D2DB-8B479EB3DA86}"/>
                </a:ext>
              </a:extLst>
            </p:cNvPr>
            <p:cNvSpPr/>
            <p:nvPr/>
          </p:nvSpPr>
          <p:spPr>
            <a:xfrm rot="21600000">
              <a:off x="2677908" y="4001176"/>
              <a:ext cx="7294917" cy="924104"/>
            </a:xfrm>
            <a:custGeom>
              <a:avLst/>
              <a:gdLst>
                <a:gd name="connsiteX0" fmla="*/ 0 w 7294917"/>
                <a:gd name="connsiteY0" fmla="*/ 0 h 924103"/>
                <a:gd name="connsiteX1" fmla="*/ 6832866 w 7294917"/>
                <a:gd name="connsiteY1" fmla="*/ 0 h 924103"/>
                <a:gd name="connsiteX2" fmla="*/ 7294917 w 7294917"/>
                <a:gd name="connsiteY2" fmla="*/ 462052 h 924103"/>
                <a:gd name="connsiteX3" fmla="*/ 6832866 w 7294917"/>
                <a:gd name="connsiteY3" fmla="*/ 924103 h 924103"/>
                <a:gd name="connsiteX4" fmla="*/ 0 w 7294917"/>
                <a:gd name="connsiteY4" fmla="*/ 924103 h 924103"/>
                <a:gd name="connsiteX5" fmla="*/ 0 w 7294917"/>
                <a:gd name="connsiteY5" fmla="*/ 0 h 9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4917" h="924103">
                  <a:moveTo>
                    <a:pt x="7294917" y="924102"/>
                  </a:moveTo>
                  <a:lnTo>
                    <a:pt x="462051" y="924102"/>
                  </a:lnTo>
                  <a:lnTo>
                    <a:pt x="0" y="462051"/>
                  </a:lnTo>
                  <a:lnTo>
                    <a:pt x="462051" y="1"/>
                  </a:lnTo>
                  <a:lnTo>
                    <a:pt x="7294917" y="1"/>
                  </a:lnTo>
                  <a:lnTo>
                    <a:pt x="7294917" y="9241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8530" tIns="102870" rIns="192024" bIns="10287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b="0" i="0" kern="1200"/>
                <a:t>• Visualization: Python (Matplotlib, Seaborn)</a:t>
              </a:r>
              <a:endParaRPr lang="en-US" sz="2700" kern="12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F07F33-C2F6-71C9-80CE-AFB25232F39D}"/>
                </a:ext>
              </a:extLst>
            </p:cNvPr>
            <p:cNvSpPr/>
            <p:nvPr/>
          </p:nvSpPr>
          <p:spPr>
            <a:xfrm>
              <a:off x="2215856" y="4001176"/>
              <a:ext cx="924103" cy="92410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B22AD6-50AD-C75A-91E3-C3E9FB3DABEB}"/>
                </a:ext>
              </a:extLst>
            </p:cNvPr>
            <p:cNvSpPr/>
            <p:nvPr/>
          </p:nvSpPr>
          <p:spPr>
            <a:xfrm rot="21600000">
              <a:off x="2677908" y="5201132"/>
              <a:ext cx="7294917" cy="924103"/>
            </a:xfrm>
            <a:custGeom>
              <a:avLst/>
              <a:gdLst>
                <a:gd name="connsiteX0" fmla="*/ 0 w 7294917"/>
                <a:gd name="connsiteY0" fmla="*/ 0 h 924103"/>
                <a:gd name="connsiteX1" fmla="*/ 6832866 w 7294917"/>
                <a:gd name="connsiteY1" fmla="*/ 0 h 924103"/>
                <a:gd name="connsiteX2" fmla="*/ 7294917 w 7294917"/>
                <a:gd name="connsiteY2" fmla="*/ 462052 h 924103"/>
                <a:gd name="connsiteX3" fmla="*/ 6832866 w 7294917"/>
                <a:gd name="connsiteY3" fmla="*/ 924103 h 924103"/>
                <a:gd name="connsiteX4" fmla="*/ 0 w 7294917"/>
                <a:gd name="connsiteY4" fmla="*/ 924103 h 924103"/>
                <a:gd name="connsiteX5" fmla="*/ 0 w 7294917"/>
                <a:gd name="connsiteY5" fmla="*/ 0 h 9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4917" h="924103">
                  <a:moveTo>
                    <a:pt x="7294917" y="924102"/>
                  </a:moveTo>
                  <a:lnTo>
                    <a:pt x="462051" y="924102"/>
                  </a:lnTo>
                  <a:lnTo>
                    <a:pt x="0" y="462051"/>
                  </a:lnTo>
                  <a:lnTo>
                    <a:pt x="462051" y="1"/>
                  </a:lnTo>
                  <a:lnTo>
                    <a:pt x="7294917" y="1"/>
                  </a:lnTo>
                  <a:lnTo>
                    <a:pt x="7294917" y="9241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8530" tIns="102870" rIns="192024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b="0" i="0" kern="1200" dirty="0"/>
                <a:t>• Planned Dashboard: Tableau</a:t>
              </a:r>
              <a:endParaRPr lang="en-US" sz="27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B3DE4E-61CA-53B0-E5C9-F53409BD86B7}"/>
                </a:ext>
              </a:extLst>
            </p:cNvPr>
            <p:cNvSpPr/>
            <p:nvPr/>
          </p:nvSpPr>
          <p:spPr>
            <a:xfrm>
              <a:off x="2215856" y="5201132"/>
              <a:ext cx="924103" cy="92410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Graphic 19" descr="Research with solid fill">
            <a:extLst>
              <a:ext uri="{FF2B5EF4-FFF2-40B4-BE49-F238E27FC236}">
                <a16:creationId xmlns:a16="http://schemas.microsoft.com/office/drawing/2014/main" id="{A7D904A5-F2F5-E10D-A33B-C70109B06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9419" y="1620175"/>
            <a:ext cx="519030" cy="519030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extLst>
              <a:ext uri="{FF2B5EF4-FFF2-40B4-BE49-F238E27FC236}">
                <a16:creationId xmlns:a16="http://schemas.microsoft.com/office/drawing/2014/main" id="{C6C7B6FB-D1DB-6081-E636-2D551E9F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9419" y="5220042"/>
            <a:ext cx="519030" cy="519030"/>
          </a:xfrm>
          <a:prstGeom prst="rect">
            <a:avLst/>
          </a:prstGeom>
        </p:spPr>
      </p:pic>
      <p:pic>
        <p:nvPicPr>
          <p:cNvPr id="26" name="Graphic 25" descr="Statistics with solid fill">
            <a:extLst>
              <a:ext uri="{FF2B5EF4-FFF2-40B4-BE49-F238E27FC236}">
                <a16:creationId xmlns:a16="http://schemas.microsoft.com/office/drawing/2014/main" id="{B4606AEA-B6B6-202B-F1E5-429775CF3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1249" y="4051001"/>
            <a:ext cx="457200" cy="457200"/>
          </a:xfrm>
          <a:prstGeom prst="rect">
            <a:avLst/>
          </a:prstGeom>
        </p:spPr>
      </p:pic>
      <p:pic>
        <p:nvPicPr>
          <p:cNvPr id="28" name="Graphic 27" descr="Business Growth with solid fill">
            <a:extLst>
              <a:ext uri="{FF2B5EF4-FFF2-40B4-BE49-F238E27FC236}">
                <a16:creationId xmlns:a16="http://schemas.microsoft.com/office/drawing/2014/main" id="{F5A84386-5599-C8B2-AD99-DA79614C4C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1249" y="2823174"/>
            <a:ext cx="512943" cy="5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1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aa02cee0c_0_18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Research Findings</a:t>
            </a:r>
            <a:endParaRPr/>
          </a:p>
        </p:txBody>
      </p:sp>
      <p:sp>
        <p:nvSpPr>
          <p:cNvPr id="67" name="Google Shape;67;gcaa02cee0c_0_18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791359" cy="426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Aft>
                <a:spcPts val="600"/>
              </a:spcAft>
              <a:buSzPts val="32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1. </a:t>
            </a:r>
            <a:r>
              <a:rPr lang="en-US" sz="1800" b="1" i="0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Spending Patterns: </a:t>
            </a:r>
            <a:r>
              <a:rPr lang="en-US" sz="1800" b="0" i="0" u="none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The average spending per semester showed consistent usage, with Fall 2024 having the highest average spending.</a:t>
            </a:r>
          </a:p>
          <a:p>
            <a:pPr marL="0" lvl="0" indent="0">
              <a:spcAft>
                <a:spcPts val="600"/>
              </a:spcAft>
              <a:buSzPts val="32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2. </a:t>
            </a:r>
            <a:r>
              <a:rPr lang="en-US" sz="1800" b="1" i="0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Fully Used Credits: </a:t>
            </a:r>
            <a:r>
              <a:rPr lang="en-US" sz="1800" b="0" i="0" u="none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Spring 2024 had the highest number of students exhausting their credits.</a:t>
            </a:r>
          </a:p>
          <a:p>
            <a:pPr marL="0" lvl="0" indent="0">
              <a:spcAft>
                <a:spcPts val="600"/>
              </a:spcAft>
              <a:buSzPts val="32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1800" b="1" i="0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Departmental Trends: </a:t>
            </a:r>
            <a:r>
              <a:rPr lang="en-US" sz="1800" b="0" i="0" u="none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‘Marketing MS’ students had the highest average spending, while ‘Architecture – BA’ students were most likely to fully use their credits.</a:t>
            </a:r>
          </a:p>
          <a:p>
            <a:pPr marL="0" lvl="0" indent="0">
              <a:spcAft>
                <a:spcPts val="600"/>
              </a:spcAft>
              <a:buSzPts val="32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4. </a:t>
            </a:r>
            <a:r>
              <a:rPr lang="en-US" sz="1800" b="1" i="0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Financial Impact: </a:t>
            </a:r>
            <a:r>
              <a:rPr lang="en-US" sz="1800" b="0" i="0" u="none" strike="noStrike" cap="non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Semester-wise costs were approximately $1,111 for Fall 2024, $6,325 for Spring 2024, and $937 for Summer 2024.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US" dirty="0"/>
          </a:p>
        </p:txBody>
      </p:sp>
      <p:pic>
        <p:nvPicPr>
          <p:cNvPr id="3" name="Picture 2" descr="A graph showing the cost of a company&#10;&#10;AI-generated content may be incorrect.">
            <a:extLst>
              <a:ext uri="{FF2B5EF4-FFF2-40B4-BE49-F238E27FC236}">
                <a16:creationId xmlns:a16="http://schemas.microsoft.com/office/drawing/2014/main" id="{97559974-683E-A23F-A736-9E50C8B9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63" y="3925230"/>
            <a:ext cx="3918969" cy="2074126"/>
          </a:xfrm>
          <a:prstGeom prst="rect">
            <a:avLst/>
          </a:prstGeom>
        </p:spPr>
      </p:pic>
      <p:pic>
        <p:nvPicPr>
          <p:cNvPr id="4" name="Picture 3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8412FDB9-C1AF-7AAC-C202-97DA3AF4C5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7" r="205" b="4"/>
          <a:stretch/>
        </p:blipFill>
        <p:spPr>
          <a:xfrm>
            <a:off x="8432608" y="1146048"/>
            <a:ext cx="3146633" cy="258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7A28F7EE-FB3E-B816-1322-BBF5E395D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aa02cee0c_0_6">
            <a:extLst>
              <a:ext uri="{FF2B5EF4-FFF2-40B4-BE49-F238E27FC236}">
                <a16:creationId xmlns:a16="http://schemas.microsoft.com/office/drawing/2014/main" id="{FA51B7DC-5E5A-33F6-7DBD-EF6CE2926C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8072" y="1659083"/>
            <a:ext cx="6040741" cy="157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8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Thank You!</a:t>
            </a:r>
          </a:p>
        </p:txBody>
      </p:sp>
      <p:pic>
        <p:nvPicPr>
          <p:cNvPr id="6" name="Graphic 5" descr="Handshake with solid fill">
            <a:extLst>
              <a:ext uri="{FF2B5EF4-FFF2-40B4-BE49-F238E27FC236}">
                <a16:creationId xmlns:a16="http://schemas.microsoft.com/office/drawing/2014/main" id="{4DC35881-8D9E-D4CB-4BF9-9CCABA63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5636" y="2954483"/>
            <a:ext cx="3449781" cy="34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8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iDS Conference">
      <a:dk1>
        <a:srgbClr val="00B140"/>
      </a:dk1>
      <a:lt1>
        <a:srgbClr val="FFFFFF"/>
      </a:lt1>
      <a:dk2>
        <a:srgbClr val="231F20"/>
      </a:dk2>
      <a:lt2>
        <a:srgbClr val="75787B"/>
      </a:lt2>
      <a:accent1>
        <a:srgbClr val="EAAA00"/>
      </a:accent1>
      <a:accent2>
        <a:srgbClr val="06038D"/>
      </a:accent2>
      <a:accent3>
        <a:srgbClr val="009CA6"/>
      </a:accent3>
      <a:accent4>
        <a:srgbClr val="53284F"/>
      </a:accent4>
      <a:accent5>
        <a:srgbClr val="8C1515"/>
      </a:accent5>
      <a:accent6>
        <a:srgbClr val="BE531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230</Words>
  <Application>Microsoft Macintosh PowerPoint</Application>
  <PresentationFormat>Custom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Calibri</vt:lpstr>
      <vt:lpstr>Office Theme</vt:lpstr>
      <vt:lpstr>Analyzing Student Credit Utilization at CATalyst Studios, University of  Arizona Libraries</vt:lpstr>
      <vt:lpstr>Research Problem</vt:lpstr>
      <vt:lpstr>Research Tools</vt:lpstr>
      <vt:lpstr>Research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Schilling, Jenn - (jaschilling)</dc:creator>
  <cp:lastModifiedBy>Jannu, Ashwini - (ashwinijannu)</cp:lastModifiedBy>
  <cp:revision>2</cp:revision>
  <dcterms:modified xsi:type="dcterms:W3CDTF">2025-03-27T22:50:39Z</dcterms:modified>
</cp:coreProperties>
</file>