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0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46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4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2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9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1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9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0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A77E-2899-BFE7-7941-F4EC2E8B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 anchor="t">
            <a:normAutofit/>
          </a:bodyPr>
          <a:lstStyle/>
          <a:p>
            <a:r>
              <a:rPr lang="en-US" dirty="0"/>
              <a:t>CATALYST STUDIOS – DATA ANALYSIS</a:t>
            </a:r>
          </a:p>
        </p:txBody>
      </p:sp>
      <p:pic>
        <p:nvPicPr>
          <p:cNvPr id="7" name="Picture 6" descr="Free stock photo of 3d print, 3d printed objects, 3d printer">
            <a:extLst>
              <a:ext uri="{FF2B5EF4-FFF2-40B4-BE49-F238E27FC236}">
                <a16:creationId xmlns:a16="http://schemas.microsoft.com/office/drawing/2014/main" id="{07E60327-9E34-A010-9E84-8BF99190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401"/>
          <a:stretch/>
        </p:blipFill>
        <p:spPr>
          <a:xfrm>
            <a:off x="3048" y="1446592"/>
            <a:ext cx="12186542" cy="536479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6A06-A346-D429-CA3C-D7627C31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EE36B61-9746-4001-BE31-30D3F01D79AC}" type="datetime1">
              <a:rPr lang="en-US"/>
              <a:pPr>
                <a:spcAft>
                  <a:spcPts val="600"/>
                </a:spcAft>
              </a:pPr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9D79-1864-B70E-0F47-85B86EC1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E37F-6615-42CE-718F-DA8A4A10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5B8DF-13F2-C82B-3934-EDA40BA84C45}"/>
              </a:ext>
            </a:extLst>
          </p:cNvPr>
          <p:cNvSpPr txBox="1"/>
          <p:nvPr/>
        </p:nvSpPr>
        <p:spPr>
          <a:xfrm>
            <a:off x="365760" y="4949743"/>
            <a:ext cx="450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: Ashwini R </a:t>
            </a:r>
            <a:r>
              <a:rPr lang="en-US" dirty="0" err="1"/>
              <a:t>Jannu</a:t>
            </a:r>
            <a:r>
              <a:rPr lang="en-US" dirty="0"/>
              <a:t> </a:t>
            </a:r>
          </a:p>
          <a:p>
            <a:r>
              <a:rPr lang="en-US" dirty="0"/>
              <a:t>Mentor : Jennifer Nicols &amp; Hana Lipke </a:t>
            </a:r>
          </a:p>
          <a:p>
            <a:r>
              <a:rPr lang="en-US" dirty="0"/>
              <a:t>Instructor : Dr Greg Chism</a:t>
            </a:r>
          </a:p>
        </p:txBody>
      </p:sp>
    </p:spTree>
    <p:extLst>
      <p:ext uri="{BB962C8B-B14F-4D97-AF65-F5344CB8AC3E}">
        <p14:creationId xmlns:p14="http://schemas.microsoft.com/office/powerpoint/2010/main" val="21252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B194-5F7C-8253-44F7-C088BE34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Credit Used overall - $13.65</a:t>
            </a:r>
          </a:p>
        </p:txBody>
      </p:sp>
      <p:pic>
        <p:nvPicPr>
          <p:cNvPr id="8" name="Content Placeholder 7" descr="A graph showing a number of credit&#10;&#10;AI-generated content may be incorrect.">
            <a:extLst>
              <a:ext uri="{FF2B5EF4-FFF2-40B4-BE49-F238E27FC236}">
                <a16:creationId xmlns:a16="http://schemas.microsoft.com/office/drawing/2014/main" id="{40346A25-9CB1-1068-905F-455FEBB79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40" y="1716088"/>
            <a:ext cx="8771183" cy="45926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0865-530A-D604-215D-14954327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6429-EB37-004F-88D2-052F1A531C74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D67B-CB96-3EAE-82C5-C4C4327B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4E90-2FF6-E722-A251-F9B8E505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6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818F-C4A7-C1C3-4872-76262CE2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incurred by </a:t>
            </a:r>
            <a:r>
              <a:rPr lang="en-US" dirty="0" err="1"/>
              <a:t>CATalyst</a:t>
            </a:r>
            <a:endParaRPr lang="en-US" dirty="0"/>
          </a:p>
        </p:txBody>
      </p:sp>
      <p:pic>
        <p:nvPicPr>
          <p:cNvPr id="8" name="Content Placeholder 7" descr="A graph showing the cost of a college&#10;&#10;AI-generated content may be incorrect.">
            <a:extLst>
              <a:ext uri="{FF2B5EF4-FFF2-40B4-BE49-F238E27FC236}">
                <a16:creationId xmlns:a16="http://schemas.microsoft.com/office/drawing/2014/main" id="{3614C4FA-BCCE-0447-3943-34B2C8693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1716088"/>
            <a:ext cx="9841424" cy="496368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D922-87AC-F748-8506-F39F2202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9866B-7E76-7948-90B1-E99A502182EE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4BC18-CBC5-1A69-27CD-A4D3F0CC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8434-5345-F5C6-5723-70E300DA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CE18-1D15-FDC1-E955-184CDB5C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Departments by Students who used any credit</a:t>
            </a:r>
          </a:p>
        </p:txBody>
      </p:sp>
      <p:pic>
        <p:nvPicPr>
          <p:cNvPr id="8" name="Content Placeholder 7" descr="A graph showing the number of students&#10;&#10;AI-generated content may be incorrect.">
            <a:extLst>
              <a:ext uri="{FF2B5EF4-FFF2-40B4-BE49-F238E27FC236}">
                <a16:creationId xmlns:a16="http://schemas.microsoft.com/office/drawing/2014/main" id="{0F94E5B5-7F12-A731-623A-AF29CBF7A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52" y="1716088"/>
            <a:ext cx="9689959" cy="45926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D894A-F304-456F-0B21-265ACD20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B9D1-E106-6F42-8E2F-378836506607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CE0C3-0F45-B9BF-780D-7AE93C44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0A81-A72F-9DDD-0F2A-361957E7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4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F248-4C7E-1C09-1AF0-EF330715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132A-4C2F-11B9-2BAD-09894FC2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Takeaways from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CATalyst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Data Analysis: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significant number of students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engaged with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CATalyst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credit program, with noticeable variations in how credit was used across semesters and departments.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Fall 2024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saw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highest average credit usage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while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Spring 2024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had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most students fully utilizing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their credits, indicating increased program efficiency and awareness.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Departments like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Marketing MS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Architecture–BA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consistently led in both average credit use and full utilization, suggesting high relevance and adoption of the program in these areas.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Demographic patterns reveal diverse engagement, providing opportunities to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tailor outreach and support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underrepresented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program incurred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notable total cost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reflecting strong participation and the need for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strategic financial planning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moving forward.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Overall,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CATalyst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program demonstrates positive impact, widespread engagement, and offers valuable insights to optimize future iterations.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E4683-1990-3D1B-B0DB-077239B2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E2D-4079-7F4A-8024-92242FD24123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395C-10A5-B398-91EC-0D3D8397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8ECD-4B71-2089-1EA6-EE04A011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6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A77E-2899-BFE7-7941-F4EC2E8B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 anchor="t">
            <a:normAutofit/>
          </a:bodyPr>
          <a:lstStyle/>
          <a:p>
            <a:r>
              <a:rPr lang="en-US" dirty="0"/>
              <a:t>CATALYST STUDIOS – DATA ANALYSIS</a:t>
            </a:r>
          </a:p>
        </p:txBody>
      </p:sp>
      <p:pic>
        <p:nvPicPr>
          <p:cNvPr id="7" name="Picture 6" descr="Free stock photo of 3d print, 3d printed objects, 3d printer">
            <a:extLst>
              <a:ext uri="{FF2B5EF4-FFF2-40B4-BE49-F238E27FC236}">
                <a16:creationId xmlns:a16="http://schemas.microsoft.com/office/drawing/2014/main" id="{07E60327-9E34-A010-9E84-8BF991909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401"/>
          <a:stretch/>
        </p:blipFill>
        <p:spPr>
          <a:xfrm>
            <a:off x="3048" y="1446592"/>
            <a:ext cx="12186542" cy="536479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6A06-A346-D429-CA3C-D7627C31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EE36B61-9746-4001-BE31-30D3F01D79AC}" type="datetime1">
              <a:rPr lang="en-US"/>
              <a:pPr>
                <a:spcAft>
                  <a:spcPts val="600"/>
                </a:spcAft>
              </a:pPr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9D79-1864-B70E-0F47-85B86EC1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E37F-6615-42CE-718F-DA8A4A10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15D43-398D-82EE-ED9C-4A67147D319E}"/>
              </a:ext>
            </a:extLst>
          </p:cNvPr>
          <p:cNvSpPr txBox="1"/>
          <p:nvPr/>
        </p:nvSpPr>
        <p:spPr>
          <a:xfrm>
            <a:off x="1138428" y="3774562"/>
            <a:ext cx="3890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11674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5F04-B105-9065-6C32-2775B629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Average credit used &amp; fully used credit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F0831D-97F4-0577-D0DF-689BED70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130512" y="1339016"/>
            <a:ext cx="11133754" cy="5463402"/>
          </a:xfrm>
          <a:prstGeom prst="rect">
            <a:avLst/>
          </a:prstGeom>
          <a:noFill/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D6C781F-684E-C5C6-0E09-77B609A6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B11A59-FD32-43BE-93EC-105BF6B5329E}" type="datetime1">
              <a:rPr lang="en-US"/>
              <a:pPr>
                <a:spcAft>
                  <a:spcPts val="600"/>
                </a:spcAft>
              </a:pPr>
              <a:t>5/11/25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8F6F228-B634-F3DF-266E-95882CC5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3C69F79-9F7B-6435-F85F-97A77802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9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6384-BB09-AE30-7BE4-55B1F895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Average Credit Used by Semester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C206ED-9228-7677-1E19-E4724ABD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ea typeface="+mn-lt"/>
                <a:cs typeface="+mn-lt"/>
              </a:rPr>
              <a:t>Fall24 exhibits the highest average credit used, indicating a significant allocation for this category.</a:t>
            </a:r>
            <a:endParaRPr lang="en-US" sz="1700" dirty="0"/>
          </a:p>
          <a:p>
            <a:endParaRPr lang="en-US" sz="1700" dirty="0"/>
          </a:p>
        </p:txBody>
      </p:sp>
      <p:pic>
        <p:nvPicPr>
          <p:cNvPr id="4" name="Content Placeholder 3" descr="A graph of a credit&#10;&#10;Description automatically generated">
            <a:extLst>
              <a:ext uri="{FF2B5EF4-FFF2-40B4-BE49-F238E27FC236}">
                <a16:creationId xmlns:a16="http://schemas.microsoft.com/office/drawing/2014/main" id="{9B7C4A6F-6BFB-A89C-79DD-F7BE0F38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90" y="941967"/>
            <a:ext cx="8293607" cy="51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2ED5-6827-4247-7216-E9FB367C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Fully used credit by semesters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115042-3443-838F-531C-2C7D37A7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Spring24 accounts for a substantial proportion of fully used credits, reflecting efficient utilization of allocated funds.</a:t>
            </a:r>
            <a:endParaRPr lang="en-US" sz="1700"/>
          </a:p>
          <a:p>
            <a:pPr marL="0" indent="0">
              <a:buNone/>
            </a:pPr>
            <a:endParaRPr lang="en-US" sz="1700" dirty="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4" name="Content Placeholder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2C8BEBA6-C06F-E9C7-4F9D-3D3CFA00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03" y="787648"/>
            <a:ext cx="8069489" cy="514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EFF3-7AA3-AF27-93D4-EA1CE0DD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/>
              <a:t>Number of students fully utilizing their credit by semesters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49416F-55EA-D09D-2094-3E16BA26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Spring24 has the highest number of students fully utilizing their credit allocation.</a:t>
            </a:r>
            <a:endParaRPr lang="en-US" sz="1700" dirty="0"/>
          </a:p>
          <a:p>
            <a:endParaRPr lang="en-US" sz="1700"/>
          </a:p>
          <a:p>
            <a:pPr marL="0" indent="0">
              <a:buNone/>
            </a:pPr>
            <a:br>
              <a:rPr lang="en-US" sz="1700"/>
            </a:br>
            <a:endParaRPr lang="en-US" sz="1700"/>
          </a:p>
        </p:txBody>
      </p:sp>
      <p:pic>
        <p:nvPicPr>
          <p:cNvPr id="4" name="Content Placeholder 3" descr="A graph of a number of students&#10;&#10;Description automatically generated">
            <a:extLst>
              <a:ext uri="{FF2B5EF4-FFF2-40B4-BE49-F238E27FC236}">
                <a16:creationId xmlns:a16="http://schemas.microsoft.com/office/drawing/2014/main" id="{D6BE5DBE-88E8-B8DC-C947-03B838DE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50" y="726814"/>
            <a:ext cx="8177065" cy="53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F08C-9AAB-7329-C39A-DAFFBDE2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400"/>
              <a:t>Top 10 Departments by Average Credit Used </a:t>
            </a: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D23C4B75-17E6-BB48-8A6B-43C590D58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'Marketing MS' </a:t>
            </a:r>
            <a:r>
              <a:rPr lang="en-US" sz="1700" dirty="0">
                <a:ea typeface="+mn-lt"/>
                <a:cs typeface="+mn-lt"/>
              </a:rPr>
              <a:t>demonstrates significantly higher average credit usage compared to others, highlighting its dominant allocation.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The remaining departments exhibit relatively balanced average credit usage.</a:t>
            </a:r>
            <a:endParaRPr lang="en-US" sz="1700"/>
          </a:p>
          <a:p>
            <a:endParaRPr lang="en-US" sz="1700" dirty="0"/>
          </a:p>
        </p:txBody>
      </p:sp>
      <p:pic>
        <p:nvPicPr>
          <p:cNvPr id="4" name="Content Placeholder 3" descr="A graph showing the number of credit used&#10;&#10;Description automatically generated">
            <a:extLst>
              <a:ext uri="{FF2B5EF4-FFF2-40B4-BE49-F238E27FC236}">
                <a16:creationId xmlns:a16="http://schemas.microsoft.com/office/drawing/2014/main" id="{F71EDD35-0B1D-5E0D-8486-7E5F52B7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97" y="726814"/>
            <a:ext cx="8571512" cy="53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E50F-51ED-376A-1A87-78C6BF96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en-US" sz="2800" dirty="0"/>
              <a:t>Top 10 : Students fully utilizing credit by Department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F91CB9-51E9-676C-1B8D-1527C122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The top category here is 'Architecture –BA' which leads with substantial utilization, followed closely by others.</a:t>
            </a:r>
            <a:endParaRPr lang="en-US" dirty="0"/>
          </a:p>
          <a:p>
            <a:endParaRPr lang="en-US" sz="1700" dirty="0"/>
          </a:p>
        </p:txBody>
      </p:sp>
      <p:pic>
        <p:nvPicPr>
          <p:cNvPr id="4" name="Content Placeholder 3" descr="A graph of a number of students&#10;&#10;Description automatically generated">
            <a:extLst>
              <a:ext uri="{FF2B5EF4-FFF2-40B4-BE49-F238E27FC236}">
                <a16:creationId xmlns:a16="http://schemas.microsoft.com/office/drawing/2014/main" id="{D4B59D52-2631-53A8-669C-EB2906D5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73" y="773430"/>
            <a:ext cx="8363891" cy="51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4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7023-1437-CDF9-444C-00757B63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 anchor="t">
            <a:normAutofit/>
          </a:bodyPr>
          <a:lstStyle/>
          <a:p>
            <a:r>
              <a:rPr lang="en-US"/>
              <a:t>Top 10 : Fully used credit by Department</a:t>
            </a:r>
          </a:p>
        </p:txBody>
      </p:sp>
      <p:pic>
        <p:nvPicPr>
          <p:cNvPr id="4" name="Content Placeholder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DDEC4FD1-CBDE-29E2-7CE5-E4E02E15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3" r="9128" b="-3"/>
          <a:stretch/>
        </p:blipFill>
        <p:spPr>
          <a:xfrm>
            <a:off x="612648" y="1825625"/>
            <a:ext cx="5181600" cy="4351338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27E85C-56C1-95A3-8A4B-DA0E6138E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dominant category ( 'Architecture-BA')  accounts for the largest share of fully used credits, demonstrating focused utilization.</a:t>
            </a:r>
          </a:p>
          <a:p>
            <a:r>
              <a:rPr lang="en-US" dirty="0"/>
              <a:t>Other departments make smaller but meaningful contributions to total credit utilization.</a:t>
            </a:r>
          </a:p>
          <a:p>
            <a:endParaRPr lang="en-US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F4BEC0CE-CA2B-53B0-E411-7B9FA1F8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3616E9-D240-4A54-8E65-3DAC3F6A7EDD}" type="datetime1">
              <a:rPr lang="en-US"/>
              <a:pPr>
                <a:spcAft>
                  <a:spcPts val="600"/>
                </a:spcAft>
              </a:pPr>
              <a:t>5/11/25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3272B7-7D59-D8A8-9794-61E7D5E4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61AD747-A32D-19A1-AE11-1DDC616E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4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4AD7-6BAF-5E2D-BCD8-C0DF5CB4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</p:spPr>
        <p:txBody>
          <a:bodyPr anchor="t">
            <a:normAutofit/>
          </a:bodyPr>
          <a:lstStyle/>
          <a:p>
            <a:r>
              <a:rPr lang="en-US" dirty="0"/>
              <a:t>Stories of different demographics </a:t>
            </a:r>
          </a:p>
        </p:txBody>
      </p:sp>
      <p:pic>
        <p:nvPicPr>
          <p:cNvPr id="9" name="Content Placeholder 8" descr="A graph of green rectangular bars&#10;&#10;AI-generated content may be incorrect.">
            <a:extLst>
              <a:ext uri="{FF2B5EF4-FFF2-40B4-BE49-F238E27FC236}">
                <a16:creationId xmlns:a16="http://schemas.microsoft.com/office/drawing/2014/main" id="{0183BE44-EAF5-E0C7-353F-513AAA44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348353"/>
            <a:ext cx="11069277" cy="4961007"/>
          </a:xfr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3464F-7BD6-6D7E-7D74-F986E2BC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9CCFE48-3231-0C48-A014-04D245E39A33}" type="datetime1">
              <a:rPr lang="en-US" smtClean="0"/>
              <a:pPr>
                <a:spcAft>
                  <a:spcPts val="600"/>
                </a:spcAft>
              </a:pPr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163F-5272-9361-2FD4-171182C8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3D544-98B7-7E65-CD5A-AE832D35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677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</TotalTime>
  <Words>420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VanillaVTI</vt:lpstr>
      <vt:lpstr>CATALYST STUDIOS – DATA ANALYSIS</vt:lpstr>
      <vt:lpstr>Average credit used &amp; fully used credit</vt:lpstr>
      <vt:lpstr>Average Credit Used by Semester</vt:lpstr>
      <vt:lpstr>Fully used credit by semesters</vt:lpstr>
      <vt:lpstr>Number of students fully utilizing their credit by semesters</vt:lpstr>
      <vt:lpstr>Top 10 Departments by Average Credit Used </vt:lpstr>
      <vt:lpstr>Top 10 : Students fully utilizing credit by Department</vt:lpstr>
      <vt:lpstr>Top 10 : Fully used credit by Department</vt:lpstr>
      <vt:lpstr>Stories of different demographics </vt:lpstr>
      <vt:lpstr>Average Credit Used overall - $13.65</vt:lpstr>
      <vt:lpstr>Total cost incurred by CATalyst</vt:lpstr>
      <vt:lpstr>Top 10 Departments by Students who used any credit</vt:lpstr>
      <vt:lpstr>Conclusion</vt:lpstr>
      <vt:lpstr>CATALYST STUDIOS –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Jannu, Ashwini - (ashwinijannu)</cp:lastModifiedBy>
  <cp:revision>249</cp:revision>
  <dcterms:created xsi:type="dcterms:W3CDTF">2025-01-10T17:36:28Z</dcterms:created>
  <dcterms:modified xsi:type="dcterms:W3CDTF">2025-05-11T21:24:56Z</dcterms:modified>
</cp:coreProperties>
</file>