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B718E-C13D-495F-9FA6-7233A1CC3046}" v="273" dt="2024-12-15T23:58:49.155"/>
    <p1510:client id="{6CBEDB6F-5FD1-6C31-710B-4F3C9102F0F3}" v="3" dt="2024-12-17T22:58:54.961"/>
    <p1510:client id="{CBF4F183-C620-4E2D-BD36-99D0C73F3F52}" v="1" dt="2024-12-17T23:59:31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C97A8-48E0-4AC6-9CE0-BFFB58233A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40609D-7BC0-4B59-8DA4-F08B2B2962F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Bookman Old Style"/>
            </a:rPr>
            <a:t>We were having problems with the calorie input for users.</a:t>
          </a:r>
        </a:p>
      </dgm:t>
    </dgm:pt>
    <dgm:pt modelId="{8217CE02-396E-4C82-AB4F-FBC35A4CC5C0}" type="parTrans" cxnId="{6D551A29-79D4-4491-A0B2-3872D7D5D966}">
      <dgm:prSet/>
      <dgm:spPr/>
      <dgm:t>
        <a:bodyPr/>
        <a:lstStyle/>
        <a:p>
          <a:endParaRPr lang="en-US"/>
        </a:p>
      </dgm:t>
    </dgm:pt>
    <dgm:pt modelId="{93E12185-A1C3-4EC0-B48C-1AF3E596AB6A}" type="sibTrans" cxnId="{6D551A29-79D4-4491-A0B2-3872D7D5D966}">
      <dgm:prSet/>
      <dgm:spPr/>
      <dgm:t>
        <a:bodyPr/>
        <a:lstStyle/>
        <a:p>
          <a:endParaRPr lang="en-US"/>
        </a:p>
      </dgm:t>
    </dgm:pt>
    <dgm:pt modelId="{9BF38F9A-0838-47A1-905A-81B2521CEE3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Bookman Old Style"/>
            </a:rPr>
            <a:t>We addressed this issue  by including user input for their min and max calorie goals. And used an if else statement to check input validity </a:t>
          </a:r>
        </a:p>
      </dgm:t>
    </dgm:pt>
    <dgm:pt modelId="{E152ED13-12F3-4A7E-A054-48248402CF84}" type="parTrans" cxnId="{C451B1A6-CBED-4F06-A75B-A8BE38AB8849}">
      <dgm:prSet/>
      <dgm:spPr/>
      <dgm:t>
        <a:bodyPr/>
        <a:lstStyle/>
        <a:p>
          <a:endParaRPr lang="en-US"/>
        </a:p>
      </dgm:t>
    </dgm:pt>
    <dgm:pt modelId="{BC095713-51E6-40FA-9015-40780E09432B}" type="sibTrans" cxnId="{C451B1A6-CBED-4F06-A75B-A8BE38AB8849}">
      <dgm:prSet/>
      <dgm:spPr/>
      <dgm:t>
        <a:bodyPr/>
        <a:lstStyle/>
        <a:p>
          <a:endParaRPr lang="en-US"/>
        </a:p>
      </dgm:t>
    </dgm:pt>
    <dgm:pt modelId="{5B06EE0E-1D70-47DF-89BC-8C35558BB6F8}" type="pres">
      <dgm:prSet presAssocID="{1B5C97A8-48E0-4AC6-9CE0-BFFB58233A83}" presName="root" presStyleCnt="0">
        <dgm:presLayoutVars>
          <dgm:dir/>
          <dgm:resizeHandles val="exact"/>
        </dgm:presLayoutVars>
      </dgm:prSet>
      <dgm:spPr/>
    </dgm:pt>
    <dgm:pt modelId="{D8F33F7A-CB98-4E55-B0EE-44366966F716}" type="pres">
      <dgm:prSet presAssocID="{FF40609D-7BC0-4B59-8DA4-F08B2B2962F7}" presName="compNode" presStyleCnt="0"/>
      <dgm:spPr/>
    </dgm:pt>
    <dgm:pt modelId="{C8B8F328-B660-44A6-A046-F2B97D942D64}" type="pres">
      <dgm:prSet presAssocID="{FF40609D-7BC0-4B59-8DA4-F08B2B2962F7}" presName="bgRect" presStyleLbl="bgShp" presStyleIdx="0" presStyleCnt="2"/>
      <dgm:spPr/>
    </dgm:pt>
    <dgm:pt modelId="{10E6F3D1-AE63-4783-B3E9-B2D9369C2CA7}" type="pres">
      <dgm:prSet presAssocID="{FF40609D-7BC0-4B59-8DA4-F08B2B2962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9E36681-625C-4C62-9286-0A3264936AE0}" type="pres">
      <dgm:prSet presAssocID="{FF40609D-7BC0-4B59-8DA4-F08B2B2962F7}" presName="spaceRect" presStyleCnt="0"/>
      <dgm:spPr/>
    </dgm:pt>
    <dgm:pt modelId="{47BB3130-FC52-4D77-95F6-D8FCD49426FD}" type="pres">
      <dgm:prSet presAssocID="{FF40609D-7BC0-4B59-8DA4-F08B2B2962F7}" presName="parTx" presStyleLbl="revTx" presStyleIdx="0" presStyleCnt="2">
        <dgm:presLayoutVars>
          <dgm:chMax val="0"/>
          <dgm:chPref val="0"/>
        </dgm:presLayoutVars>
      </dgm:prSet>
      <dgm:spPr/>
    </dgm:pt>
    <dgm:pt modelId="{26C72E77-9377-479B-BD7C-A639E2961891}" type="pres">
      <dgm:prSet presAssocID="{93E12185-A1C3-4EC0-B48C-1AF3E596AB6A}" presName="sibTrans" presStyleCnt="0"/>
      <dgm:spPr/>
    </dgm:pt>
    <dgm:pt modelId="{3EF77E37-EE4D-4541-B91D-BA9FB7AF1D26}" type="pres">
      <dgm:prSet presAssocID="{9BF38F9A-0838-47A1-905A-81B2521CEE3E}" presName="compNode" presStyleCnt="0"/>
      <dgm:spPr/>
    </dgm:pt>
    <dgm:pt modelId="{E37CCC68-994A-43CB-9D04-58CF6499E7CC}" type="pres">
      <dgm:prSet presAssocID="{9BF38F9A-0838-47A1-905A-81B2521CEE3E}" presName="bgRect" presStyleLbl="bgShp" presStyleIdx="1" presStyleCnt="2"/>
      <dgm:spPr/>
    </dgm:pt>
    <dgm:pt modelId="{F6D2B60D-A23C-4604-918A-7E648E8CCF56}" type="pres">
      <dgm:prSet presAssocID="{9BF38F9A-0838-47A1-905A-81B2521CEE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7A3EC2-9F89-466F-AA2E-DCFFF23320CA}" type="pres">
      <dgm:prSet presAssocID="{9BF38F9A-0838-47A1-905A-81B2521CEE3E}" presName="spaceRect" presStyleCnt="0"/>
      <dgm:spPr/>
    </dgm:pt>
    <dgm:pt modelId="{78168CDA-BF7C-4861-9205-F2DA395BE2B1}" type="pres">
      <dgm:prSet presAssocID="{9BF38F9A-0838-47A1-905A-81B2521CEE3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D551A29-79D4-4491-A0B2-3872D7D5D966}" srcId="{1B5C97A8-48E0-4AC6-9CE0-BFFB58233A83}" destId="{FF40609D-7BC0-4B59-8DA4-F08B2B2962F7}" srcOrd="0" destOrd="0" parTransId="{8217CE02-396E-4C82-AB4F-FBC35A4CC5C0}" sibTransId="{93E12185-A1C3-4EC0-B48C-1AF3E596AB6A}"/>
    <dgm:cxn modelId="{DE82C66C-976D-4DAB-AF63-133BF7BF82E9}" type="presOf" srcId="{1B5C97A8-48E0-4AC6-9CE0-BFFB58233A83}" destId="{5B06EE0E-1D70-47DF-89BC-8C35558BB6F8}" srcOrd="0" destOrd="0" presId="urn:microsoft.com/office/officeart/2018/2/layout/IconVerticalSolidList"/>
    <dgm:cxn modelId="{C451B1A6-CBED-4F06-A75B-A8BE38AB8849}" srcId="{1B5C97A8-48E0-4AC6-9CE0-BFFB58233A83}" destId="{9BF38F9A-0838-47A1-905A-81B2521CEE3E}" srcOrd="1" destOrd="0" parTransId="{E152ED13-12F3-4A7E-A054-48248402CF84}" sibTransId="{BC095713-51E6-40FA-9015-40780E09432B}"/>
    <dgm:cxn modelId="{94C4EDAC-2F50-48A9-8A10-58D4285491B4}" type="presOf" srcId="{FF40609D-7BC0-4B59-8DA4-F08B2B2962F7}" destId="{47BB3130-FC52-4D77-95F6-D8FCD49426FD}" srcOrd="0" destOrd="0" presId="urn:microsoft.com/office/officeart/2018/2/layout/IconVerticalSolidList"/>
    <dgm:cxn modelId="{F2F025B5-4DD6-4CD9-8B8F-A571373C6113}" type="presOf" srcId="{9BF38F9A-0838-47A1-905A-81B2521CEE3E}" destId="{78168CDA-BF7C-4861-9205-F2DA395BE2B1}" srcOrd="0" destOrd="0" presId="urn:microsoft.com/office/officeart/2018/2/layout/IconVerticalSolidList"/>
    <dgm:cxn modelId="{80462037-A535-4FF9-BF23-44B07B0DFB4D}" type="presParOf" srcId="{5B06EE0E-1D70-47DF-89BC-8C35558BB6F8}" destId="{D8F33F7A-CB98-4E55-B0EE-44366966F716}" srcOrd="0" destOrd="0" presId="urn:microsoft.com/office/officeart/2018/2/layout/IconVerticalSolidList"/>
    <dgm:cxn modelId="{77E2434E-0C48-4A2B-9BAF-E6A27887B89A}" type="presParOf" srcId="{D8F33F7A-CB98-4E55-B0EE-44366966F716}" destId="{C8B8F328-B660-44A6-A046-F2B97D942D64}" srcOrd="0" destOrd="0" presId="urn:microsoft.com/office/officeart/2018/2/layout/IconVerticalSolidList"/>
    <dgm:cxn modelId="{67004122-3B40-4786-BACB-152ED6B51D0E}" type="presParOf" srcId="{D8F33F7A-CB98-4E55-B0EE-44366966F716}" destId="{10E6F3D1-AE63-4783-B3E9-B2D9369C2CA7}" srcOrd="1" destOrd="0" presId="urn:microsoft.com/office/officeart/2018/2/layout/IconVerticalSolidList"/>
    <dgm:cxn modelId="{610845D6-BCDC-4751-BE19-0E4985B772CD}" type="presParOf" srcId="{D8F33F7A-CB98-4E55-B0EE-44366966F716}" destId="{B9E36681-625C-4C62-9286-0A3264936AE0}" srcOrd="2" destOrd="0" presId="urn:microsoft.com/office/officeart/2018/2/layout/IconVerticalSolidList"/>
    <dgm:cxn modelId="{A32CA5BB-4BFD-4673-904C-349FCBF8E2CD}" type="presParOf" srcId="{D8F33F7A-CB98-4E55-B0EE-44366966F716}" destId="{47BB3130-FC52-4D77-95F6-D8FCD49426FD}" srcOrd="3" destOrd="0" presId="urn:microsoft.com/office/officeart/2018/2/layout/IconVerticalSolidList"/>
    <dgm:cxn modelId="{F93B69D9-2CB6-4648-90BA-C557A7C4B64B}" type="presParOf" srcId="{5B06EE0E-1D70-47DF-89BC-8C35558BB6F8}" destId="{26C72E77-9377-479B-BD7C-A639E2961891}" srcOrd="1" destOrd="0" presId="urn:microsoft.com/office/officeart/2018/2/layout/IconVerticalSolidList"/>
    <dgm:cxn modelId="{0B245C9A-2ABD-4AE8-AD96-23313BF074A8}" type="presParOf" srcId="{5B06EE0E-1D70-47DF-89BC-8C35558BB6F8}" destId="{3EF77E37-EE4D-4541-B91D-BA9FB7AF1D26}" srcOrd="2" destOrd="0" presId="urn:microsoft.com/office/officeart/2018/2/layout/IconVerticalSolidList"/>
    <dgm:cxn modelId="{3FDBF742-5704-4E32-951E-078687011372}" type="presParOf" srcId="{3EF77E37-EE4D-4541-B91D-BA9FB7AF1D26}" destId="{E37CCC68-994A-43CB-9D04-58CF6499E7CC}" srcOrd="0" destOrd="0" presId="urn:microsoft.com/office/officeart/2018/2/layout/IconVerticalSolidList"/>
    <dgm:cxn modelId="{C3451035-9224-4E1C-AD50-8DBDD7BF19EB}" type="presParOf" srcId="{3EF77E37-EE4D-4541-B91D-BA9FB7AF1D26}" destId="{F6D2B60D-A23C-4604-918A-7E648E8CCF56}" srcOrd="1" destOrd="0" presId="urn:microsoft.com/office/officeart/2018/2/layout/IconVerticalSolidList"/>
    <dgm:cxn modelId="{F65C98F9-3B77-41CE-86C1-7D488E2DFE8E}" type="presParOf" srcId="{3EF77E37-EE4D-4541-B91D-BA9FB7AF1D26}" destId="{1A7A3EC2-9F89-466F-AA2E-DCFFF23320CA}" srcOrd="2" destOrd="0" presId="urn:microsoft.com/office/officeart/2018/2/layout/IconVerticalSolidList"/>
    <dgm:cxn modelId="{386A35A5-2A2E-4153-A1C4-7FB409598052}" type="presParOf" srcId="{3EF77E37-EE4D-4541-B91D-BA9FB7AF1D26}" destId="{78168CDA-BF7C-4861-9205-F2DA395BE2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8F328-B660-44A6-A046-F2B97D942D64}">
      <dsp:nvSpPr>
        <dsp:cNvPr id="0" name=""/>
        <dsp:cNvSpPr/>
      </dsp:nvSpPr>
      <dsp:spPr>
        <a:xfrm>
          <a:off x="0" y="899622"/>
          <a:ext cx="6900512" cy="1660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6F3D1-AE63-4783-B3E9-B2D9369C2CA7}">
      <dsp:nvSpPr>
        <dsp:cNvPr id="0" name=""/>
        <dsp:cNvSpPr/>
      </dsp:nvSpPr>
      <dsp:spPr>
        <a:xfrm>
          <a:off x="502404" y="1273312"/>
          <a:ext cx="913463" cy="913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B3130-FC52-4D77-95F6-D8FCD49426FD}">
      <dsp:nvSpPr>
        <dsp:cNvPr id="0" name=""/>
        <dsp:cNvSpPr/>
      </dsp:nvSpPr>
      <dsp:spPr>
        <a:xfrm>
          <a:off x="1918272" y="899622"/>
          <a:ext cx="4982239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/>
            </a:rPr>
            <a:t>We were having problems with the calorie input for users.</a:t>
          </a:r>
        </a:p>
      </dsp:txBody>
      <dsp:txXfrm>
        <a:off x="1918272" y="899622"/>
        <a:ext cx="4982239" cy="1660842"/>
      </dsp:txXfrm>
    </dsp:sp>
    <dsp:sp modelId="{E37CCC68-994A-43CB-9D04-58CF6499E7CC}">
      <dsp:nvSpPr>
        <dsp:cNvPr id="0" name=""/>
        <dsp:cNvSpPr/>
      </dsp:nvSpPr>
      <dsp:spPr>
        <a:xfrm>
          <a:off x="0" y="2975675"/>
          <a:ext cx="6900512" cy="16608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2B60D-A23C-4604-918A-7E648E8CCF56}">
      <dsp:nvSpPr>
        <dsp:cNvPr id="0" name=""/>
        <dsp:cNvSpPr/>
      </dsp:nvSpPr>
      <dsp:spPr>
        <a:xfrm>
          <a:off x="502404" y="3349365"/>
          <a:ext cx="913463" cy="913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68CDA-BF7C-4861-9205-F2DA395BE2B1}">
      <dsp:nvSpPr>
        <dsp:cNvPr id="0" name=""/>
        <dsp:cNvSpPr/>
      </dsp:nvSpPr>
      <dsp:spPr>
        <a:xfrm>
          <a:off x="1918272" y="2975675"/>
          <a:ext cx="4982239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/>
            </a:rPr>
            <a:t>We addressed this issue  by including user input for their min and max calorie goals. And used an if else statement to check input validity </a:t>
          </a:r>
        </a:p>
      </dsp:txBody>
      <dsp:txXfrm>
        <a:off x="1918272" y="2975675"/>
        <a:ext cx="4982239" cy="1660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3F686-C9B6-41E5-999E-DBD207CBF3F9}" type="datetimeFigureOut"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E1180-E0EF-4247-8FF9-F653830CC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.adobe.com/search?k=programm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https://stock.adobe.com/search?k=programming</a:t>
            </a:r>
            <a:endParaRPr lang="en-US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b="1"/>
              <a:t>API</a:t>
            </a:r>
            <a:endParaRPr lang="en-US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/>
              <a:t>Recipe Search and Diet API by </a:t>
            </a:r>
            <a:r>
              <a:rPr lang="en-US" err="1"/>
              <a:t>Edamam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/>
              <a:t>Allows users to search millions of receipts by ingredients and calories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b="1"/>
              <a:t>Python Modules</a:t>
            </a:r>
            <a:endParaRPr lang="en-US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b="1"/>
              <a:t>Request</a:t>
            </a:r>
            <a:endParaRPr lang="en-US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/>
              <a:t>Allows user to interact with information on the internet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b="1" err="1"/>
              <a:t>Webbroswer</a:t>
            </a:r>
            <a:endParaRPr lang="en-US" err="1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/>
              <a:t>Allows user to open links provided so that they could easily access ingredients and steps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E1180-E0EF-4247-8FF9-F653830CC77F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5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okker.com/best-data-privacy-software/" TargetMode="External"/><Relationship Id="rId3" Type="http://schemas.openxmlformats.org/officeDocument/2006/relationships/hyperlink" Target="https://www.geeksforgeeks.org/enumerate-in-python/" TargetMode="External"/><Relationship Id="rId7" Type="http://schemas.openxmlformats.org/officeDocument/2006/relationships/hyperlink" Target="https://greentec.eu/sustainability/" TargetMode="External"/><Relationship Id="rId2" Type="http://schemas.openxmlformats.org/officeDocument/2006/relationships/hyperlink" Target="https://rapidapi.com/edamam/api/recipe-search-and-di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.supersmart.com/en/blog/slimming-weight-control/food-combining-diet-principles-benefits-practical-advice-s268" TargetMode="External"/><Relationship Id="rId5" Type="http://schemas.openxmlformats.org/officeDocument/2006/relationships/hyperlink" Target="https://armorofhopefoundation.org/zero-waste/" TargetMode="External"/><Relationship Id="rId4" Type="http://schemas.openxmlformats.org/officeDocument/2006/relationships/hyperlink" Target="https://docs.python.org/3/library/webbrowser.html" TargetMode="External"/><Relationship Id="rId9" Type="http://schemas.openxmlformats.org/officeDocument/2006/relationships/hyperlink" Target="https://ventoxmagazine.co.uk/how-the-pr-ad-48-760-35zmh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,739,100+ Food Combination Stock Photos, Pictures &amp; Royalty-Free Images -  iStock | Weird food combination, Strange food combination, Healthy food  combination">
            <a:extLst>
              <a:ext uri="{FF2B5EF4-FFF2-40B4-BE49-F238E27FC236}">
                <a16:creationId xmlns:a16="http://schemas.microsoft.com/office/drawing/2014/main" id="{8D8A6221-FB75-48D7-92E1-7006621D9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156" b="75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latin typeface="Bookman Old Style"/>
              </a:rPr>
              <a:t>Healthy </a:t>
            </a:r>
            <a:br>
              <a:rPr lang="en-US">
                <a:latin typeface="Bookman Old Style"/>
              </a:rPr>
            </a:br>
            <a:r>
              <a:rPr lang="en-US">
                <a:latin typeface="Bookman Old Style"/>
              </a:rPr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296" y="4146912"/>
            <a:ext cx="1098654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ookman Old Style"/>
                <a:ea typeface="+mn-lt"/>
                <a:cs typeface="+mn-lt"/>
              </a:rPr>
              <a:t>MAHA | Team 3 | Polina </a:t>
            </a:r>
            <a:r>
              <a:rPr lang="en-US" err="1">
                <a:solidFill>
                  <a:srgbClr val="FFFFFF"/>
                </a:solidFill>
                <a:latin typeface="Bookman Old Style"/>
                <a:ea typeface="+mn-lt"/>
                <a:cs typeface="+mn-lt"/>
              </a:rPr>
              <a:t>Buvaylo</a:t>
            </a:r>
            <a:r>
              <a:rPr lang="en-US">
                <a:solidFill>
                  <a:srgbClr val="FFFFFF"/>
                </a:solidFill>
                <a:latin typeface="Bookman Old Style"/>
                <a:ea typeface="+mn-lt"/>
                <a:cs typeface="+mn-lt"/>
              </a:rPr>
              <a:t>, Lance Kirk,  Ryan Reyes, Zaid Zeidan</a:t>
            </a:r>
            <a:endParaRPr lang="en-US">
              <a:solidFill>
                <a:srgbClr val="FFFFFF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43E09-2722-32E3-3FA5-8583639C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6600">
                <a:ea typeface="+mj-lt"/>
                <a:cs typeface="+mj-lt"/>
              </a:rPr>
              <a:t>Questions?</a:t>
            </a:r>
            <a:r>
              <a:rPr lang="en-US" sz="5600">
                <a:ea typeface="+mj-lt"/>
                <a:cs typeface="+mj-lt"/>
              </a:rPr>
              <a:t> </a:t>
            </a:r>
            <a:endParaRPr lang="en-US" sz="5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erson leaning on a red question mark&#10;&#10;Description automatically generated">
            <a:extLst>
              <a:ext uri="{FF2B5EF4-FFF2-40B4-BE49-F238E27FC236}">
                <a16:creationId xmlns:a16="http://schemas.microsoft.com/office/drawing/2014/main" id="{4480705B-DBC4-9A62-EA3A-81C53F23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5FB60F-2CE7-9170-ADD2-1241439FE51C}"/>
              </a:ext>
            </a:extLst>
          </p:cNvPr>
          <p:cNvSpPr txBox="1"/>
          <p:nvPr/>
        </p:nvSpPr>
        <p:spPr>
          <a:xfrm>
            <a:off x="837009" y="615135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56AC4-FBD7-2072-070E-5CE1B677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Bookman Old Style"/>
                <a:ea typeface="+mj-lt"/>
                <a:cs typeface="+mj-lt"/>
              </a:rPr>
              <a:t>Project Goals </a:t>
            </a:r>
            <a:endParaRPr lang="en-US" sz="5400">
              <a:latin typeface="Bookman Old Style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99B2-A2A1-AD42-9C59-637AB7BD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latin typeface="Bookman Old Style"/>
              <a:ea typeface="+mn-lt"/>
              <a:cs typeface="+mn-lt"/>
            </a:endParaRPr>
          </a:p>
          <a:p>
            <a:r>
              <a:rPr lang="en-US" sz="2200" dirty="0">
                <a:latin typeface="Bookman Old Style"/>
              </a:rPr>
              <a:t>Our program solves the problem of food waste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Bookman Old Style"/>
              </a:rPr>
              <a:t>Aids in reducing the average 120 billion pounds of food waste</a:t>
            </a:r>
          </a:p>
          <a:p>
            <a:r>
              <a:rPr lang="en-US" sz="2200" dirty="0">
                <a:latin typeface="Bookman Old Style"/>
              </a:rPr>
              <a:t>Healthy eating/calorie counting </a:t>
            </a:r>
          </a:p>
        </p:txBody>
      </p:sp>
      <p:pic>
        <p:nvPicPr>
          <p:cNvPr id="4" name="Picture 3" descr="Zero Waste | Armor of Hope Foundation">
            <a:extLst>
              <a:ext uri="{FF2B5EF4-FFF2-40B4-BE49-F238E27FC236}">
                <a16:creationId xmlns:a16="http://schemas.microsoft.com/office/drawing/2014/main" id="{46789AB2-69FE-0611-3EFB-69766A7E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710" y="329183"/>
            <a:ext cx="2572476" cy="3429969"/>
          </a:xfrm>
          <a:prstGeom prst="rect">
            <a:avLst/>
          </a:prstGeom>
        </p:spPr>
      </p:pic>
      <p:pic>
        <p:nvPicPr>
          <p:cNvPr id="5" name="Picture 4" descr="Read Nutrition Labels ...">
            <a:extLst>
              <a:ext uri="{FF2B5EF4-FFF2-40B4-BE49-F238E27FC236}">
                <a16:creationId xmlns:a16="http://schemas.microsoft.com/office/drawing/2014/main" id="{98EB52EE-5B04-0A33-329F-FB2C494BD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26589"/>
            <a:ext cx="3995928" cy="20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1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0F48C-3AA4-F625-CBF9-053F46B6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221" y="261721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Bookman Old Style"/>
              </a:rPr>
              <a:t>Description</a:t>
            </a:r>
          </a:p>
        </p:txBody>
      </p:sp>
      <p:pic>
        <p:nvPicPr>
          <p:cNvPr id="5" name="Graphic 4" descr="Fork and knife">
            <a:extLst>
              <a:ext uri="{FF2B5EF4-FFF2-40B4-BE49-F238E27FC236}">
                <a16:creationId xmlns:a16="http://schemas.microsoft.com/office/drawing/2014/main" id="{837C052C-F195-3379-6E4A-DCD5617F4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A84B-4D08-25D1-C681-2A111FE7C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65" y="2771223"/>
            <a:ext cx="4977578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1800">
                <a:solidFill>
                  <a:schemeClr val="tx2"/>
                </a:solidFill>
                <a:latin typeface="Bookman Old Style"/>
                <a:ea typeface="Calibri"/>
                <a:cs typeface="Calibri"/>
              </a:rPr>
              <a:t>Our program</a:t>
            </a:r>
          </a:p>
          <a:p>
            <a:pPr marL="285750" lvl="1" indent="-285750">
              <a:spcBef>
                <a:spcPts val="1800"/>
              </a:spcBef>
              <a:spcAft>
                <a:spcPct val="0"/>
              </a:spcAft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tx2"/>
                </a:solidFill>
                <a:latin typeface="Bookman Old Style"/>
                <a:ea typeface="Calibri"/>
                <a:cs typeface="Calibri"/>
              </a:rPr>
              <a:t>Asks users to input what ingredients they would like to make a dish with</a:t>
            </a:r>
          </a:p>
          <a:p>
            <a:pPr marL="285750" lvl="1" indent="-285750">
              <a:spcBef>
                <a:spcPts val="1800"/>
              </a:spcBef>
              <a:spcAft>
                <a:spcPct val="0"/>
              </a:spcAft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tx2"/>
                </a:solidFill>
                <a:latin typeface="Bookman Old Style"/>
                <a:ea typeface="Calibri"/>
                <a:cs typeface="Calibri"/>
              </a:rPr>
              <a:t>Asks users their preferred calorie min and max per serving</a:t>
            </a:r>
          </a:p>
          <a:p>
            <a:pPr marL="285750" lvl="1" indent="-285750">
              <a:spcBef>
                <a:spcPts val="1800"/>
              </a:spcBef>
              <a:spcAft>
                <a:spcPct val="0"/>
              </a:spcAft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tx2"/>
                </a:solidFill>
                <a:latin typeface="Bookman Old Style"/>
                <a:ea typeface="Calibri"/>
                <a:cs typeface="Calibri"/>
              </a:rPr>
              <a:t>Program sends user 5 recipes and their nutritional information (calories, protein, fats, sodium, and sugar)</a:t>
            </a:r>
          </a:p>
          <a:p>
            <a:pPr marL="285750" lvl="1" indent="-285750">
              <a:spcBef>
                <a:spcPts val="1800"/>
              </a:spcBef>
              <a:spcAft>
                <a:spcPct val="0"/>
              </a:spcAft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tx2"/>
                </a:solidFill>
                <a:latin typeface="Bookman Old Style"/>
                <a:ea typeface="Calibri"/>
                <a:cs typeface="Calibri"/>
              </a:rPr>
              <a:t>User is given the option to open a recipe link in their browser</a:t>
            </a:r>
          </a:p>
          <a:p>
            <a:pPr marL="285750" lvl="1" indent="-285750">
              <a:spcBef>
                <a:spcPts val="1800"/>
              </a:spcBef>
              <a:spcAft>
                <a:spcPct val="0"/>
              </a:spcAft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tx2"/>
                </a:solidFill>
                <a:latin typeface="Bookman Old Style"/>
                <a:ea typeface="Calibri"/>
                <a:cs typeface="Calibri"/>
              </a:rPr>
              <a:t>Once search is complete user has the option to run code again</a:t>
            </a:r>
          </a:p>
          <a:p>
            <a:pPr marL="457200" lvl="1">
              <a:spcBef>
                <a:spcPct val="0"/>
              </a:spcBef>
              <a:spcAft>
                <a:spcPct val="0"/>
              </a:spcAft>
              <a:buFont typeface="Calibri" panose="020B0604020202020204" pitchFamily="34" charset="0"/>
              <a:buChar char="-"/>
            </a:pPr>
            <a:endParaRPr lang="en-US" sz="1400">
              <a:solidFill>
                <a:schemeClr val="tx2"/>
              </a:solidFill>
              <a:latin typeface="Aptos"/>
              <a:cs typeface="Arial"/>
            </a:endParaRPr>
          </a:p>
          <a:p>
            <a:pPr marL="457200" lvl="1">
              <a:spcBef>
                <a:spcPct val="0"/>
              </a:spcBef>
              <a:spcAft>
                <a:spcPct val="0"/>
              </a:spcAft>
              <a:buFont typeface="Calibri" panose="020B0604020202020204" pitchFamily="34" charset="0"/>
              <a:buChar char="-"/>
            </a:pPr>
            <a:endParaRPr lang="en-US" sz="1400">
              <a:solidFill>
                <a:schemeClr val="tx2"/>
              </a:solidFill>
              <a:latin typeface="Aptos"/>
              <a:cs typeface="Arial"/>
            </a:endParaRPr>
          </a:p>
          <a:p>
            <a:pPr>
              <a:spcBef>
                <a:spcPts val="1800"/>
              </a:spcBef>
              <a:buFont typeface="Courier New,monospace" panose="020B0604020202020204" pitchFamily="34" charset="0"/>
              <a:buChar char="o"/>
            </a:pPr>
            <a:endParaRPr lang="en-US" sz="1400">
              <a:solidFill>
                <a:schemeClr val="tx2"/>
              </a:solidFill>
            </a:endParaRPr>
          </a:p>
          <a:p>
            <a:pPr>
              <a:spcBef>
                <a:spcPts val="1800"/>
              </a:spcBef>
              <a:buFont typeface="Courier New,monospace" panose="020B0604020202020204" pitchFamily="34" charset="0"/>
              <a:buChar char="o"/>
            </a:pPr>
            <a:endParaRPr lang="en-US" sz="1400">
              <a:solidFill>
                <a:schemeClr val="tx2"/>
              </a:solidFill>
              <a:latin typeface="Aptos"/>
              <a:ea typeface="Calibri"/>
              <a:cs typeface="Calibri"/>
            </a:endParaRPr>
          </a:p>
          <a:p>
            <a:pPr>
              <a:buFont typeface="Courier New,monospace" panose="020B0604020202020204" pitchFamily="34" charset="0"/>
              <a:buChar char="o"/>
            </a:pPr>
            <a:endParaRPr lang="en-US" sz="1400">
              <a:solidFill>
                <a:schemeClr val="tx2"/>
              </a:solidFill>
            </a:endParaRPr>
          </a:p>
          <a:p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96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late of salad with measuring tape and dumbbells&#10;&#10;Description automatically generated">
            <a:extLst>
              <a:ext uri="{FF2B5EF4-FFF2-40B4-BE49-F238E27FC236}">
                <a16:creationId xmlns:a16="http://schemas.microsoft.com/office/drawing/2014/main" id="{E943C8C7-C722-0BB6-AC54-3B1EF810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23" r="-2" b="720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Picture 5" descr="Hands holding a plant in dirt&#10;&#10;Description automatically generated">
            <a:extLst>
              <a:ext uri="{FF2B5EF4-FFF2-40B4-BE49-F238E27FC236}">
                <a16:creationId xmlns:a16="http://schemas.microsoft.com/office/drawing/2014/main" id="{1591AEC3-B9C8-9D76-E042-00DAEFE3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685" r="-2" b="9896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87D76-5592-F7ED-A0DB-9E8E24C4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600">
                <a:latin typeface="Bookman Old Style"/>
              </a:rPr>
              <a:t>Use Cases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C74A-6DC6-B3E0-2E38-69B7BAF4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5355570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000">
              <a:latin typeface="Bookman Old Style"/>
            </a:endParaRPr>
          </a:p>
          <a:p>
            <a:pPr marL="0" indent="0" algn="ctr">
              <a:buNone/>
            </a:pPr>
            <a:endParaRPr lang="en-US" sz="2500">
              <a:latin typeface="Bookman Old Style"/>
            </a:endParaRPr>
          </a:p>
          <a:p>
            <a:pPr marL="0" indent="0" algn="ctr">
              <a:buNone/>
            </a:pPr>
            <a:r>
              <a:rPr lang="en-US">
                <a:latin typeface="Bookman Old Style"/>
              </a:rPr>
              <a:t>Environmentally Conscious</a:t>
            </a:r>
          </a:p>
          <a:p>
            <a:pPr marL="0" indent="0" algn="ctr">
              <a:buNone/>
            </a:pPr>
            <a:r>
              <a:rPr lang="en-US" sz="2500">
                <a:latin typeface="Bookman Old Style"/>
              </a:rPr>
              <a:t>&amp;</a:t>
            </a:r>
          </a:p>
          <a:p>
            <a:pPr marL="0" indent="0" algn="ctr">
              <a:buNone/>
            </a:pPr>
            <a:r>
              <a:rPr lang="en-US">
                <a:latin typeface="Bookman Old Style"/>
              </a:rPr>
              <a:t>Diet and Health</a:t>
            </a:r>
          </a:p>
        </p:txBody>
      </p:sp>
    </p:spTree>
    <p:extLst>
      <p:ext uri="{BB962C8B-B14F-4D97-AF65-F5344CB8AC3E}">
        <p14:creationId xmlns:p14="http://schemas.microsoft.com/office/powerpoint/2010/main" val="193211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typing on a computer&#10;&#10;Description automatically generated">
            <a:extLst>
              <a:ext uri="{FF2B5EF4-FFF2-40B4-BE49-F238E27FC236}">
                <a16:creationId xmlns:a16="http://schemas.microsoft.com/office/drawing/2014/main" id="{32DDCDB7-DDED-D9C0-97B7-A53061A910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63" r="41878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CD857-FE07-BE5E-957B-3070BA8A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>
                <a:latin typeface="Bookman Old Style"/>
                <a:ea typeface="+mj-lt"/>
                <a:cs typeface="+mj-lt"/>
              </a:rPr>
              <a:t>Technology </a:t>
            </a:r>
            <a:endParaRPr lang="en-US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8D16-CE13-37D7-7FCA-8943BFBE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889" y="2489201"/>
            <a:ext cx="6287530" cy="41742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2000">
                <a:latin typeface="Bookman Old Style"/>
                <a:ea typeface="Calibri"/>
                <a:cs typeface="Calibri"/>
              </a:rPr>
              <a:t>Recipe Search and Diet API by </a:t>
            </a:r>
            <a:r>
              <a:rPr lang="en-US" sz="2000" err="1">
                <a:latin typeface="Bookman Old Style"/>
                <a:ea typeface="Calibri"/>
                <a:cs typeface="Calibri"/>
              </a:rPr>
              <a:t>Edamam</a:t>
            </a:r>
            <a:r>
              <a:rPr lang="en-US" sz="2000">
                <a:latin typeface="Bookman Old Style"/>
                <a:ea typeface="Calibri"/>
                <a:cs typeface="Calibri"/>
              </a:rPr>
              <a:t> </a:t>
            </a:r>
          </a:p>
          <a:p>
            <a:pPr marL="0" indent="0" algn="ctr">
              <a:spcBef>
                <a:spcPts val="1800"/>
              </a:spcBef>
              <a:buNone/>
            </a:pPr>
            <a:endParaRPr lang="en-US" sz="2000">
              <a:latin typeface="Bookman Old Style"/>
              <a:ea typeface="Calibri"/>
              <a:cs typeface="Calibri"/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en-US" sz="2000">
                <a:latin typeface="Bookman Old Style"/>
                <a:ea typeface="Calibri"/>
                <a:cs typeface="Calibri"/>
              </a:rPr>
              <a:t>Python Modules</a:t>
            </a:r>
          </a:p>
          <a:p>
            <a:pPr marL="0" indent="0" algn="ctr">
              <a:spcBef>
                <a:spcPts val="1800"/>
              </a:spcBef>
              <a:buNone/>
            </a:pPr>
            <a:endParaRPr lang="en-US" sz="2000">
              <a:latin typeface="Bookman Old Style"/>
              <a:ea typeface="Calibri"/>
              <a:cs typeface="Calibri"/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en-US" sz="2000">
                <a:latin typeface="Bookman Old Style"/>
                <a:ea typeface="Calibri"/>
                <a:cs typeface="Calibri"/>
              </a:rPr>
              <a:t>Request     </a:t>
            </a:r>
            <a:r>
              <a:rPr lang="en-US" sz="2000" err="1">
                <a:latin typeface="Bookman Old Style"/>
                <a:ea typeface="Calibri"/>
                <a:cs typeface="Calibri"/>
              </a:rPr>
              <a:t>Webbroswer</a:t>
            </a:r>
            <a:endParaRPr lang="en-US" sz="2000">
              <a:latin typeface="Bookman Old Style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F00590-1240-7BB8-B9A6-BFDC9EFE6922}"/>
              </a:ext>
            </a:extLst>
          </p:cNvPr>
          <p:cNvSpPr/>
          <p:nvPr/>
        </p:nvSpPr>
        <p:spPr>
          <a:xfrm>
            <a:off x="6464904" y="5152571"/>
            <a:ext cx="1874761" cy="8829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B7AA5D-4EC3-7AF5-5F90-DDF78412BDC5}"/>
              </a:ext>
            </a:extLst>
          </p:cNvPr>
          <p:cNvSpPr/>
          <p:nvPr/>
        </p:nvSpPr>
        <p:spPr>
          <a:xfrm>
            <a:off x="9041189" y="5152570"/>
            <a:ext cx="1874761" cy="8829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reaching out to touch a glowing city&#10;&#10;Description automatically generated">
            <a:extLst>
              <a:ext uri="{FF2B5EF4-FFF2-40B4-BE49-F238E27FC236}">
                <a16:creationId xmlns:a16="http://schemas.microsoft.com/office/drawing/2014/main" id="{6FEBBCBA-CC3E-4E34-6C33-4F71CC66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75" r="11204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108D8-A59B-E8F1-DD0E-36FC3F90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Bookman Old Style"/>
                <a:ea typeface="+mj-lt"/>
                <a:cs typeface="+mj-lt"/>
              </a:rPr>
              <a:t>Program Flow   </a:t>
            </a:r>
            <a:r>
              <a:rPr lang="en-US" sz="4000">
                <a:ea typeface="+mj-lt"/>
                <a:cs typeface="+mj-lt"/>
              </a:rPr>
              <a:t>    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2BFD-FD67-ABD5-974B-EB8AEF11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sz="2000">
                <a:latin typeface="Bookman Old Style"/>
              </a:rPr>
              <a:t>Enter ingredients</a:t>
            </a:r>
            <a:endParaRPr lang="en-US"/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sz="2000">
                <a:latin typeface="Bookman Old Style"/>
              </a:rPr>
              <a:t>Enter min number of calories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sz="2000">
                <a:latin typeface="Bookman Old Style"/>
              </a:rPr>
              <a:t>Enter max number of calories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sz="2000">
                <a:latin typeface="Bookman Old Style"/>
              </a:rPr>
              <a:t>Pick option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sz="2000">
                <a:latin typeface="Bookman Old Style"/>
              </a:rPr>
              <a:t>Repeat if needed </a:t>
            </a:r>
          </a:p>
        </p:txBody>
      </p:sp>
    </p:spTree>
    <p:extLst>
      <p:ext uri="{BB962C8B-B14F-4D97-AF65-F5344CB8AC3E}">
        <p14:creationId xmlns:p14="http://schemas.microsoft.com/office/powerpoint/2010/main" val="127994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F1C0F-B0B3-D825-A708-32E55C56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2" y="640823"/>
            <a:ext cx="3787167" cy="5564411"/>
          </a:xfrm>
        </p:spPr>
        <p:txBody>
          <a:bodyPr anchor="ctr">
            <a:normAutofit/>
          </a:bodyPr>
          <a:lstStyle/>
          <a:p>
            <a:r>
              <a:rPr lang="en-US" sz="4200">
                <a:latin typeface="Bookman Old Style"/>
                <a:ea typeface="+mj-lt"/>
                <a:cs typeface="+mj-lt"/>
              </a:rPr>
              <a:t>Document One Error Encountered </a:t>
            </a:r>
            <a:r>
              <a:rPr lang="en-US" sz="4200">
                <a:ea typeface="+mj-lt"/>
                <a:cs typeface="+mj-lt"/>
              </a:rPr>
              <a:t>   </a:t>
            </a:r>
            <a:endParaRPr lang="en-US" sz="42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1E1E9A2-421E-80B5-4C3A-FC4CD70A2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5896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75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0DE4-8990-2DCF-7BFE-805759E8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/>
                <a:ea typeface="+mj-lt"/>
                <a:cs typeface="+mj-lt"/>
              </a:rPr>
              <a:t>Team Members </a:t>
            </a:r>
            <a:endParaRPr lang="en-US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FFF0-2126-BF9F-FA57-DBF52F02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latin typeface="Bookman Old Style"/>
                <a:ea typeface="+mn-lt"/>
                <a:cs typeface="+mn-lt"/>
              </a:rPr>
              <a:t>Lance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Bookman Old Style"/>
                <a:ea typeface="+mn-lt"/>
                <a:cs typeface="+mn-lt"/>
              </a:rPr>
              <a:t>Made sure the code is user-friendly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Bookman Old Style"/>
                <a:ea typeface="+mn-lt"/>
                <a:cs typeface="+mn-lt"/>
              </a:rPr>
              <a:t>Worked on user input</a:t>
            </a:r>
          </a:p>
          <a:p>
            <a:r>
              <a:rPr lang="en-US" sz="2000" dirty="0">
                <a:latin typeface="Bookman Old Style"/>
                <a:ea typeface="+mn-lt"/>
                <a:cs typeface="+mn-lt"/>
              </a:rPr>
              <a:t>Polina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Bookman Old Style"/>
                <a:ea typeface="+mn-lt"/>
                <a:cs typeface="+mn-lt"/>
              </a:rPr>
              <a:t>Worked on the nutritional data portion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Bookman Old Style"/>
                <a:ea typeface="+mn-lt"/>
                <a:cs typeface="+mn-lt"/>
              </a:rPr>
              <a:t>Worked on intro/ code loop</a:t>
            </a:r>
          </a:p>
          <a:p>
            <a:r>
              <a:rPr lang="en-US" sz="2000" dirty="0">
                <a:latin typeface="Bookman Old Style"/>
                <a:ea typeface="+mn-lt"/>
                <a:cs typeface="+mn-lt"/>
              </a:rPr>
              <a:t>Ryan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Bookman Old Style"/>
                <a:ea typeface="+mn-lt"/>
                <a:cs typeface="+mn-lt"/>
              </a:rPr>
              <a:t>Worked on web browser module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Bookman Old Style"/>
                <a:ea typeface="+mn-lt"/>
                <a:cs typeface="+mn-lt"/>
              </a:rPr>
              <a:t>Comments</a:t>
            </a:r>
          </a:p>
          <a:p>
            <a:r>
              <a:rPr lang="en-US" sz="2000" dirty="0">
                <a:latin typeface="Bookman Old Style"/>
                <a:ea typeface="+mn-lt"/>
                <a:cs typeface="+mn-lt"/>
              </a:rPr>
              <a:t>Zaid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Bookman Old Style"/>
                <a:ea typeface="+mn-lt"/>
                <a:cs typeface="+mn-lt"/>
              </a:rPr>
              <a:t>Worked on inputting ingredients in tuple format.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Bookman Old Style"/>
                <a:ea typeface="+mn-lt"/>
                <a:cs typeface="+mn-lt"/>
              </a:rPr>
              <a:t>Sources</a:t>
            </a:r>
          </a:p>
          <a:p>
            <a:r>
              <a:rPr lang="en-US" sz="2000" dirty="0">
                <a:latin typeface="Bookman Old Style"/>
                <a:ea typeface="+mn-lt"/>
                <a:cs typeface="+mn-lt"/>
              </a:rPr>
              <a:t>All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Bookman Old Style"/>
                <a:ea typeface="+mn-lt"/>
                <a:cs typeface="+mn-lt"/>
              </a:rPr>
              <a:t>General code writing/ API research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Bookman Old Style"/>
                <a:ea typeface="+mn-lt"/>
                <a:cs typeface="+mn-lt"/>
              </a:rPr>
              <a:t>PowerPoint</a:t>
            </a: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16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4CB0-49D5-5E44-5D8D-BA68E455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/>
                <a:ea typeface="+mj-lt"/>
                <a:cs typeface="+mj-lt"/>
              </a:rPr>
              <a:t>Related Documents </a:t>
            </a:r>
            <a:endParaRPr lang="en-US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B46F-378B-6850-22EC-67FE86E9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Times New Roman"/>
                <a:cs typeface="Times New Roman"/>
                <a:hlinkClick r:id="rId2"/>
              </a:rPr>
              <a:t>https://rapidapi.com/edamam/api/recipe-search-and-diet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Times New Roman"/>
              <a:cs typeface="Times New Roman"/>
            </a:endParaRPr>
          </a:p>
          <a:p>
            <a:r>
              <a:rPr lang="en-US" sz="1800" dirty="0">
                <a:solidFill>
                  <a:srgbClr val="1155CC"/>
                </a:solidFill>
                <a:ea typeface="+mn-lt"/>
                <a:cs typeface="+mn-lt"/>
                <a:hlinkClick r:id="rId3"/>
              </a:rPr>
              <a:t>https://www.geeksforgeeks.org/enumerate-in-python/</a:t>
            </a:r>
            <a:r>
              <a:rPr lang="en-US" sz="1800" dirty="0">
                <a:solidFill>
                  <a:srgbClr val="1155CC"/>
                </a:solidFill>
                <a:ea typeface="+mn-lt"/>
                <a:cs typeface="+mn-lt"/>
              </a:rPr>
              <a:t> 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Times New Roman" panose="02020603050405020304" pitchFamily="18" charset="0"/>
              <a:cs typeface="Times New Roman"/>
            </a:endParaRPr>
          </a:p>
          <a:p>
            <a:r>
              <a:rPr lang="en-US" sz="2200" dirty="0">
                <a:solidFill>
                  <a:srgbClr val="1155CC"/>
                </a:solidFill>
                <a:ea typeface="+mn-lt"/>
                <a:cs typeface="+mn-lt"/>
                <a:hlinkClick r:id="rId4"/>
              </a:rPr>
              <a:t>https://docs.python.org/3/library/webbrowser.html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Image link </a:t>
            </a:r>
          </a:p>
          <a:p>
            <a:r>
              <a:rPr lang="en-US" sz="1800" dirty="0">
                <a:solidFill>
                  <a:srgbClr val="1155CC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https://armorofhopefoundation.org/zero-waste/</a:t>
            </a:r>
            <a:r>
              <a:rPr lang="en-US" sz="1800" dirty="0">
                <a:solidFill>
                  <a:srgbClr val="1155CC"/>
                </a:solidFill>
                <a:ea typeface="+mn-lt"/>
                <a:cs typeface="+mn-lt"/>
              </a:rPr>
              <a:t> </a:t>
            </a:r>
          </a:p>
          <a:p>
            <a:r>
              <a:rPr lang="en-US" sz="1800" dirty="0">
                <a:solidFill>
                  <a:srgbClr val="1155CC"/>
                </a:solidFill>
                <a:latin typeface="Aptos"/>
                <a:ea typeface="+mn-lt"/>
                <a:cs typeface="Times New Roman"/>
                <a:hlinkClick r:id="rId6"/>
              </a:rPr>
              <a:t>https://us.supersmart.com/en/blog/slimming-weight-control/food-combining-diet-principles-benefits-practical-advice-s268</a:t>
            </a:r>
            <a:endParaRPr lang="en-US" sz="1800" dirty="0">
              <a:solidFill>
                <a:srgbClr val="1155CC"/>
              </a:solidFill>
              <a:latin typeface="Aptos"/>
              <a:ea typeface="+mn-lt"/>
              <a:cs typeface="Times New Roman"/>
            </a:endParaRPr>
          </a:p>
          <a:p>
            <a:r>
              <a:rPr lang="en-US" sz="1800" dirty="0">
                <a:solidFill>
                  <a:srgbClr val="1155CC"/>
                </a:solidFill>
                <a:latin typeface="Aptos"/>
                <a:ea typeface="+mn-lt"/>
                <a:cs typeface="+mn-lt"/>
                <a:hlinkClick r:id="rId7"/>
              </a:rPr>
              <a:t>https://greentec.eu/sustainability/</a:t>
            </a:r>
            <a:endParaRPr lang="en-US" sz="1800" dirty="0">
              <a:solidFill>
                <a:srgbClr val="1155CC"/>
              </a:solidFill>
              <a:latin typeface="Aptos"/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1155CC"/>
                </a:solidFill>
                <a:latin typeface="Aptos"/>
                <a:ea typeface="+mn-lt"/>
                <a:cs typeface="Times New Roman" panose="02020603050405020304" pitchFamily="18" charset="0"/>
                <a:hlinkClick r:id="rId8"/>
              </a:rPr>
              <a:t>https://lokker.com/best-data-privacy-software/</a:t>
            </a:r>
            <a:endParaRPr lang="en-US" sz="1800" dirty="0">
              <a:solidFill>
                <a:srgbClr val="1155CC"/>
              </a:solidFill>
              <a:latin typeface="Aptos"/>
              <a:ea typeface="+mn-lt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155CC"/>
                </a:solidFill>
                <a:latin typeface="Aptos"/>
                <a:ea typeface="+mn-lt"/>
                <a:cs typeface="Times New Roman" panose="02020603050405020304" pitchFamily="18" charset="0"/>
                <a:hlinkClick r:id="rId9"/>
              </a:rPr>
              <a:t>https://ventoxmagazine.co.uk/how-the-pr-ad-48-760-35zmhy/</a:t>
            </a:r>
            <a:endParaRPr lang="en-US" sz="1800" dirty="0">
              <a:solidFill>
                <a:srgbClr val="1155CC"/>
              </a:solidFill>
              <a:latin typeface="Aptos"/>
              <a:ea typeface="+mn-lt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155CC"/>
              </a:solidFill>
              <a:latin typeface="Aptos"/>
              <a:ea typeface="+mn-lt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155CC"/>
              </a:solidFill>
              <a:latin typeface="Aptos"/>
              <a:ea typeface="+mn-lt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155CC"/>
              </a:solidFill>
              <a:latin typeface="Aptos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155CC"/>
              </a:solidFill>
              <a:latin typeface="Aptos"/>
              <a:cs typeface="Times New Roman" panose="02020603050405020304" pitchFamily="18" charset="0"/>
            </a:endParaRPr>
          </a:p>
          <a:p>
            <a:endParaRPr lang="en-US" sz="1800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2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401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Bookman Old Style</vt:lpstr>
      <vt:lpstr>Calibri</vt:lpstr>
      <vt:lpstr>Courier New</vt:lpstr>
      <vt:lpstr>Courier New,monospace</vt:lpstr>
      <vt:lpstr>Times New Roman</vt:lpstr>
      <vt:lpstr>office theme</vt:lpstr>
      <vt:lpstr>Healthy  Programming</vt:lpstr>
      <vt:lpstr>Project Goals </vt:lpstr>
      <vt:lpstr>Description</vt:lpstr>
      <vt:lpstr>Use Cases</vt:lpstr>
      <vt:lpstr>Technology </vt:lpstr>
      <vt:lpstr>Program Flow        </vt:lpstr>
      <vt:lpstr>Document One Error Encountered    </vt:lpstr>
      <vt:lpstr>Team Members </vt:lpstr>
      <vt:lpstr>Related Documents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Lance Ramapo</dc:creator>
  <cp:lastModifiedBy>Lance  Kirk</cp:lastModifiedBy>
  <cp:revision>3</cp:revision>
  <dcterms:created xsi:type="dcterms:W3CDTF">2024-12-10T23:14:58Z</dcterms:created>
  <dcterms:modified xsi:type="dcterms:W3CDTF">2024-12-17T23:59:31Z</dcterms:modified>
</cp:coreProperties>
</file>