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7"/>
  </p:notesMasterIdLst>
  <p:sldIdLst>
    <p:sldId id="256" r:id="rId4"/>
    <p:sldId id="258" r:id="rId5"/>
    <p:sldId id="257" r:id="rId6"/>
    <p:sldId id="259" r:id="rId8"/>
    <p:sldId id="260" r:id="rId9"/>
    <p:sldId id="264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700000">
            <a:off x="4080481" y="1406149"/>
            <a:ext cx="4062512" cy="4062512"/>
          </a:xfrm>
          <a:prstGeom prst="rect">
            <a:avLst/>
          </a:prstGeom>
          <a:solidFill>
            <a:srgbClr val="26334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 rot="2700000">
            <a:off x="4198918" y="1529406"/>
            <a:ext cx="3816000" cy="3816000"/>
          </a:xfrm>
          <a:prstGeom prst="rect">
            <a:avLst/>
          </a:prstGeom>
          <a:noFill/>
          <a:ln w="88900">
            <a:solidFill>
              <a:srgbClr val="D0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00000">
            <a:off x="3861716" y="1198111"/>
            <a:ext cx="4478585" cy="4478585"/>
          </a:xfrm>
          <a:prstGeom prst="rect">
            <a:avLst/>
          </a:prstGeom>
          <a:noFill/>
          <a:ln w="9525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3676990" y="1007476"/>
            <a:ext cx="4859856" cy="4859856"/>
          </a:xfrm>
          <a:prstGeom prst="rect">
            <a:avLst/>
          </a:prstGeom>
          <a:noFill/>
          <a:ln w="952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00000">
            <a:off x="3047533" y="383930"/>
            <a:ext cx="6106950" cy="6106950"/>
          </a:xfrm>
          <a:prstGeom prst="rect">
            <a:avLst/>
          </a:prstGeom>
          <a:noFill/>
          <a:ln w="9525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924276" y="3425484"/>
            <a:ext cx="43200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06423" y="1889995"/>
            <a:ext cx="25891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dirty="0" smtClean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2018</a:t>
            </a:r>
            <a:endParaRPr lang="zh-CN" altLang="en-US" sz="10000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7257" y="3521211"/>
            <a:ext cx="4557486" cy="594990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796407" y="4295360"/>
            <a:ext cx="2599186" cy="8862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 rot="2700000">
            <a:off x="5843334" y="276401"/>
            <a:ext cx="540000" cy="540000"/>
          </a:xfrm>
          <a:prstGeom prst="rect">
            <a:avLst/>
          </a:pr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217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65450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213945"/>
            <a:ext cx="10515600" cy="4890217"/>
          </a:xfrm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rgbClr val="2F2637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700000">
            <a:off x="4080481" y="1406149"/>
            <a:ext cx="4062512" cy="4062512"/>
          </a:xfrm>
          <a:prstGeom prst="rect">
            <a:avLst/>
          </a:prstGeom>
          <a:solidFill>
            <a:srgbClr val="26334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 rot="2700000">
            <a:off x="4198918" y="1529406"/>
            <a:ext cx="3816000" cy="3816000"/>
          </a:xfrm>
          <a:prstGeom prst="rect">
            <a:avLst/>
          </a:prstGeom>
          <a:noFill/>
          <a:ln w="88900">
            <a:solidFill>
              <a:srgbClr val="D0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00000">
            <a:off x="3861716" y="1198111"/>
            <a:ext cx="4478585" cy="4478585"/>
          </a:xfrm>
          <a:prstGeom prst="rect">
            <a:avLst/>
          </a:prstGeom>
          <a:noFill/>
          <a:ln w="9525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3676990" y="1007476"/>
            <a:ext cx="4859856" cy="4859856"/>
          </a:xfrm>
          <a:prstGeom prst="rect">
            <a:avLst/>
          </a:prstGeom>
          <a:noFill/>
          <a:ln w="952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00000">
            <a:off x="3047533" y="383930"/>
            <a:ext cx="6106950" cy="6106950"/>
          </a:xfrm>
          <a:prstGeom prst="rect">
            <a:avLst/>
          </a:prstGeom>
          <a:noFill/>
          <a:ln w="9525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924276" y="3425484"/>
            <a:ext cx="43200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06423" y="1889995"/>
            <a:ext cx="256540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dirty="0" smtClean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2018</a:t>
            </a:r>
            <a:endParaRPr lang="zh-CN" altLang="en-US" sz="10000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7257" y="3521211"/>
            <a:ext cx="4557486" cy="594990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796407" y="4295360"/>
            <a:ext cx="2599186" cy="8862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 rot="2700000">
            <a:off x="5843334" y="276401"/>
            <a:ext cx="540000" cy="540000"/>
          </a:xfrm>
          <a:prstGeom prst="rect">
            <a:avLst/>
          </a:pr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217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65450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3753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8703"/>
            <a:ext cx="10515600" cy="3938260"/>
          </a:xfrm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rgbClr val="2F2637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6200000" flipV="1">
            <a:off x="0" y="1942644"/>
            <a:ext cx="4910666" cy="4910666"/>
          </a:xfrm>
          <a:prstGeom prst="rtTriangle">
            <a:avLst/>
          </a:prstGeom>
          <a:blipFill dpi="0" rotWithShape="0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 rot="2700000">
            <a:off x="2370628" y="1832881"/>
            <a:ext cx="3221410" cy="3221410"/>
          </a:xfrm>
          <a:prstGeom prst="rect">
            <a:avLst/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0" y="-1"/>
            <a:ext cx="4910666" cy="4910666"/>
          </a:xfrm>
          <a:prstGeom prst="rtTriangle">
            <a:avLst/>
          </a:prstGeom>
          <a:blipFill dpi="0" rotWithShape="0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6200000" flipV="1">
            <a:off x="742005" y="2684649"/>
            <a:ext cx="3426656" cy="4910666"/>
          </a:xfrm>
          <a:custGeom>
            <a:avLst/>
            <a:gdLst>
              <a:gd name="connsiteX0" fmla="*/ 3426656 w 3426656"/>
              <a:gd name="connsiteY0" fmla="*/ 3426656 h 4910666"/>
              <a:gd name="connsiteX1" fmla="*/ 0 w 3426656"/>
              <a:gd name="connsiteY1" fmla="*/ 0 h 4910666"/>
              <a:gd name="connsiteX2" fmla="*/ 0 w 3426656"/>
              <a:gd name="connsiteY2" fmla="*/ 4910666 h 4910666"/>
              <a:gd name="connsiteX3" fmla="*/ 1942645 w 3426656"/>
              <a:gd name="connsiteY3" fmla="*/ 4910666 h 491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6656" h="4910666">
                <a:moveTo>
                  <a:pt x="3426656" y="3426656"/>
                </a:moveTo>
                <a:lnTo>
                  <a:pt x="0" y="0"/>
                </a:lnTo>
                <a:lnTo>
                  <a:pt x="0" y="4910666"/>
                </a:lnTo>
                <a:lnTo>
                  <a:pt x="1942645" y="4910666"/>
                </a:lnTo>
                <a:close/>
              </a:path>
            </a:pathLst>
          </a:custGeom>
          <a:solidFill>
            <a:srgbClr val="2633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-2" y="-1"/>
            <a:ext cx="4910666" cy="4910666"/>
          </a:xfrm>
          <a:prstGeom prst="rtTriangle">
            <a:avLst/>
          </a:prstGeom>
          <a:solidFill>
            <a:srgbClr val="2633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14116" y="1638300"/>
            <a:ext cx="4472984" cy="197450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4116" y="3639794"/>
            <a:ext cx="4472984" cy="12708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 rot="2700000">
            <a:off x="5843334" y="276401"/>
            <a:ext cx="540000" cy="540000"/>
          </a:xfrm>
          <a:prstGeom prst="rect">
            <a:avLst/>
          </a:pr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217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65450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3708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246577"/>
            <a:ext cx="5181600" cy="3930386"/>
          </a:xfrm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rgbClr val="2F2637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2246577"/>
            <a:ext cx="5181600" cy="3930386"/>
          </a:xfrm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rgbClr val="2F2637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37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41599"/>
            <a:ext cx="5157787" cy="35480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37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41599"/>
            <a:ext cx="5183188" cy="3548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4080481" y="1406149"/>
            <a:ext cx="4062512" cy="4062512"/>
          </a:xfrm>
          <a:prstGeom prst="rect">
            <a:avLst/>
          </a:prstGeom>
          <a:solidFill>
            <a:srgbClr val="26334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 rot="2700000">
            <a:off x="4198918" y="1529406"/>
            <a:ext cx="3816000" cy="3816000"/>
          </a:xfrm>
          <a:prstGeom prst="rect">
            <a:avLst/>
          </a:prstGeom>
          <a:noFill/>
          <a:ln w="88900">
            <a:solidFill>
              <a:srgbClr val="D0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700000">
            <a:off x="3861716" y="1198111"/>
            <a:ext cx="4478585" cy="4478585"/>
          </a:xfrm>
          <a:prstGeom prst="rect">
            <a:avLst/>
          </a:prstGeom>
          <a:noFill/>
          <a:ln w="9525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00000">
            <a:off x="3676990" y="1007476"/>
            <a:ext cx="4859856" cy="4859856"/>
          </a:xfrm>
          <a:prstGeom prst="rect">
            <a:avLst/>
          </a:prstGeom>
          <a:noFill/>
          <a:ln w="952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3047533" y="383930"/>
            <a:ext cx="6106950" cy="6106950"/>
          </a:xfrm>
          <a:prstGeom prst="rect">
            <a:avLst/>
          </a:prstGeom>
          <a:noFill/>
          <a:ln w="9525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924276" y="3425484"/>
            <a:ext cx="43200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96853" y="3796593"/>
            <a:ext cx="175514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2018</a:t>
            </a:r>
            <a:endParaRPr lang="zh-CN" altLang="en-US" sz="6600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47724" y="1961696"/>
            <a:ext cx="4296552" cy="1325563"/>
          </a:xfrm>
        </p:spPr>
        <p:txBody>
          <a:bodyPr anchor="b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 rot="2700000">
            <a:off x="5843334" y="276401"/>
            <a:ext cx="540000" cy="540000"/>
          </a:xfrm>
          <a:prstGeom prst="rect">
            <a:avLst/>
          </a:pr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7217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665450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 anchor="t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rgbClr val="2F263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 rot="2700000">
            <a:off x="5843334" y="276401"/>
            <a:ext cx="540000" cy="540000"/>
          </a:xfrm>
          <a:prstGeom prst="rect">
            <a:avLst/>
          </a:pr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217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65450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3753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8703"/>
            <a:ext cx="10515600" cy="3938260"/>
          </a:xfrm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rgbClr val="2F2637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 rot="2700000">
            <a:off x="5843334" y="276401"/>
            <a:ext cx="540000" cy="540000"/>
          </a:xfrm>
          <a:prstGeom prst="rect">
            <a:avLst/>
          </a:pr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217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65450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213945"/>
            <a:ext cx="10515600" cy="4890217"/>
          </a:xfrm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rgbClr val="2F2637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6200000" flipV="1">
            <a:off x="0" y="1942644"/>
            <a:ext cx="4910666" cy="4910666"/>
          </a:xfrm>
          <a:prstGeom prst="rtTriangle">
            <a:avLst/>
          </a:prstGeom>
          <a:blipFill dpi="0" rotWithShape="0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 rot="2700000">
            <a:off x="2370628" y="1832881"/>
            <a:ext cx="3221410" cy="3221410"/>
          </a:xfrm>
          <a:prstGeom prst="rect">
            <a:avLst/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0" y="-1"/>
            <a:ext cx="4910666" cy="4910666"/>
          </a:xfrm>
          <a:prstGeom prst="rtTriangle">
            <a:avLst/>
          </a:prstGeom>
          <a:blipFill dpi="0" rotWithShape="0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6200000" flipV="1">
            <a:off x="742005" y="2684649"/>
            <a:ext cx="3426656" cy="4910666"/>
          </a:xfrm>
          <a:custGeom>
            <a:avLst/>
            <a:gdLst>
              <a:gd name="connsiteX0" fmla="*/ 3426656 w 3426656"/>
              <a:gd name="connsiteY0" fmla="*/ 3426656 h 4910666"/>
              <a:gd name="connsiteX1" fmla="*/ 0 w 3426656"/>
              <a:gd name="connsiteY1" fmla="*/ 0 h 4910666"/>
              <a:gd name="connsiteX2" fmla="*/ 0 w 3426656"/>
              <a:gd name="connsiteY2" fmla="*/ 4910666 h 4910666"/>
              <a:gd name="connsiteX3" fmla="*/ 1942645 w 3426656"/>
              <a:gd name="connsiteY3" fmla="*/ 4910666 h 491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6656" h="4910666">
                <a:moveTo>
                  <a:pt x="3426656" y="3426656"/>
                </a:moveTo>
                <a:lnTo>
                  <a:pt x="0" y="0"/>
                </a:lnTo>
                <a:lnTo>
                  <a:pt x="0" y="4910666"/>
                </a:lnTo>
                <a:lnTo>
                  <a:pt x="1942645" y="4910666"/>
                </a:lnTo>
                <a:close/>
              </a:path>
            </a:pathLst>
          </a:custGeom>
          <a:solidFill>
            <a:srgbClr val="2633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-2" y="-1"/>
            <a:ext cx="4910666" cy="4910666"/>
          </a:xfrm>
          <a:prstGeom prst="rtTriangle">
            <a:avLst/>
          </a:prstGeom>
          <a:solidFill>
            <a:srgbClr val="2633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14116" y="1638300"/>
            <a:ext cx="4472984" cy="197450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4116" y="3639794"/>
            <a:ext cx="4472984" cy="12708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 rot="2700000">
            <a:off x="5843334" y="276401"/>
            <a:ext cx="540000" cy="540000"/>
          </a:xfrm>
          <a:prstGeom prst="rect">
            <a:avLst/>
          </a:pr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217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65450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3708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246577"/>
            <a:ext cx="5181600" cy="3930386"/>
          </a:xfrm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rgbClr val="2F2637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2246577"/>
            <a:ext cx="5181600" cy="3930386"/>
          </a:xfrm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rgbClr val="2F2637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37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41599"/>
            <a:ext cx="5157787" cy="35480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37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41599"/>
            <a:ext cx="5183188" cy="3548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4080481" y="1406149"/>
            <a:ext cx="4062512" cy="4062512"/>
          </a:xfrm>
          <a:prstGeom prst="rect">
            <a:avLst/>
          </a:prstGeom>
          <a:solidFill>
            <a:srgbClr val="26334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 rot="2700000">
            <a:off x="4198918" y="1529406"/>
            <a:ext cx="3816000" cy="3816000"/>
          </a:xfrm>
          <a:prstGeom prst="rect">
            <a:avLst/>
          </a:prstGeom>
          <a:noFill/>
          <a:ln w="88900">
            <a:solidFill>
              <a:srgbClr val="D0E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700000">
            <a:off x="3861716" y="1198111"/>
            <a:ext cx="4478585" cy="4478585"/>
          </a:xfrm>
          <a:prstGeom prst="rect">
            <a:avLst/>
          </a:prstGeom>
          <a:noFill/>
          <a:ln w="9525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00000">
            <a:off x="3676990" y="1007476"/>
            <a:ext cx="4859856" cy="4859856"/>
          </a:xfrm>
          <a:prstGeom prst="rect">
            <a:avLst/>
          </a:prstGeom>
          <a:noFill/>
          <a:ln w="9525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3047533" y="383930"/>
            <a:ext cx="6106950" cy="6106950"/>
          </a:xfrm>
          <a:prstGeom prst="rect">
            <a:avLst/>
          </a:prstGeom>
          <a:noFill/>
          <a:ln w="9525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924276" y="3425484"/>
            <a:ext cx="43200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96853" y="3796593"/>
            <a:ext cx="1774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2018</a:t>
            </a:r>
            <a:endParaRPr lang="zh-CN" altLang="en-US" sz="6600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47724" y="1961696"/>
            <a:ext cx="4296552" cy="1325563"/>
          </a:xfrm>
        </p:spPr>
        <p:txBody>
          <a:bodyPr anchor="b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 rot="2700000">
            <a:off x="5843334" y="276401"/>
            <a:ext cx="540000" cy="540000"/>
          </a:xfrm>
          <a:prstGeom prst="rect">
            <a:avLst/>
          </a:pr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7217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6654500" y="546401"/>
            <a:ext cx="5400000" cy="1"/>
          </a:xfrm>
          <a:prstGeom prst="line">
            <a:avLst/>
          </a:prstGeom>
          <a:ln>
            <a:solidFill>
              <a:srgbClr val="2F2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 anchor="t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rgbClr val="2F263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38BD-3D9B-430D-B46E-4DB6383844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CD16-7EA0-42F6-B108-8DF75FE7305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.xml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66390" y="3539490"/>
            <a:ext cx="6177280" cy="1056005"/>
          </a:xfrm>
        </p:spPr>
        <p:txBody>
          <a:bodyPr>
            <a:normAutofit fontScale="90000"/>
          </a:bodyPr>
          <a:p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charset="0"/>
              </a:rPr>
              <a:t>Genetic Algorithm: The</a:t>
            </a:r>
            <a:r>
              <a:rPr lang="zh-CN" altLang="en-US" sz="4000" b="1">
                <a:latin typeface="Times New Roman" panose="02020603050405020304" charset="0"/>
              </a:rPr>
              <a:t> </a:t>
            </a:r>
            <a:r>
              <a:rPr lang="zh-CN" altLang="en-US" sz="4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charset="0"/>
              </a:rPr>
              <a:t>Traveling Salesman Problem</a:t>
            </a:r>
            <a:endParaRPr lang="zh-CN" altLang="en-US" sz="4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01380" y="4490720"/>
            <a:ext cx="3707130" cy="2372360"/>
          </a:xfrm>
        </p:spPr>
        <p:txBody>
          <a:bodyPr>
            <a:noAutofit/>
          </a:bodyPr>
          <a:p>
            <a:pPr algn="l"/>
            <a:r>
              <a:rPr lang="zh-CN" altLang="en-US" sz="2000"/>
              <a:t>Team Number: INFO6205_306</a:t>
            </a:r>
            <a:endParaRPr lang="zh-CN" altLang="en-US" sz="2000"/>
          </a:p>
          <a:p>
            <a:pPr algn="l"/>
            <a:r>
              <a:rPr lang="zh-CN" altLang="en-US" sz="2000"/>
              <a:t>Team Member: </a:t>
            </a:r>
            <a:endParaRPr lang="zh-CN" altLang="en-US" sz="2000"/>
          </a:p>
          <a:p>
            <a:pPr algn="l"/>
            <a:r>
              <a:rPr lang="zh-CN" altLang="en-US" sz="2000"/>
              <a:t>Heng Wang        001822598 </a:t>
            </a:r>
            <a:endParaRPr lang="zh-CN" altLang="en-US" sz="2000"/>
          </a:p>
          <a:p>
            <a:pPr algn="l"/>
            <a:r>
              <a:rPr lang="zh-CN" altLang="en-US" sz="2000"/>
              <a:t>Yize Wang        001822633</a:t>
            </a:r>
            <a:endParaRPr lang="zh-CN" altLang="en-US" sz="2000"/>
          </a:p>
          <a:p>
            <a:pPr algn="l"/>
            <a:r>
              <a:rPr lang="zh-CN" altLang="en-US" sz="2000"/>
              <a:t>Dingting Huang    001824907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432799" y="2751220"/>
            <a:ext cx="324040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Problem</a:t>
            </a:r>
            <a:endParaRPr lang="en-US" sz="115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55715" y="956310"/>
            <a:ext cx="535876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solidFill>
                  <a:srgbClr val="4D4D4D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Given a set of randomly generated cities and a distance between each of them, there is a salesman whose job is to visit each of these cities and make a sell, he needs to plan a road so he can try his best to minimize his travel time and miles. He starts from his hometown and he will back to his hometown after work. We build a model based on sexual reproduction(not only crossover, also mutation).</a:t>
            </a:r>
            <a:endParaRPr lang="en-US" altLang="zh-CN" sz="2800" dirty="0">
              <a:solidFill>
                <a:srgbClr val="4D4D4D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043045" y="1007745"/>
            <a:ext cx="1699260" cy="324485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>
            <a:off x="2007870" y="894715"/>
            <a:ext cx="1932305" cy="453390"/>
          </a:xfrm>
          <a:prstGeom prst="hexagon">
            <a:avLst>
              <a:gd name="adj" fmla="val 47222"/>
              <a:gd name="vf" fmla="val 11547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5835015" y="938530"/>
            <a:ext cx="4250690" cy="394970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46165" y="947420"/>
            <a:ext cx="3993515" cy="614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Create an initial population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045585" y="1614805"/>
            <a:ext cx="1699260" cy="324485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2010410" y="1501775"/>
            <a:ext cx="1932305" cy="453390"/>
          </a:xfrm>
          <a:prstGeom prst="hexagon">
            <a:avLst>
              <a:gd name="adj" fmla="val 47222"/>
              <a:gd name="vf" fmla="val 11547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5837555" y="1545590"/>
            <a:ext cx="4250690" cy="394970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148705" y="1554480"/>
            <a:ext cx="3993515" cy="614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Evaluate the fitness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77770" y="1543685"/>
            <a:ext cx="944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Step 2</a:t>
            </a:r>
            <a:endParaRPr lang="en-US" altLang="zh-CN" sz="2000" b="1"/>
          </a:p>
        </p:txBody>
      </p:sp>
      <p:sp>
        <p:nvSpPr>
          <p:cNvPr id="23" name="任意多边形 22"/>
          <p:cNvSpPr/>
          <p:nvPr/>
        </p:nvSpPr>
        <p:spPr>
          <a:xfrm>
            <a:off x="4054475" y="2219325"/>
            <a:ext cx="1699260" cy="324485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>
            <a:off x="2019300" y="2106295"/>
            <a:ext cx="1932305" cy="453390"/>
          </a:xfrm>
          <a:prstGeom prst="hexagon">
            <a:avLst>
              <a:gd name="adj" fmla="val 47222"/>
              <a:gd name="vf" fmla="val 11547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5846445" y="2150110"/>
            <a:ext cx="4250690" cy="394970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157595" y="2159000"/>
            <a:ext cx="3993515" cy="614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Choose P/2 parents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4054475" y="2823845"/>
            <a:ext cx="1699260" cy="324485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>
            <a:off x="2019300" y="2718435"/>
            <a:ext cx="1932305" cy="453390"/>
          </a:xfrm>
          <a:prstGeom prst="hexagon">
            <a:avLst>
              <a:gd name="adj" fmla="val 47222"/>
              <a:gd name="vf" fmla="val 11547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5846445" y="2754630"/>
            <a:ext cx="4250690" cy="394970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157595" y="2763520"/>
            <a:ext cx="3993515" cy="614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Create offspring using crossover 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4057015" y="3430905"/>
            <a:ext cx="1699260" cy="324485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>
            <a:off x="2021840" y="3317875"/>
            <a:ext cx="1932305" cy="453390"/>
          </a:xfrm>
          <a:prstGeom prst="hexagon">
            <a:avLst>
              <a:gd name="adj" fmla="val 47222"/>
              <a:gd name="vf" fmla="val 11547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5848985" y="3361690"/>
            <a:ext cx="4250690" cy="394970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6160135" y="3370580"/>
            <a:ext cx="3993515" cy="614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Apply mutation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4065905" y="4035425"/>
            <a:ext cx="1699260" cy="324485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>
            <a:off x="2030730" y="3922395"/>
            <a:ext cx="1932305" cy="453390"/>
          </a:xfrm>
          <a:prstGeom prst="hexagon">
            <a:avLst>
              <a:gd name="adj" fmla="val 47222"/>
              <a:gd name="vf" fmla="val 11547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5857875" y="3966210"/>
            <a:ext cx="4250690" cy="394970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69025" y="3975100"/>
            <a:ext cx="3993515" cy="614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Combine new generation with old one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4072255" y="4637405"/>
            <a:ext cx="1699260" cy="324485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六边形 91"/>
          <p:cNvSpPr/>
          <p:nvPr/>
        </p:nvSpPr>
        <p:spPr>
          <a:xfrm>
            <a:off x="2037080" y="4524375"/>
            <a:ext cx="1932305" cy="453390"/>
          </a:xfrm>
          <a:prstGeom prst="hexagon">
            <a:avLst>
              <a:gd name="adj" fmla="val 47222"/>
              <a:gd name="vf" fmla="val 11547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>
            <a:off x="5864225" y="4568190"/>
            <a:ext cx="4250690" cy="394970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6175375" y="4577080"/>
            <a:ext cx="3993515" cy="614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Determine gene is from new or not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468880" y="4557395"/>
            <a:ext cx="944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Step 7</a:t>
            </a:r>
            <a:endParaRPr lang="en-US" altLang="zh-CN" sz="2000" b="1"/>
          </a:p>
        </p:txBody>
      </p:sp>
      <p:sp>
        <p:nvSpPr>
          <p:cNvPr id="96" name="任意多边形 95"/>
          <p:cNvSpPr/>
          <p:nvPr/>
        </p:nvSpPr>
        <p:spPr>
          <a:xfrm>
            <a:off x="4074795" y="5244465"/>
            <a:ext cx="1699260" cy="324485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六边形 96"/>
          <p:cNvSpPr/>
          <p:nvPr/>
        </p:nvSpPr>
        <p:spPr>
          <a:xfrm>
            <a:off x="2039620" y="5131435"/>
            <a:ext cx="1932305" cy="453390"/>
          </a:xfrm>
          <a:prstGeom prst="hexagon">
            <a:avLst>
              <a:gd name="adj" fmla="val 47222"/>
              <a:gd name="vf" fmla="val 11547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任意多边形 97"/>
          <p:cNvSpPr/>
          <p:nvPr/>
        </p:nvSpPr>
        <p:spPr>
          <a:xfrm>
            <a:off x="5866765" y="5175250"/>
            <a:ext cx="4250690" cy="394970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6177915" y="5184140"/>
            <a:ext cx="3993515" cy="614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Evaluate the fitness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4083685" y="5848985"/>
            <a:ext cx="1699260" cy="324485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六边形 101"/>
          <p:cNvSpPr/>
          <p:nvPr/>
        </p:nvSpPr>
        <p:spPr>
          <a:xfrm>
            <a:off x="2048510" y="5735955"/>
            <a:ext cx="1932305" cy="453390"/>
          </a:xfrm>
          <a:prstGeom prst="hexagon">
            <a:avLst>
              <a:gd name="adj" fmla="val 47222"/>
              <a:gd name="vf" fmla="val 11547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>
            <a:off x="5875655" y="5779770"/>
            <a:ext cx="4250690" cy="394970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186805" y="5788660"/>
            <a:ext cx="3993515" cy="614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Remove individuals with less fitness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  <a:p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489200" y="5750560"/>
            <a:ext cx="944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Step 9</a:t>
            </a:r>
            <a:endParaRPr lang="en-US" altLang="zh-CN" sz="2000" b="1"/>
          </a:p>
        </p:txBody>
      </p:sp>
      <p:sp>
        <p:nvSpPr>
          <p:cNvPr id="156" name="任意多边形 155"/>
          <p:cNvSpPr/>
          <p:nvPr/>
        </p:nvSpPr>
        <p:spPr>
          <a:xfrm>
            <a:off x="4086225" y="6456045"/>
            <a:ext cx="1699260" cy="324485"/>
          </a:xfrm>
          <a:custGeom>
            <a:avLst/>
            <a:gdLst>
              <a:gd name="connsiteX0" fmla="*/ 1 w 2044884"/>
              <a:gd name="connsiteY0" fmla="*/ 0 h 563693"/>
              <a:gd name="connsiteX1" fmla="*/ 1778697 w 2044884"/>
              <a:gd name="connsiteY1" fmla="*/ 0 h 563693"/>
              <a:gd name="connsiteX2" fmla="*/ 2044884 w 2044884"/>
              <a:gd name="connsiteY2" fmla="*/ 281847 h 563693"/>
              <a:gd name="connsiteX3" fmla="*/ 1778697 w 2044884"/>
              <a:gd name="connsiteY3" fmla="*/ 563693 h 563693"/>
              <a:gd name="connsiteX4" fmla="*/ 0 w 2044884"/>
              <a:gd name="connsiteY4" fmla="*/ 563693 h 563693"/>
              <a:gd name="connsiteX5" fmla="*/ 266188 w 2044884"/>
              <a:gd name="connsiteY5" fmla="*/ 281846 h 56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884" h="563693">
                <a:moveTo>
                  <a:pt x="1" y="0"/>
                </a:moveTo>
                <a:lnTo>
                  <a:pt x="1778697" y="0"/>
                </a:lnTo>
                <a:lnTo>
                  <a:pt x="2044884" y="281847"/>
                </a:lnTo>
                <a:lnTo>
                  <a:pt x="1778697" y="563693"/>
                </a:lnTo>
                <a:lnTo>
                  <a:pt x="0" y="563693"/>
                </a:lnTo>
                <a:lnTo>
                  <a:pt x="266188" y="281846"/>
                </a:lnTo>
                <a:close/>
              </a:path>
            </a:pathLst>
          </a:cu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六边形 156"/>
          <p:cNvSpPr/>
          <p:nvPr/>
        </p:nvSpPr>
        <p:spPr>
          <a:xfrm>
            <a:off x="2051050" y="6343015"/>
            <a:ext cx="1932305" cy="453390"/>
          </a:xfrm>
          <a:prstGeom prst="hexagon">
            <a:avLst>
              <a:gd name="adj" fmla="val 47222"/>
              <a:gd name="vf" fmla="val 11547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任意多边形 157"/>
          <p:cNvSpPr/>
          <p:nvPr/>
        </p:nvSpPr>
        <p:spPr>
          <a:xfrm>
            <a:off x="5878195" y="6386830"/>
            <a:ext cx="4250690" cy="394970"/>
          </a:xfrm>
          <a:custGeom>
            <a:avLst/>
            <a:gdLst>
              <a:gd name="connsiteX0" fmla="*/ 0 w 5290518"/>
              <a:gd name="connsiteY0" fmla="*/ 0 h 687359"/>
              <a:gd name="connsiteX1" fmla="*/ 4965933 w 5290518"/>
              <a:gd name="connsiteY1" fmla="*/ 0 h 687359"/>
              <a:gd name="connsiteX2" fmla="*/ 5290518 w 5290518"/>
              <a:gd name="connsiteY2" fmla="*/ 343680 h 687359"/>
              <a:gd name="connsiteX3" fmla="*/ 4965933 w 5290518"/>
              <a:gd name="connsiteY3" fmla="*/ 687359 h 687359"/>
              <a:gd name="connsiteX4" fmla="*/ 11383 w 5290518"/>
              <a:gd name="connsiteY4" fmla="*/ 687359 h 687359"/>
              <a:gd name="connsiteX5" fmla="*/ 330276 w 5290518"/>
              <a:gd name="connsiteY5" fmla="*/ 349706 h 6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0518" h="687359">
                <a:moveTo>
                  <a:pt x="0" y="0"/>
                </a:moveTo>
                <a:lnTo>
                  <a:pt x="4965933" y="0"/>
                </a:lnTo>
                <a:lnTo>
                  <a:pt x="5290518" y="343680"/>
                </a:lnTo>
                <a:lnTo>
                  <a:pt x="4965933" y="687359"/>
                </a:lnTo>
                <a:lnTo>
                  <a:pt x="11383" y="687359"/>
                </a:lnTo>
                <a:lnTo>
                  <a:pt x="330276" y="349706"/>
                </a:lnTo>
                <a:close/>
              </a:path>
            </a:pathLst>
          </a:cu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6180455" y="6377305"/>
            <a:ext cx="3993515" cy="614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Repeat step 3, 4, 5, 6, 7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491740" y="6365875"/>
            <a:ext cx="1085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Step 10</a:t>
            </a:r>
            <a:endParaRPr lang="en-US" altLang="zh-CN" sz="2000" b="1"/>
          </a:p>
        </p:txBody>
      </p:sp>
      <p:sp>
        <p:nvSpPr>
          <p:cNvPr id="162" name="文本框 161"/>
          <p:cNvSpPr txBox="1"/>
          <p:nvPr/>
        </p:nvSpPr>
        <p:spPr>
          <a:xfrm>
            <a:off x="2451100" y="911225"/>
            <a:ext cx="944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Step 1</a:t>
            </a:r>
            <a:endParaRPr lang="en-US" altLang="zh-CN" sz="2000" b="1"/>
          </a:p>
        </p:txBody>
      </p:sp>
      <p:sp>
        <p:nvSpPr>
          <p:cNvPr id="166" name="文本框 165"/>
          <p:cNvSpPr txBox="1"/>
          <p:nvPr/>
        </p:nvSpPr>
        <p:spPr>
          <a:xfrm>
            <a:off x="2462530" y="2122805"/>
            <a:ext cx="944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Step 3</a:t>
            </a:r>
            <a:endParaRPr lang="en-US" altLang="zh-CN" sz="2000" b="1"/>
          </a:p>
        </p:txBody>
      </p:sp>
      <p:sp>
        <p:nvSpPr>
          <p:cNvPr id="168" name="文本框 167"/>
          <p:cNvSpPr txBox="1"/>
          <p:nvPr/>
        </p:nvSpPr>
        <p:spPr>
          <a:xfrm>
            <a:off x="2462530" y="2718435"/>
            <a:ext cx="944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Step 4</a:t>
            </a:r>
            <a:endParaRPr lang="en-US" altLang="zh-CN" sz="2000" b="1"/>
          </a:p>
        </p:txBody>
      </p:sp>
      <p:sp>
        <p:nvSpPr>
          <p:cNvPr id="170" name="文本框 169"/>
          <p:cNvSpPr txBox="1"/>
          <p:nvPr/>
        </p:nvSpPr>
        <p:spPr>
          <a:xfrm>
            <a:off x="2451100" y="3372485"/>
            <a:ext cx="944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Step 5</a:t>
            </a:r>
            <a:endParaRPr lang="en-US" altLang="zh-CN" sz="2000" b="1"/>
          </a:p>
        </p:txBody>
      </p:sp>
      <p:sp>
        <p:nvSpPr>
          <p:cNvPr id="172" name="文本框 171"/>
          <p:cNvSpPr txBox="1"/>
          <p:nvPr/>
        </p:nvSpPr>
        <p:spPr>
          <a:xfrm>
            <a:off x="2473960" y="3938905"/>
            <a:ext cx="944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Step 6</a:t>
            </a:r>
            <a:endParaRPr lang="en-US" altLang="zh-CN" sz="2000" b="1"/>
          </a:p>
        </p:txBody>
      </p:sp>
      <p:sp>
        <p:nvSpPr>
          <p:cNvPr id="176" name="文本框 175"/>
          <p:cNvSpPr txBox="1"/>
          <p:nvPr/>
        </p:nvSpPr>
        <p:spPr>
          <a:xfrm>
            <a:off x="2482850" y="5147945"/>
            <a:ext cx="944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Step 8</a:t>
            </a:r>
            <a:endParaRPr lang="en-US" altLang="zh-CN" sz="20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2165492" y="3489874"/>
            <a:ext cx="7793487" cy="603231"/>
          </a:xfrm>
          <a:custGeom>
            <a:avLst/>
            <a:gdLst>
              <a:gd name="connsiteX0" fmla="*/ 0 w 2924270"/>
              <a:gd name="connsiteY0" fmla="*/ 9053 h 226344"/>
              <a:gd name="connsiteX1" fmla="*/ 497941 w 2924270"/>
              <a:gd name="connsiteY1" fmla="*/ 217283 h 226344"/>
              <a:gd name="connsiteX2" fmla="*/ 968721 w 2924270"/>
              <a:gd name="connsiteY2" fmla="*/ 9053 h 226344"/>
              <a:gd name="connsiteX3" fmla="*/ 1448555 w 2924270"/>
              <a:gd name="connsiteY3" fmla="*/ 226337 h 226344"/>
              <a:gd name="connsiteX4" fmla="*/ 1937442 w 2924270"/>
              <a:gd name="connsiteY4" fmla="*/ 0 h 226344"/>
              <a:gd name="connsiteX5" fmla="*/ 2426329 w 2924270"/>
              <a:gd name="connsiteY5" fmla="*/ 226337 h 226344"/>
              <a:gd name="connsiteX6" fmla="*/ 2924270 w 2924270"/>
              <a:gd name="connsiteY6" fmla="*/ 0 h 22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4270" h="226344">
                <a:moveTo>
                  <a:pt x="0" y="9053"/>
                </a:moveTo>
                <a:cubicBezTo>
                  <a:pt x="168244" y="113168"/>
                  <a:pt x="336488" y="217283"/>
                  <a:pt x="497941" y="217283"/>
                </a:cubicBezTo>
                <a:cubicBezTo>
                  <a:pt x="659394" y="217283"/>
                  <a:pt x="810285" y="7544"/>
                  <a:pt x="968721" y="9053"/>
                </a:cubicBezTo>
                <a:cubicBezTo>
                  <a:pt x="1127157" y="10562"/>
                  <a:pt x="1287102" y="227846"/>
                  <a:pt x="1448555" y="226337"/>
                </a:cubicBezTo>
                <a:cubicBezTo>
                  <a:pt x="1610008" y="224828"/>
                  <a:pt x="1774480" y="0"/>
                  <a:pt x="1937442" y="0"/>
                </a:cubicBezTo>
                <a:cubicBezTo>
                  <a:pt x="2100404" y="0"/>
                  <a:pt x="2261858" y="226337"/>
                  <a:pt x="2426329" y="226337"/>
                </a:cubicBezTo>
                <a:cubicBezTo>
                  <a:pt x="2590800" y="226337"/>
                  <a:pt x="2757535" y="113168"/>
                  <a:pt x="2924270" y="0"/>
                </a:cubicBezTo>
              </a:path>
            </a:pathLst>
          </a:custGeom>
          <a:noFill/>
          <a:ln w="19050">
            <a:solidFill>
              <a:srgbClr val="2F2637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58160" y="2600064"/>
            <a:ext cx="1062704" cy="1062704"/>
          </a:xfrm>
          <a:prstGeom prst="ellipse">
            <a:avLst/>
          </a:prstGeom>
          <a:solidFill>
            <a:srgbClr val="D0EAEB"/>
          </a:solidFill>
          <a:ln>
            <a:solidFill>
              <a:srgbClr val="2F2637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43424" y="2604509"/>
            <a:ext cx="1062704" cy="1062704"/>
          </a:xfrm>
          <a:prstGeom prst="ellipse">
            <a:avLst/>
          </a:prstGeom>
          <a:solidFill>
            <a:srgbClr val="D0EAEB"/>
          </a:solidFill>
          <a:ln>
            <a:solidFill>
              <a:srgbClr val="2F2637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74611" y="3908127"/>
            <a:ext cx="1062704" cy="1062704"/>
          </a:xfrm>
          <a:prstGeom prst="ellipse">
            <a:avLst/>
          </a:prstGeom>
          <a:solidFill>
            <a:srgbClr val="D0EAEB"/>
          </a:solidFill>
          <a:ln>
            <a:solidFill>
              <a:srgbClr val="2F2637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04375" y="3908127"/>
            <a:ext cx="1062704" cy="1062704"/>
          </a:xfrm>
          <a:prstGeom prst="ellipse">
            <a:avLst/>
          </a:prstGeom>
          <a:solidFill>
            <a:srgbClr val="D0EAEB"/>
          </a:solidFill>
          <a:ln>
            <a:solidFill>
              <a:srgbClr val="2F2637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205827" y="2604509"/>
            <a:ext cx="1062704" cy="1062704"/>
          </a:xfrm>
          <a:prstGeom prst="ellipse">
            <a:avLst/>
          </a:prstGeom>
          <a:solidFill>
            <a:srgbClr val="D0EAEB"/>
          </a:solidFill>
          <a:ln>
            <a:solidFill>
              <a:srgbClr val="2F2637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7180" y="2821305"/>
            <a:ext cx="108775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Genetic Code</a:t>
            </a:r>
            <a:endParaRPr lang="en-US" altLang="zh-CN" sz="2000" b="1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15633" y="4232186"/>
            <a:ext cx="84018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UI</a:t>
            </a:r>
            <a:endParaRPr lang="en-US" altLang="zh-CN" sz="2000" b="1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37805" y="2715260"/>
            <a:ext cx="172593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Fitness function</a:t>
            </a:r>
            <a:endParaRPr lang="en-US" altLang="zh-CN" sz="2000" b="1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50355" y="4093210"/>
            <a:ext cx="13271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GA Thread</a:t>
            </a:r>
            <a:endParaRPr lang="en-US" altLang="zh-CN" sz="2000" b="1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94300" y="2715260"/>
            <a:ext cx="18072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Gene Expression</a:t>
            </a:r>
            <a:endParaRPr lang="en-US" altLang="zh-CN" sz="2000" b="1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70100" y="1271270"/>
            <a:ext cx="2445385" cy="1737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Every given point represents a city, an array of integers, it must be unique in a gene, and can't be duplicated.</a:t>
            </a:r>
            <a:endParaRPr lang="en-US" altLang="zh-CN" sz="1600" b="1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  <a:p>
            <a:pPr algn="l"/>
            <a:endParaRPr lang="en-US" altLang="zh-CN" sz="1100" dirty="0" smtClean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64430" y="1460500"/>
            <a:ext cx="2350135" cy="12452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Random combination between different points form a path</a:t>
            </a:r>
            <a:endParaRPr lang="en-US" altLang="zh-CN" sz="1600" b="1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  <a:p>
            <a:pPr algn="l"/>
            <a:endParaRPr lang="en-US" altLang="zh-CN" sz="1100" dirty="0" smtClean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00010" y="1450340"/>
            <a:ext cx="3298825" cy="9988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Decided by path length, f(g) = 1/w(g) where w(g) = (edge weights)</a:t>
            </a:r>
            <a:endParaRPr lang="en-US" altLang="zh-CN" sz="1600" b="1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  <a:p>
            <a:endParaRPr lang="en-US" altLang="zh-CN" sz="1100" dirty="0" smtClean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11190" y="5121275"/>
            <a:ext cx="3416935" cy="1737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For every co-evolution _begin class creates a separate thread with exemplar of GA&lt;&gt; class, using different crossover method(OX, OBX).</a:t>
            </a:r>
            <a:endParaRPr lang="en-US" altLang="zh-CN" sz="1600" b="1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  <a:p>
            <a:endParaRPr lang="en-US" altLang="zh-CN" sz="1100" dirty="0" smtClean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 rot="5400000">
            <a:off x="3277870" y="2588895"/>
            <a:ext cx="5768340" cy="2476500"/>
          </a:xfrm>
          <a:prstGeom prst="roundRect">
            <a:avLst>
              <a:gd name="adj" fmla="val 5000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63160" y="1022985"/>
            <a:ext cx="2326005" cy="2326005"/>
          </a:xfrm>
          <a:prstGeom prst="ellipse">
            <a:avLst/>
          </a:prstGeom>
          <a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>
            <a:solidFill>
              <a:srgbClr val="2F2637"/>
            </a:solidFill>
          </a:ln>
          <a:effectLst>
            <a:outerShdw blurRad="1270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041900" y="3871595"/>
            <a:ext cx="2286635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 </a:t>
            </a:r>
            <a:endParaRPr lang="en-US" altLang="zh-CN" sz="1200" dirty="0" smtClean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834380" y="6014085"/>
            <a:ext cx="583565" cy="558165"/>
            <a:chOff x="1004888" y="993775"/>
            <a:chExt cx="2438400" cy="2332038"/>
          </a:xfrm>
          <a:solidFill>
            <a:srgbClr val="2F2637"/>
          </a:solidFill>
          <a:effectLst/>
        </p:grpSpPr>
        <p:sp>
          <p:nvSpPr>
            <p:cNvPr id="35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任意多边形 3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 rot="5400000">
            <a:off x="-107950" y="2658745"/>
            <a:ext cx="5502910" cy="2231390"/>
          </a:xfrm>
          <a:prstGeom prst="roundRect">
            <a:avLst>
              <a:gd name="adj" fmla="val 5000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96060" y="1040765"/>
            <a:ext cx="2326005" cy="2326005"/>
          </a:xfrm>
          <a:prstGeom prst="ellipse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>
            <a:solidFill>
              <a:srgbClr val="2F2637"/>
            </a:solidFill>
          </a:ln>
          <a:effectLst>
            <a:outerShdw blurRad="1270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91665" y="3544570"/>
            <a:ext cx="2286635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charset="0"/>
                <a:ea typeface="方正姚体" panose="02010601030101010101" pitchFamily="2" charset="-122"/>
              </a:rPr>
              <a:t>Mutation</a:t>
            </a:r>
            <a:r>
              <a:rPr lang="en-US" altLang="zh-CN" sz="1600" b="1" dirty="0" smtClean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 </a:t>
            </a:r>
            <a:endParaRPr lang="en-US" altLang="zh-CN" sz="1200" dirty="0" smtClean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9" name="圆角矩形 38"/>
          <p:cNvSpPr/>
          <p:nvPr/>
        </p:nvSpPr>
        <p:spPr>
          <a:xfrm rot="5400000">
            <a:off x="6682740" y="2624455"/>
            <a:ext cx="5768340" cy="2476500"/>
          </a:xfrm>
          <a:prstGeom prst="roundRect">
            <a:avLst>
              <a:gd name="adj" fmla="val 5000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328660" y="960755"/>
            <a:ext cx="2581275" cy="2437765"/>
          </a:xfrm>
          <a:prstGeom prst="ellipse">
            <a:avLst/>
          </a:prstGeom>
          <a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>
            <a:solidFill>
              <a:srgbClr val="2F2637"/>
            </a:solidFill>
          </a:ln>
          <a:effectLst>
            <a:outerShdw blurRad="1270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375650" y="4094480"/>
            <a:ext cx="2537460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gency FB" panose="020B0503020202020204" pitchFamily="34" charset="0"/>
                <a:ea typeface="方正姚体" panose="02010601030101010101" pitchFamily="2" charset="-122"/>
              </a:rPr>
              <a:t> </a:t>
            </a:r>
            <a:endParaRPr lang="en-US" altLang="zh-CN" sz="1200" dirty="0" smtClean="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274810" y="5990590"/>
            <a:ext cx="583565" cy="558165"/>
            <a:chOff x="1004888" y="993775"/>
            <a:chExt cx="2438400" cy="2332038"/>
          </a:xfrm>
          <a:solidFill>
            <a:srgbClr val="2F2637"/>
          </a:solidFill>
          <a:effectLst/>
        </p:grpSpPr>
        <p:sp>
          <p:nvSpPr>
            <p:cNvPr id="4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任意多边形 4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10" y="3731260"/>
            <a:ext cx="5283200" cy="2015490"/>
          </a:xfrm>
          <a:prstGeom prst="rect">
            <a:avLst/>
          </a:prstGeom>
        </p:spPr>
      </p:pic>
      <p:sp>
        <p:nvSpPr>
          <p:cNvPr id="58" name="椭圆 57"/>
          <p:cNvSpPr/>
          <p:nvPr/>
        </p:nvSpPr>
        <p:spPr>
          <a:xfrm>
            <a:off x="4894580" y="967105"/>
            <a:ext cx="2581275" cy="2437765"/>
          </a:xfrm>
          <a:prstGeom prst="ellipse">
            <a:avLst/>
          </a:prstGeom>
          <a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>
            <a:solidFill>
              <a:srgbClr val="2F2637"/>
            </a:solidFill>
          </a:ln>
          <a:effectLst>
            <a:outerShdw blurRad="1270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5400000">
            <a:off x="-179070" y="2606675"/>
            <a:ext cx="5768340" cy="2476500"/>
          </a:xfrm>
          <a:prstGeom prst="roundRect">
            <a:avLst>
              <a:gd name="adj" fmla="val 50000"/>
            </a:avLst>
          </a:prstGeom>
          <a:solidFill>
            <a:srgbClr val="D0EAEB"/>
          </a:solidFill>
          <a:ln>
            <a:solidFill>
              <a:srgbClr val="2F2637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414780" y="967105"/>
            <a:ext cx="2581275" cy="2437765"/>
          </a:xfrm>
          <a:prstGeom prst="ellipse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>
            <a:solidFill>
              <a:srgbClr val="2F2637"/>
            </a:solidFill>
          </a:ln>
          <a:effectLst>
            <a:outerShdw blurRad="1270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60" y="3871595"/>
            <a:ext cx="5283200" cy="2015490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1903095" y="3482975"/>
            <a:ext cx="16046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Times New Roman" panose="02020603050405020304" charset="0"/>
              </a:rPr>
              <a:t>Mutation</a:t>
            </a:r>
            <a:endParaRPr lang="en-US" altLang="zh-CN" sz="2800" b="1">
              <a:latin typeface="Times New Roman" panose="0202060305040502030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59450" y="3544570"/>
            <a:ext cx="805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Times New Roman" panose="02020603050405020304" charset="0"/>
              </a:rPr>
              <a:t>O X</a:t>
            </a:r>
            <a:endParaRPr lang="en-US" altLang="zh-CN" sz="2800" b="1">
              <a:latin typeface="Times New Roman" panose="0202060305040502030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67495" y="3482975"/>
            <a:ext cx="95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800" b="1">
                <a:latin typeface="Times New Roman" panose="02020603050405020304" charset="0"/>
              </a:rPr>
              <a:t>OBX</a:t>
            </a:r>
            <a:endParaRPr lang="en-US" altLang="zh-CN" sz="2800" b="1">
              <a:latin typeface="Times New Roman" panose="0202060305040502030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367280" y="6014085"/>
            <a:ext cx="583565" cy="558165"/>
            <a:chOff x="1004888" y="993775"/>
            <a:chExt cx="2438400" cy="2332038"/>
          </a:xfrm>
          <a:solidFill>
            <a:srgbClr val="2F2637"/>
          </a:solidFill>
          <a:effectLst/>
        </p:grpSpPr>
        <p:sp>
          <p:nvSpPr>
            <p:cNvPr id="66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任意多边形 66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1091565" y="4208780"/>
            <a:ext cx="3199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810" y="4208780"/>
            <a:ext cx="5283200" cy="80137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650" y="3871595"/>
            <a:ext cx="5283200" cy="17938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321945"/>
            <a:ext cx="5637530" cy="3038475"/>
          </a:xfrm>
          <a:prstGeom prst="rect">
            <a:avLst/>
          </a:prstGeom>
        </p:spPr>
      </p:pic>
      <p:pic>
        <p:nvPicPr>
          <p:cNvPr id="4" name="图片 3" descr="图片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3443605"/>
            <a:ext cx="5638165" cy="3092450"/>
          </a:xfrm>
          <a:prstGeom prst="rect">
            <a:avLst/>
          </a:prstGeom>
        </p:spPr>
      </p:pic>
      <p:pic>
        <p:nvPicPr>
          <p:cNvPr id="5" name="图片 4" descr="1d9b0daf58f4d9b640167feb140c881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85" y="321945"/>
            <a:ext cx="5646420" cy="62141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982967" y="1124666"/>
            <a:ext cx="22256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RESULT</a:t>
            </a:r>
            <a:endParaRPr lang="en-US" sz="4400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940" y="2357755"/>
            <a:ext cx="2458720" cy="184848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50800">
            <a:solidFill>
              <a:srgbClr val="E7E9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92500" y="2357755"/>
            <a:ext cx="2458720" cy="1848485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50800">
            <a:solidFill>
              <a:srgbClr val="E7E9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43940" y="4206240"/>
            <a:ext cx="2449195" cy="1848485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50800">
            <a:solidFill>
              <a:srgbClr val="E7E9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92500" y="4206240"/>
            <a:ext cx="2458720" cy="18484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50800">
            <a:solidFill>
              <a:srgbClr val="E7E9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5961601" y="2357686"/>
            <a:ext cx="5151875" cy="3697108"/>
          </a:xfrm>
          <a:prstGeom prst="rect">
            <a:avLst/>
          </a:prstGeom>
          <a:blipFill rotWithShape="0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50800">
            <a:solidFill>
              <a:srgbClr val="E7E9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39407" y="961471"/>
            <a:ext cx="33064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4D4D4D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Conclusion</a:t>
            </a:r>
            <a:endParaRPr lang="en-US" sz="5400" dirty="0">
              <a:solidFill>
                <a:srgbClr val="4D4D4D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 rot="1865994" flipH="1">
            <a:off x="3120574" y="3705362"/>
            <a:ext cx="431800" cy="844204"/>
          </a:xfrm>
          <a:prstGeom prst="rect">
            <a:avLst/>
          </a:prstGeom>
          <a:solidFill>
            <a:srgbClr val="55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9734006">
            <a:off x="1315646" y="3726992"/>
            <a:ext cx="431800" cy="844204"/>
          </a:xfrm>
          <a:prstGeom prst="rect">
            <a:avLst/>
          </a:prstGeom>
          <a:solidFill>
            <a:srgbClr val="55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734060" y="2318385"/>
            <a:ext cx="2840355" cy="4055745"/>
          </a:xfrm>
          <a:custGeom>
            <a:avLst/>
            <a:gdLst>
              <a:gd name="connsiteX0" fmla="*/ 172533 w 2288702"/>
              <a:gd name="connsiteY0" fmla="*/ 0 h 3585714"/>
              <a:gd name="connsiteX1" fmla="*/ 2116170 w 2288702"/>
              <a:gd name="connsiteY1" fmla="*/ 0 h 3585714"/>
              <a:gd name="connsiteX2" fmla="*/ 2288702 w 2288702"/>
              <a:gd name="connsiteY2" fmla="*/ 172532 h 3585714"/>
              <a:gd name="connsiteX3" fmla="*/ 2288702 w 2288702"/>
              <a:gd name="connsiteY3" fmla="*/ 862638 h 3585714"/>
              <a:gd name="connsiteX4" fmla="*/ 2288701 w 2288702"/>
              <a:gd name="connsiteY4" fmla="*/ 862643 h 3585714"/>
              <a:gd name="connsiteX5" fmla="*/ 2288701 w 2288702"/>
              <a:gd name="connsiteY5" fmla="*/ 2723076 h 3585714"/>
              <a:gd name="connsiteX6" fmla="*/ 2288701 w 2288702"/>
              <a:gd name="connsiteY6" fmla="*/ 2733909 h 3585714"/>
              <a:gd name="connsiteX7" fmla="*/ 2288701 w 2288702"/>
              <a:gd name="connsiteY7" fmla="*/ 3413182 h 3585714"/>
              <a:gd name="connsiteX8" fmla="*/ 2116169 w 2288702"/>
              <a:gd name="connsiteY8" fmla="*/ 3585714 h 3585714"/>
              <a:gd name="connsiteX9" fmla="*/ 172532 w 2288702"/>
              <a:gd name="connsiteY9" fmla="*/ 3585714 h 3585714"/>
              <a:gd name="connsiteX10" fmla="*/ 0 w 2288702"/>
              <a:gd name="connsiteY10" fmla="*/ 3413182 h 3585714"/>
              <a:gd name="connsiteX11" fmla="*/ 0 w 2288702"/>
              <a:gd name="connsiteY11" fmla="*/ 2733909 h 3585714"/>
              <a:gd name="connsiteX12" fmla="*/ 0 w 2288702"/>
              <a:gd name="connsiteY12" fmla="*/ 2723076 h 3585714"/>
              <a:gd name="connsiteX13" fmla="*/ 0 w 2288702"/>
              <a:gd name="connsiteY13" fmla="*/ 610567 h 3585714"/>
              <a:gd name="connsiteX14" fmla="*/ 1 w 2288702"/>
              <a:gd name="connsiteY14" fmla="*/ 610557 h 3585714"/>
              <a:gd name="connsiteX15" fmla="*/ 1 w 2288702"/>
              <a:gd name="connsiteY15" fmla="*/ 172532 h 3585714"/>
              <a:gd name="connsiteX16" fmla="*/ 172533 w 2288702"/>
              <a:gd name="connsiteY16" fmla="*/ 0 h 35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88702" h="3585714">
                <a:moveTo>
                  <a:pt x="172533" y="0"/>
                </a:moveTo>
                <a:lnTo>
                  <a:pt x="2116170" y="0"/>
                </a:lnTo>
                <a:cubicBezTo>
                  <a:pt x="2211457" y="0"/>
                  <a:pt x="2288702" y="77245"/>
                  <a:pt x="2288702" y="172532"/>
                </a:cubicBezTo>
                <a:lnTo>
                  <a:pt x="2288702" y="862638"/>
                </a:lnTo>
                <a:lnTo>
                  <a:pt x="2288701" y="862643"/>
                </a:lnTo>
                <a:lnTo>
                  <a:pt x="2288701" y="2723076"/>
                </a:lnTo>
                <a:lnTo>
                  <a:pt x="2288701" y="2733909"/>
                </a:lnTo>
                <a:lnTo>
                  <a:pt x="2288701" y="3413182"/>
                </a:lnTo>
                <a:cubicBezTo>
                  <a:pt x="2288701" y="3508469"/>
                  <a:pt x="2211456" y="3585714"/>
                  <a:pt x="2116169" y="3585714"/>
                </a:cubicBezTo>
                <a:lnTo>
                  <a:pt x="172532" y="3585714"/>
                </a:lnTo>
                <a:cubicBezTo>
                  <a:pt x="77245" y="3585714"/>
                  <a:pt x="0" y="3508469"/>
                  <a:pt x="0" y="3413182"/>
                </a:cubicBezTo>
                <a:lnTo>
                  <a:pt x="0" y="2733909"/>
                </a:lnTo>
                <a:lnTo>
                  <a:pt x="0" y="2723076"/>
                </a:lnTo>
                <a:lnTo>
                  <a:pt x="0" y="610567"/>
                </a:lnTo>
                <a:lnTo>
                  <a:pt x="1" y="610557"/>
                </a:lnTo>
                <a:lnTo>
                  <a:pt x="1" y="172532"/>
                </a:lnTo>
                <a:cubicBezTo>
                  <a:pt x="1" y="77245"/>
                  <a:pt x="77246" y="0"/>
                  <a:pt x="172533" y="0"/>
                </a:cubicBezTo>
                <a:close/>
              </a:path>
            </a:pathLst>
          </a:custGeom>
          <a:solidFill>
            <a:srgbClr val="D0EAEB"/>
          </a:solidFill>
          <a:ln>
            <a:solidFill>
              <a:srgbClr val="2F2637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7205" y="3203575"/>
            <a:ext cx="3236595" cy="695325"/>
          </a:xfrm>
          <a:prstGeom prst="rect">
            <a:avLst/>
          </a:pr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00430" y="4143375"/>
            <a:ext cx="2507615" cy="1630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Program running results is very close and always get the best distance</a:t>
            </a:r>
            <a:endParaRPr lang="en-US" altLang="zh-CN" sz="2000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  <a:p>
            <a:pPr algn="just"/>
            <a:r>
              <a:rPr lang="en-US" altLang="zh-CN" sz="2000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 </a:t>
            </a:r>
            <a:endParaRPr lang="en-US" altLang="zh-CN" sz="2000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1865994" flipH="1">
            <a:off x="7062654" y="3705362"/>
            <a:ext cx="431800" cy="844204"/>
          </a:xfrm>
          <a:prstGeom prst="rect">
            <a:avLst/>
          </a:prstGeom>
          <a:solidFill>
            <a:srgbClr val="55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9734006">
            <a:off x="5257726" y="3726992"/>
            <a:ext cx="431800" cy="844204"/>
          </a:xfrm>
          <a:prstGeom prst="rect">
            <a:avLst/>
          </a:prstGeom>
          <a:solidFill>
            <a:srgbClr val="55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676140" y="2318385"/>
            <a:ext cx="2840355" cy="4055745"/>
          </a:xfrm>
          <a:custGeom>
            <a:avLst/>
            <a:gdLst>
              <a:gd name="connsiteX0" fmla="*/ 172533 w 2288702"/>
              <a:gd name="connsiteY0" fmla="*/ 0 h 3585714"/>
              <a:gd name="connsiteX1" fmla="*/ 2116170 w 2288702"/>
              <a:gd name="connsiteY1" fmla="*/ 0 h 3585714"/>
              <a:gd name="connsiteX2" fmla="*/ 2288702 w 2288702"/>
              <a:gd name="connsiteY2" fmla="*/ 172532 h 3585714"/>
              <a:gd name="connsiteX3" fmla="*/ 2288702 w 2288702"/>
              <a:gd name="connsiteY3" fmla="*/ 862638 h 3585714"/>
              <a:gd name="connsiteX4" fmla="*/ 2288701 w 2288702"/>
              <a:gd name="connsiteY4" fmla="*/ 862643 h 3585714"/>
              <a:gd name="connsiteX5" fmla="*/ 2288701 w 2288702"/>
              <a:gd name="connsiteY5" fmla="*/ 2723076 h 3585714"/>
              <a:gd name="connsiteX6" fmla="*/ 2288701 w 2288702"/>
              <a:gd name="connsiteY6" fmla="*/ 2733909 h 3585714"/>
              <a:gd name="connsiteX7" fmla="*/ 2288701 w 2288702"/>
              <a:gd name="connsiteY7" fmla="*/ 3413182 h 3585714"/>
              <a:gd name="connsiteX8" fmla="*/ 2116169 w 2288702"/>
              <a:gd name="connsiteY8" fmla="*/ 3585714 h 3585714"/>
              <a:gd name="connsiteX9" fmla="*/ 172532 w 2288702"/>
              <a:gd name="connsiteY9" fmla="*/ 3585714 h 3585714"/>
              <a:gd name="connsiteX10" fmla="*/ 0 w 2288702"/>
              <a:gd name="connsiteY10" fmla="*/ 3413182 h 3585714"/>
              <a:gd name="connsiteX11" fmla="*/ 0 w 2288702"/>
              <a:gd name="connsiteY11" fmla="*/ 2733909 h 3585714"/>
              <a:gd name="connsiteX12" fmla="*/ 0 w 2288702"/>
              <a:gd name="connsiteY12" fmla="*/ 2723076 h 3585714"/>
              <a:gd name="connsiteX13" fmla="*/ 0 w 2288702"/>
              <a:gd name="connsiteY13" fmla="*/ 610567 h 3585714"/>
              <a:gd name="connsiteX14" fmla="*/ 1 w 2288702"/>
              <a:gd name="connsiteY14" fmla="*/ 610557 h 3585714"/>
              <a:gd name="connsiteX15" fmla="*/ 1 w 2288702"/>
              <a:gd name="connsiteY15" fmla="*/ 172532 h 3585714"/>
              <a:gd name="connsiteX16" fmla="*/ 172533 w 2288702"/>
              <a:gd name="connsiteY16" fmla="*/ 0 h 35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88702" h="3585714">
                <a:moveTo>
                  <a:pt x="172533" y="0"/>
                </a:moveTo>
                <a:lnTo>
                  <a:pt x="2116170" y="0"/>
                </a:lnTo>
                <a:cubicBezTo>
                  <a:pt x="2211457" y="0"/>
                  <a:pt x="2288702" y="77245"/>
                  <a:pt x="2288702" y="172532"/>
                </a:cubicBezTo>
                <a:lnTo>
                  <a:pt x="2288702" y="862638"/>
                </a:lnTo>
                <a:lnTo>
                  <a:pt x="2288701" y="862643"/>
                </a:lnTo>
                <a:lnTo>
                  <a:pt x="2288701" y="2723076"/>
                </a:lnTo>
                <a:lnTo>
                  <a:pt x="2288701" y="2733909"/>
                </a:lnTo>
                <a:lnTo>
                  <a:pt x="2288701" y="3413182"/>
                </a:lnTo>
                <a:cubicBezTo>
                  <a:pt x="2288701" y="3508469"/>
                  <a:pt x="2211456" y="3585714"/>
                  <a:pt x="2116169" y="3585714"/>
                </a:cubicBezTo>
                <a:lnTo>
                  <a:pt x="172532" y="3585714"/>
                </a:lnTo>
                <a:cubicBezTo>
                  <a:pt x="77245" y="3585714"/>
                  <a:pt x="0" y="3508469"/>
                  <a:pt x="0" y="3413182"/>
                </a:cubicBezTo>
                <a:lnTo>
                  <a:pt x="0" y="2733909"/>
                </a:lnTo>
                <a:lnTo>
                  <a:pt x="0" y="2723076"/>
                </a:lnTo>
                <a:lnTo>
                  <a:pt x="0" y="610567"/>
                </a:lnTo>
                <a:lnTo>
                  <a:pt x="1" y="610557"/>
                </a:lnTo>
                <a:lnTo>
                  <a:pt x="1" y="172532"/>
                </a:lnTo>
                <a:cubicBezTo>
                  <a:pt x="1" y="77245"/>
                  <a:pt x="77246" y="0"/>
                  <a:pt x="172533" y="0"/>
                </a:cubicBezTo>
                <a:close/>
              </a:path>
            </a:pathLst>
          </a:custGeom>
          <a:solidFill>
            <a:srgbClr val="D0EAEB"/>
          </a:solidFill>
          <a:ln>
            <a:solidFill>
              <a:srgbClr val="2F2637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39285" y="3203575"/>
            <a:ext cx="3236595" cy="695325"/>
          </a:xfrm>
          <a:prstGeom prst="rect">
            <a:avLst/>
          </a:pr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865994" flipH="1">
            <a:off x="11007909" y="3705362"/>
            <a:ext cx="431800" cy="844204"/>
          </a:xfrm>
          <a:prstGeom prst="rect">
            <a:avLst/>
          </a:prstGeom>
          <a:solidFill>
            <a:srgbClr val="55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19734006">
            <a:off x="9202981" y="3726992"/>
            <a:ext cx="431800" cy="844204"/>
          </a:xfrm>
          <a:prstGeom prst="rect">
            <a:avLst/>
          </a:prstGeom>
          <a:solidFill>
            <a:srgbClr val="55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621395" y="2318385"/>
            <a:ext cx="2840355" cy="4055745"/>
          </a:xfrm>
          <a:custGeom>
            <a:avLst/>
            <a:gdLst>
              <a:gd name="connsiteX0" fmla="*/ 172533 w 2288702"/>
              <a:gd name="connsiteY0" fmla="*/ 0 h 3585714"/>
              <a:gd name="connsiteX1" fmla="*/ 2116170 w 2288702"/>
              <a:gd name="connsiteY1" fmla="*/ 0 h 3585714"/>
              <a:gd name="connsiteX2" fmla="*/ 2288702 w 2288702"/>
              <a:gd name="connsiteY2" fmla="*/ 172532 h 3585714"/>
              <a:gd name="connsiteX3" fmla="*/ 2288702 w 2288702"/>
              <a:gd name="connsiteY3" fmla="*/ 862638 h 3585714"/>
              <a:gd name="connsiteX4" fmla="*/ 2288701 w 2288702"/>
              <a:gd name="connsiteY4" fmla="*/ 862643 h 3585714"/>
              <a:gd name="connsiteX5" fmla="*/ 2288701 w 2288702"/>
              <a:gd name="connsiteY5" fmla="*/ 2723076 h 3585714"/>
              <a:gd name="connsiteX6" fmla="*/ 2288701 w 2288702"/>
              <a:gd name="connsiteY6" fmla="*/ 2733909 h 3585714"/>
              <a:gd name="connsiteX7" fmla="*/ 2288701 w 2288702"/>
              <a:gd name="connsiteY7" fmla="*/ 3413182 h 3585714"/>
              <a:gd name="connsiteX8" fmla="*/ 2116169 w 2288702"/>
              <a:gd name="connsiteY8" fmla="*/ 3585714 h 3585714"/>
              <a:gd name="connsiteX9" fmla="*/ 172532 w 2288702"/>
              <a:gd name="connsiteY9" fmla="*/ 3585714 h 3585714"/>
              <a:gd name="connsiteX10" fmla="*/ 0 w 2288702"/>
              <a:gd name="connsiteY10" fmla="*/ 3413182 h 3585714"/>
              <a:gd name="connsiteX11" fmla="*/ 0 w 2288702"/>
              <a:gd name="connsiteY11" fmla="*/ 2733909 h 3585714"/>
              <a:gd name="connsiteX12" fmla="*/ 0 w 2288702"/>
              <a:gd name="connsiteY12" fmla="*/ 2723076 h 3585714"/>
              <a:gd name="connsiteX13" fmla="*/ 0 w 2288702"/>
              <a:gd name="connsiteY13" fmla="*/ 610567 h 3585714"/>
              <a:gd name="connsiteX14" fmla="*/ 1 w 2288702"/>
              <a:gd name="connsiteY14" fmla="*/ 610557 h 3585714"/>
              <a:gd name="connsiteX15" fmla="*/ 1 w 2288702"/>
              <a:gd name="connsiteY15" fmla="*/ 172532 h 3585714"/>
              <a:gd name="connsiteX16" fmla="*/ 172533 w 2288702"/>
              <a:gd name="connsiteY16" fmla="*/ 0 h 35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88702" h="3585714">
                <a:moveTo>
                  <a:pt x="172533" y="0"/>
                </a:moveTo>
                <a:lnTo>
                  <a:pt x="2116170" y="0"/>
                </a:lnTo>
                <a:cubicBezTo>
                  <a:pt x="2211457" y="0"/>
                  <a:pt x="2288702" y="77245"/>
                  <a:pt x="2288702" y="172532"/>
                </a:cubicBezTo>
                <a:lnTo>
                  <a:pt x="2288702" y="862638"/>
                </a:lnTo>
                <a:lnTo>
                  <a:pt x="2288701" y="862643"/>
                </a:lnTo>
                <a:lnTo>
                  <a:pt x="2288701" y="2723076"/>
                </a:lnTo>
                <a:lnTo>
                  <a:pt x="2288701" y="2733909"/>
                </a:lnTo>
                <a:lnTo>
                  <a:pt x="2288701" y="3413182"/>
                </a:lnTo>
                <a:cubicBezTo>
                  <a:pt x="2288701" y="3508469"/>
                  <a:pt x="2211456" y="3585714"/>
                  <a:pt x="2116169" y="3585714"/>
                </a:cubicBezTo>
                <a:lnTo>
                  <a:pt x="172532" y="3585714"/>
                </a:lnTo>
                <a:cubicBezTo>
                  <a:pt x="77245" y="3585714"/>
                  <a:pt x="0" y="3508469"/>
                  <a:pt x="0" y="3413182"/>
                </a:cubicBezTo>
                <a:lnTo>
                  <a:pt x="0" y="2733909"/>
                </a:lnTo>
                <a:lnTo>
                  <a:pt x="0" y="2723076"/>
                </a:lnTo>
                <a:lnTo>
                  <a:pt x="0" y="610567"/>
                </a:lnTo>
                <a:lnTo>
                  <a:pt x="1" y="610557"/>
                </a:lnTo>
                <a:lnTo>
                  <a:pt x="1" y="172532"/>
                </a:lnTo>
                <a:cubicBezTo>
                  <a:pt x="1" y="77245"/>
                  <a:pt x="77246" y="0"/>
                  <a:pt x="172533" y="0"/>
                </a:cubicBezTo>
                <a:close/>
              </a:path>
            </a:pathLst>
          </a:custGeom>
          <a:solidFill>
            <a:srgbClr val="D0EAEB"/>
          </a:solidFill>
          <a:ln>
            <a:solidFill>
              <a:srgbClr val="2F2637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384540" y="3203575"/>
            <a:ext cx="3236595" cy="695325"/>
          </a:xfrm>
          <a:prstGeom prst="rect">
            <a:avLst/>
          </a:prstGeom>
          <a:solidFill>
            <a:srgbClr val="2F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636770" y="3074670"/>
            <a:ext cx="3039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dirty="0">
                <a:ln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ea typeface="华文宋体" panose="02010600040101010101" pitchFamily="2" charset="-122"/>
              </a:rPr>
              <a:t>Same point, Different method</a:t>
            </a:r>
            <a:endParaRPr lang="en-US" sz="2800" b="1" dirty="0">
              <a:ln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03775" y="4143375"/>
            <a:ext cx="2507615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just"/>
            <a:r>
              <a:rPr lang="en-US" altLang="zh-CN" sz="2000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We can find clearly the conclusion, the second method runs better than the first method</a:t>
            </a:r>
            <a:endParaRPr lang="en-US" altLang="zh-CN" sz="2000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  <a:p>
            <a:pPr algn="just"/>
            <a:r>
              <a:rPr lang="en-US" altLang="zh-CN" sz="2000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 </a:t>
            </a:r>
            <a:endParaRPr lang="en-US" altLang="zh-CN" sz="2000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787765" y="4128770"/>
            <a:ext cx="2507615" cy="22453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The greater the probability of the effective gene of a chromosome in the initial population, the higher the adaptability.</a:t>
            </a:r>
            <a:endParaRPr lang="en-US" altLang="zh-CN" sz="2000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  <a:p>
            <a:pPr algn="just"/>
            <a:r>
              <a:rPr lang="en-US" altLang="zh-CN" sz="2000" dirty="0" smtClean="0">
                <a:solidFill>
                  <a:srgbClr val="2F2637"/>
                </a:solidFill>
                <a:latin typeface="Times New Roman" panose="02020603050405020304" charset="0"/>
                <a:ea typeface="华文宋体" panose="02010600040101010101" pitchFamily="2" charset="-122"/>
              </a:rPr>
              <a:t> </a:t>
            </a:r>
            <a:endParaRPr lang="en-US" altLang="zh-CN" sz="2000" dirty="0" smtClean="0">
              <a:solidFill>
                <a:srgbClr val="2F2637"/>
              </a:solidFill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522335" y="3084830"/>
            <a:ext cx="3039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ea typeface="华文宋体" panose="02010600040101010101" pitchFamily="2" charset="-122"/>
              </a:rPr>
              <a:t>Different point, Same method</a:t>
            </a:r>
            <a:endParaRPr lang="en-US" sz="2800" b="1" dirty="0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34060" y="3074670"/>
            <a:ext cx="3039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ea typeface="华文宋体" panose="02010600040101010101" pitchFamily="2" charset="-122"/>
              </a:rPr>
              <a:t>Same point, </a:t>
            </a:r>
            <a:endParaRPr lang="en-US" sz="2800" b="1" dirty="0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charset="0"/>
              <a:ea typeface="华文宋体" panose="02010600040101010101" pitchFamily="2" charset="-122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ea typeface="华文宋体" panose="02010600040101010101" pitchFamily="2" charset="-122"/>
              </a:rPr>
              <a:t>Same method</a:t>
            </a:r>
            <a:endParaRPr lang="en-US" sz="2800" b="1" dirty="0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charset="0"/>
              <a:ea typeface="华文宋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94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94"/>
  <p:tag name="KSO_WM_TAG_VERSION" val="1.0"/>
  <p:tag name="KSO_WM_SLIDE_ID" val="basetag20163694_44"/>
  <p:tag name="KSO_WM_SLIDE_INDEX" val="44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94"/>
  <p:tag name="KSO_WM_TAG_VERSION" val="1.0"/>
  <p:tag name="KSO_WM_SLIDE_ID" val="basetag20163694_27"/>
  <p:tag name="KSO_WM_SLIDE_INDEX" val="27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94"/>
  <p:tag name="KSO_WM_TAG_VERSION" val="1.0"/>
  <p:tag name="KSO_WM_SLIDE_ID" val="basetag20163694_41"/>
  <p:tag name="KSO_WM_SLIDE_INDEX" val="41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94"/>
  <p:tag name="KSO_WM_TAG_VERSION" val="1.0"/>
  <p:tag name="KSO_WM_SLIDE_ID" val="basetag20163694_17"/>
  <p:tag name="KSO_WM_SLIDE_INDEX" val="17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94"/>
  <p:tag name="KSO_WM_TAG_VERSION" val="1.0"/>
  <p:tag name="KSO_WM_SLIDE_ID" val="basetag20163694_43"/>
  <p:tag name="KSO_WM_SLIDE_INDEX" val="43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94"/>
  <p:tag name="KSO_WM_TAG_VERSION" val="1.0"/>
  <p:tag name="KSO_WM_SLIDE_ID" val="basetag20163694_47"/>
  <p:tag name="KSO_WM_SLIDE_INDEX" val="47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94"/>
</p:tagLst>
</file>

<file path=ppt/tags/tag3.xml><?xml version="1.0" encoding="utf-8"?>
<p:tagLst xmlns:p="http://schemas.openxmlformats.org/presentationml/2006/main">
  <p:tag name="KSO_WM_TEMPLATE_CATEGORY" val="basetag"/>
  <p:tag name="KSO_WM_TEMPLATE_INDEX" val="20163694"/>
  <p:tag name="KSO_WM_TAG_VERSION" val="1.0"/>
  <p:tag name="KSO_WM_TEMPLATE_THUMBS_INDEX" val="1、6、7、9、10、11、15、17、20、21、22、24、35、36、44、46、47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94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94"/>
</p:tagLst>
</file>

<file path=ppt/tags/tag6.xml><?xml version="1.0" encoding="utf-8"?>
<p:tagLst xmlns:p="http://schemas.openxmlformats.org/presentationml/2006/main">
  <p:tag name="KSO_WM_TEMPLATE_CATEGORY" val="basetag"/>
  <p:tag name="KSO_WM_TEMPLATE_INDEX" val="20163694"/>
  <p:tag name="KSO_WM_TAG_VERSION" val="1.0"/>
  <p:tag name="KSO_WM_TEMPLATE_THUMBS_INDEX" val="1、6、7、9、10、11、15、17、20、21、22、24、35、36、44、46、47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94"/>
</p:tagLst>
</file>

<file path=ppt/tags/tag8.xml><?xml version="1.0" encoding="utf-8"?>
<p:tagLst xmlns:p="http://schemas.openxmlformats.org/presentationml/2006/main">
  <p:tag name="KSO_WM_TEMPLATE_CATEGORY" val="basetag"/>
  <p:tag name="KSO_WM_TEMPLATE_INDEX" val="20163694"/>
  <p:tag name="KSO_WM_TAG_VERSION" val="1.0"/>
  <p:tag name="KSO_WM_SLIDE_ID" val="basetag20163694_7"/>
  <p:tag name="KSO_WM_SLIDE_INDEX" val="7"/>
  <p:tag name="KSO_WM_SLIDE_ITEM_CNT" val="0"/>
  <p:tag name="KSO_WM_SLIDE_TYPE" val="sectionTitle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94"/>
  <p:tag name="KSO_WM_TAG_VERSION" val="1.0"/>
  <p:tag name="KSO_WM_SLIDE_ID" val="basetag20163694_20"/>
  <p:tag name="KSO_WM_SLIDE_INDEX" val="20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1724</Words>
  <Application>WPS 演示</Application>
  <PresentationFormat>宽屏</PresentationFormat>
  <Paragraphs>122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华文宋体</vt:lpstr>
      <vt:lpstr>Times New Roman</vt:lpstr>
      <vt:lpstr>Kartika</vt:lpstr>
      <vt:lpstr>PMingLiU-ExtB</vt:lpstr>
      <vt:lpstr>Agency FB</vt:lpstr>
      <vt:lpstr>方正姚体</vt:lpstr>
      <vt:lpstr>Yu Gothic UI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王珩</dc:creator>
  <cp:lastModifiedBy>随风逍遥1380853051</cp:lastModifiedBy>
  <cp:revision>5</cp:revision>
  <dcterms:created xsi:type="dcterms:W3CDTF">2015-05-05T08:02:00Z</dcterms:created>
  <dcterms:modified xsi:type="dcterms:W3CDTF">2018-04-15T21:08:19Z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