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67B59-AED4-45A9-9CBB-5F764C2B1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41841-F5C3-4844-9BE3-99292D522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C731B-1668-485C-909F-978B9FC2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19DBD-5A0D-4104-BBDD-55BB777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36098-4805-4E58-9170-DCF56E0F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8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B8E00-E3AB-4FD3-AEE2-86B5DF8A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C0B545-08A1-49AE-8DE5-5540B2561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8D954-276D-49D6-94F8-675155A4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A8785-704C-4F6D-926E-922B184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6AB38-2C69-4269-BA58-8EFDD62C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A6FEEC-8B3C-4EC9-9F9B-F189B5D5D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AEC750-2154-4AB7-BE1A-526B743A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D5FB7-45AC-4416-B8C9-574488D6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F1613-6519-4C04-A3D9-9EA818F5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D7F13-D82D-4B10-888F-5DF5F14D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9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8888B-972A-47F8-8C22-5D8D0649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F398A-AE26-449C-84F3-6E6EFE6A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D0AE1-3DD7-4028-A74C-9ECBA29A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D2251-FD09-4530-ACC7-0E96E707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2E470-8AFE-4DE5-99D1-F98871D9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208BD-9421-40AF-AAD6-0DD1C5D2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26328-A2EA-465C-91F3-C794BFE5B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A5206-F2B9-4A9F-B2FB-F84EF995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E7E8F-B70C-47B4-99E1-85C07871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84C78-5740-495A-A926-0D7B860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9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C9025-21D9-4717-B7CF-E3521C98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CCFBB-4F36-421D-852B-BD3AD6ED1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65C3FA-3A12-4C67-8B87-C78DE814D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1764D-75E0-41DE-A80B-DC56FB6B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A7901D-DAE5-4E21-ACFC-2E2B45F6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C262D-F284-4710-BAD3-A47B663C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0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85620-22FE-4A01-8579-508CB44E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01FCF-FA24-45AE-A907-E7C5D249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12DDA-60DF-4F56-820F-2153154E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227D2-B26B-43D9-BC8E-F8DBEB3C7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62BF8-34CE-43AD-B963-B6794C90B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BF897B-EFA4-4FAF-B064-EC9469C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EE8F9D-6F00-495C-925C-2112D735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6DC347-2E6C-41FF-94A6-21CAAD10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5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D9B7D-4652-492C-B020-BECFA9D9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1380F4-E359-4141-ABB3-30CD6664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2E2135-6B65-44B0-AB1E-1BD5947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85CEDF-E718-4FF6-A6D6-F28B834D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D9E77D-8BB7-497E-964B-8F3C8CBF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BDFC74-34FE-45AF-9038-8E8DE14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7A193D-1272-44B5-974D-7A2F610E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6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E5B7D-DF1A-40DA-B147-0E8E7A1B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27E3B-1BD6-466B-875A-535787C2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0574F-979F-4ECA-BE76-B9633CA5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36E06-6B05-47D2-AD03-3609B024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4ACF6-E3EC-41D5-B86F-155EB5D0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CF0E3-49D5-4176-BCD8-248F365A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3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8D3C2-CABB-4577-A755-6F395461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B31C59-AFAD-4725-9C36-1FCB4DDC2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AC39E-AB60-4D4E-8BD1-95775B7D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56856-28E4-41FA-8C0A-2AD1BFDF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3BEE0-3268-486A-8A51-E0A8ED94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2A62F-99D0-4537-9543-7868D23C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6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10D9F4-8E83-4A9D-844C-D1E80D7A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F78EA3-3520-4CF8-9C6D-F9F4D590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2AD97-995E-45B2-BCF9-94B43A002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784AC-5A0D-4DA3-81E8-75D0D59FDB98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0D0A4-06DB-4693-834E-5659E86A8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7E40C-9A16-45A1-837E-5A00E57CD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466B-E67A-45A2-8097-243C05640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aste/ewnkdqm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9B3ED-3B10-4B03-B247-1610B0F6D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UCF Local Programming Contest Round 1A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889B9-702E-4628-A880-542DDD6E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7342" y="3474868"/>
            <a:ext cx="2316480" cy="671732"/>
          </a:xfrm>
        </p:spPr>
        <p:txBody>
          <a:bodyPr/>
          <a:lstStyle/>
          <a:p>
            <a:r>
              <a:rPr lang="en-US" altLang="zh-CN" dirty="0"/>
              <a:t>--by YNU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0EB193-04C2-4076-9EEE-E1C0A7ADEA5E}"/>
              </a:ext>
            </a:extLst>
          </p:cNvPr>
          <p:cNvSpPr txBox="1"/>
          <p:nvPr/>
        </p:nvSpPr>
        <p:spPr>
          <a:xfrm>
            <a:off x="8942363" y="3961934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/>
              </a:rPr>
              <a:t>全套题解</a:t>
            </a:r>
            <a:r>
              <a:rPr lang="en-US" altLang="zh-CN" dirty="0">
                <a:hlinkClick r:id="rId2"/>
              </a:rPr>
              <a:t>(</a:t>
            </a:r>
            <a:r>
              <a:rPr lang="zh-CN" altLang="en-US" dirty="0">
                <a:hlinkClick r:id="rId2"/>
              </a:rPr>
              <a:t>附代码</a:t>
            </a:r>
            <a:r>
              <a:rPr lang="en-US" altLang="zh-CN" dirty="0">
                <a:hlinkClick r:id="rId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59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91B1-67FC-4732-905F-C947E4CA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03"/>
            <a:ext cx="10515600" cy="1325563"/>
          </a:xfrm>
        </p:spPr>
        <p:txBody>
          <a:bodyPr/>
          <a:lstStyle/>
          <a:p>
            <a:r>
              <a:rPr lang="en-GB" altLang="zh-CN" dirty="0"/>
              <a:t>H:Median Inversion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73C1C-FE50-4482-82A0-8C614BD1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938"/>
            <a:ext cx="10515600" cy="568014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zh-CN" altLang="en-US" dirty="0"/>
              <a:t>题意：求长度为</a:t>
            </a:r>
            <a:r>
              <a:rPr lang="en-US" altLang="zh-CN" dirty="0"/>
              <a:t>n </a:t>
            </a:r>
            <a:r>
              <a:rPr lang="zh-CN" altLang="en-US" dirty="0"/>
              <a:t>逆序数为</a:t>
            </a:r>
            <a:r>
              <a:rPr lang="en-US" altLang="zh-CN" dirty="0"/>
              <a:t>k </a:t>
            </a:r>
            <a:r>
              <a:rPr lang="zh-CN" altLang="en-US" dirty="0"/>
              <a:t>只包含</a:t>
            </a:r>
            <a:r>
              <a:rPr lang="en-US" altLang="zh-CN" dirty="0"/>
              <a:t>'A','B'</a:t>
            </a:r>
            <a:r>
              <a:rPr lang="zh-CN" altLang="en-US" dirty="0"/>
              <a:t>的字符串，按字典序排序后 位于中间的一个</a:t>
            </a:r>
            <a:r>
              <a:rPr lang="en-US" altLang="zh-CN" dirty="0"/>
              <a:t>(</a:t>
            </a:r>
            <a:r>
              <a:rPr lang="zh-CN" altLang="en-US" dirty="0"/>
              <a:t>或两个</a:t>
            </a:r>
            <a:r>
              <a:rPr lang="en-US" altLang="zh-CN" dirty="0"/>
              <a:t>)</a:t>
            </a:r>
            <a:r>
              <a:rPr lang="zh-CN" altLang="en-US" dirty="0"/>
              <a:t>字符串。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zh-CN" altLang="en-US" dirty="0"/>
              <a:t>算法：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zh-CN" altLang="en-US" dirty="0"/>
              <a:t>思路：先求长度为</a:t>
            </a:r>
            <a:r>
              <a:rPr lang="en-US" altLang="zh-CN" dirty="0"/>
              <a:t>n </a:t>
            </a:r>
            <a:r>
              <a:rPr lang="zh-CN" altLang="en-US" dirty="0"/>
              <a:t>逆序数为</a:t>
            </a:r>
            <a:r>
              <a:rPr lang="en-US" altLang="zh-CN" dirty="0"/>
              <a:t>k</a:t>
            </a:r>
            <a:r>
              <a:rPr lang="zh-CN" altLang="en-US" dirty="0"/>
              <a:t>的字符串总数，采用</a:t>
            </a:r>
            <a:r>
              <a:rPr lang="en-US" altLang="zh-CN" dirty="0"/>
              <a:t>DP</a:t>
            </a:r>
            <a:r>
              <a:rPr lang="zh-CN" altLang="en-US" dirty="0"/>
              <a:t>：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zh-CN" altLang="en-US" dirty="0"/>
              <a:t>	 定义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为长度为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有</a:t>
            </a:r>
            <a:r>
              <a:rPr lang="en-US" altLang="zh-CN" dirty="0"/>
              <a:t>j</a:t>
            </a:r>
            <a:r>
              <a:rPr lang="zh-CN" altLang="en-US" dirty="0"/>
              <a:t>个</a:t>
            </a:r>
            <a:r>
              <a:rPr lang="en-US" altLang="zh-CN" dirty="0"/>
              <a:t>B </a:t>
            </a:r>
            <a:r>
              <a:rPr lang="zh-CN" altLang="en-US" dirty="0"/>
              <a:t>逆序数等于</a:t>
            </a:r>
            <a:r>
              <a:rPr lang="en-US" altLang="zh-CN" dirty="0"/>
              <a:t>k</a:t>
            </a:r>
            <a:r>
              <a:rPr lang="zh-CN" altLang="en-US" dirty="0"/>
              <a:t>的方案数。可按第</a:t>
            </a:r>
            <a:r>
              <a:rPr lang="en-US" altLang="zh-CN" dirty="0" err="1"/>
              <a:t>i</a:t>
            </a:r>
            <a:r>
              <a:rPr lang="zh-CN" altLang="en-US" dirty="0"/>
              <a:t>位为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进行</a:t>
            </a:r>
            <a:r>
              <a:rPr lang="en-US" altLang="zh-CN" dirty="0"/>
              <a:t>DP</a:t>
            </a:r>
            <a:r>
              <a:rPr lang="zh-CN" altLang="en-US" dirty="0"/>
              <a:t>：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zh-CN" altLang="en-US" dirty="0"/>
              <a:t>	 </a:t>
            </a:r>
            <a:r>
              <a:rPr lang="en-US" altLang="zh-CN" dirty="0"/>
              <a:t>1) f[</a:t>
            </a:r>
            <a:r>
              <a:rPr lang="en-US" altLang="zh-CN" dirty="0" err="1"/>
              <a:t>i</a:t>
            </a:r>
            <a:r>
              <a:rPr lang="en-US" altLang="zh-CN" dirty="0"/>
              <a:t>][j][k]+=f[i-1][j-1][k];(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位位</a:t>
            </a:r>
            <a:r>
              <a:rPr lang="en-US" altLang="zh-CN" dirty="0"/>
              <a:t>A)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en-US" altLang="zh-CN" dirty="0"/>
              <a:t>           2) f[</a:t>
            </a:r>
            <a:r>
              <a:rPr lang="en-US" altLang="zh-CN" dirty="0" err="1"/>
              <a:t>i</a:t>
            </a:r>
            <a:r>
              <a:rPr lang="en-US" altLang="zh-CN" dirty="0"/>
              <a:t>][j][k]+=f[i-1][j][k-j];(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位为</a:t>
            </a:r>
            <a:r>
              <a:rPr lang="en-US" altLang="zh-CN" dirty="0"/>
              <a:t>B</a:t>
            </a:r>
            <a:r>
              <a:rPr lang="zh-CN" altLang="en-US" dirty="0"/>
              <a:t>且</a:t>
            </a:r>
            <a:r>
              <a:rPr lang="en-US" altLang="zh-CN" dirty="0"/>
              <a:t>k-j&gt;=0)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en-US" altLang="zh-CN" dirty="0"/>
              <a:t>	 </a:t>
            </a:r>
            <a:r>
              <a:rPr lang="zh-CN" altLang="en-US" dirty="0"/>
              <a:t>则</a:t>
            </a:r>
            <a:r>
              <a:rPr lang="en-US" altLang="zh-CN" dirty="0"/>
              <a:t>rank=sum(f[n][0...n][k])</a:t>
            </a:r>
            <a:r>
              <a:rPr lang="zh-CN" altLang="en-US" dirty="0"/>
              <a:t>为长度为</a:t>
            </a:r>
            <a:r>
              <a:rPr lang="en-US" altLang="zh-CN" dirty="0"/>
              <a:t>n </a:t>
            </a:r>
            <a:r>
              <a:rPr lang="zh-CN" altLang="en-US" dirty="0"/>
              <a:t>逆序数为</a:t>
            </a:r>
            <a:r>
              <a:rPr lang="en-US" altLang="zh-CN" dirty="0"/>
              <a:t>k</a:t>
            </a:r>
            <a:r>
              <a:rPr lang="zh-CN" altLang="en-US" dirty="0"/>
              <a:t>的总数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zh-CN" altLang="en-US" dirty="0"/>
              <a:t>	 再求位于中间的：定义</a:t>
            </a:r>
            <a:r>
              <a:rPr lang="en-US" altLang="zh-CN" dirty="0"/>
              <a:t>p(rank)</a:t>
            </a:r>
            <a:r>
              <a:rPr lang="zh-CN" altLang="en-US" dirty="0"/>
              <a:t>函数，表示输出求长度为</a:t>
            </a:r>
            <a:r>
              <a:rPr lang="en-US" altLang="zh-CN" dirty="0"/>
              <a:t>n </a:t>
            </a:r>
            <a:r>
              <a:rPr lang="zh-CN" altLang="en-US" dirty="0"/>
              <a:t>逆序数为</a:t>
            </a:r>
            <a:r>
              <a:rPr lang="en-US" altLang="zh-CN" dirty="0"/>
              <a:t>k </a:t>
            </a:r>
            <a:r>
              <a:rPr lang="zh-CN" altLang="en-US" dirty="0"/>
              <a:t>按字典序排序后位于第</a:t>
            </a:r>
            <a:r>
              <a:rPr lang="en-US" altLang="zh-CN" dirty="0"/>
              <a:t>rank</a:t>
            </a:r>
            <a:r>
              <a:rPr lang="zh-CN" altLang="en-US" dirty="0"/>
              <a:t>位的字符串。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zh-CN" altLang="en-US" dirty="0"/>
              <a:t>	 只需求出每一位是</a:t>
            </a:r>
            <a:r>
              <a:rPr lang="en-US" altLang="zh-CN" dirty="0"/>
              <a:t>A,</a:t>
            </a:r>
            <a:r>
              <a:rPr lang="zh-CN" altLang="en-US" dirty="0"/>
              <a:t>还是</a:t>
            </a:r>
            <a:r>
              <a:rPr lang="en-US" altLang="zh-CN" dirty="0"/>
              <a:t>B</a:t>
            </a:r>
            <a:r>
              <a:rPr lang="zh-CN" altLang="en-US" dirty="0"/>
              <a:t>即可。这里，枚举每一位，再次利用</a:t>
            </a:r>
            <a:r>
              <a:rPr lang="en-US" altLang="zh-CN" dirty="0"/>
              <a:t>DP</a:t>
            </a:r>
            <a:r>
              <a:rPr lang="zh-CN" altLang="en-US" dirty="0"/>
              <a:t>的结果，计算当前为</a:t>
            </a:r>
            <a:r>
              <a:rPr lang="en-US" altLang="zh-CN" dirty="0"/>
              <a:t>A</a:t>
            </a:r>
            <a:r>
              <a:rPr lang="zh-CN" altLang="en-US" dirty="0"/>
              <a:t>的所有方案数</a:t>
            </a:r>
            <a:r>
              <a:rPr lang="en-US" altLang="zh-CN" dirty="0"/>
              <a:t>all</a:t>
            </a:r>
            <a:r>
              <a:rPr lang="zh-CN" altLang="en-US" dirty="0"/>
              <a:t>，若</a:t>
            </a:r>
            <a:r>
              <a:rPr lang="en-US" altLang="zh-CN" dirty="0"/>
              <a:t>all&gt;rank,</a:t>
            </a:r>
            <a:r>
              <a:rPr lang="zh-CN" altLang="en-US" dirty="0"/>
              <a:t>则表示以</a:t>
            </a:r>
            <a:r>
              <a:rPr lang="en-US" altLang="zh-CN" dirty="0"/>
              <a:t>A</a:t>
            </a:r>
            <a:r>
              <a:rPr lang="zh-CN" altLang="en-US" dirty="0"/>
              <a:t>开头的个数比答案</a:t>
            </a:r>
            <a:r>
              <a:rPr lang="en-US" altLang="zh-CN" dirty="0"/>
              <a:t>rank</a:t>
            </a:r>
            <a:r>
              <a:rPr lang="zh-CN" altLang="en-US" dirty="0"/>
              <a:t>多，即答案在当前为</a:t>
            </a:r>
            <a:r>
              <a:rPr lang="en-US" altLang="zh-CN" dirty="0"/>
              <a:t>A</a:t>
            </a:r>
            <a:r>
              <a:rPr lang="zh-CN" altLang="en-US" dirty="0"/>
              <a:t>的方案中，反之为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281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C8FBF-67E2-40E5-A4B0-DBBCF501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I:Check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83DF-93B9-4907-B144-C23ADC84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题意：给定二维平面一些点，求有多少个</a:t>
            </a:r>
            <a:r>
              <a:rPr lang="en-US" altLang="zh-CN" dirty="0"/>
              <a:t>'✓',</a:t>
            </a:r>
            <a:r>
              <a:rPr lang="zh-CN" altLang="en-US" dirty="0"/>
              <a:t>即从前往后，最右边的点必须最高，中间的最低，左边的夹在这两个中间</a:t>
            </a:r>
            <a:r>
              <a:rPr lang="en-US" altLang="zh-CN" dirty="0"/>
              <a:t>(</a:t>
            </a:r>
            <a:r>
              <a:rPr lang="zh-CN" altLang="en-US" dirty="0"/>
              <a:t>不含等于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算法：线段树，思维。</a:t>
            </a:r>
          </a:p>
          <a:p>
            <a:r>
              <a:rPr lang="zh-CN" altLang="en-US" dirty="0"/>
              <a:t>思路：先将所有点离散化。从左至右遍历每一个点，用线段树维护和统计：</a:t>
            </a:r>
            <a:endParaRPr lang="en-US" altLang="zh-CN" dirty="0"/>
          </a:p>
          <a:p>
            <a:pPr lvl="1"/>
            <a:r>
              <a:rPr lang="en-US" altLang="zh-CN" sz="2800" dirty="0"/>
              <a:t>1.</a:t>
            </a:r>
            <a:r>
              <a:rPr lang="zh-CN" altLang="en-US" sz="2800" dirty="0"/>
              <a:t>前面比他高的点的值在线段树中加一表示有了第一段</a:t>
            </a:r>
            <a:r>
              <a:rPr lang="en-US" altLang="zh-CN" sz="2800" dirty="0"/>
              <a:t>'↘’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en-US" altLang="zh-CN" sz="2800" dirty="0"/>
              <a:t>2.</a:t>
            </a:r>
            <a:r>
              <a:rPr lang="zh-CN" altLang="en-US" sz="2800" dirty="0"/>
              <a:t>统计当前这个点的 前面比他低的所有点权值和，表示当前这个点为最高点的</a:t>
            </a:r>
            <a:r>
              <a:rPr lang="en-US" altLang="zh-CN" sz="2800" dirty="0"/>
              <a:t>'✓'</a:t>
            </a:r>
            <a:r>
              <a:rPr lang="zh-CN" altLang="en-US" sz="2800" dirty="0"/>
              <a:t>的个数。</a:t>
            </a:r>
          </a:p>
        </p:txBody>
      </p:sp>
    </p:spTree>
    <p:extLst>
      <p:ext uri="{BB962C8B-B14F-4D97-AF65-F5344CB8AC3E}">
        <p14:creationId xmlns:p14="http://schemas.microsoft.com/office/powerpoint/2010/main" val="31795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97279-7AB3-4363-BCB1-D0A7D808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Briefcases Full of Money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0AC71-2A05-456F-A6C8-F093A25D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题意：选最多的钱。</a:t>
            </a:r>
          </a:p>
          <a:p>
            <a:r>
              <a:rPr lang="zh-CN" altLang="en-US" dirty="0"/>
              <a:t>算法：模拟。</a:t>
            </a:r>
          </a:p>
        </p:txBody>
      </p:sp>
    </p:spTree>
    <p:extLst>
      <p:ext uri="{BB962C8B-B14F-4D97-AF65-F5344CB8AC3E}">
        <p14:creationId xmlns:p14="http://schemas.microsoft.com/office/powerpoint/2010/main" val="99391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E08B0-AE10-48F8-8BBF-6DFBEB96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B:A Game Called Mind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D0253-F6CF-4F4D-8A74-345BEC00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题意：几个人的牌重新排好。</a:t>
            </a:r>
          </a:p>
          <a:p>
            <a:r>
              <a:rPr lang="zh-CN" altLang="en-US" dirty="0"/>
              <a:t>算法：排序。</a:t>
            </a:r>
          </a:p>
          <a:p>
            <a:r>
              <a:rPr lang="zh-CN" altLang="en-US" dirty="0"/>
              <a:t>思路：按下标排序。</a:t>
            </a:r>
          </a:p>
        </p:txBody>
      </p:sp>
    </p:spTree>
    <p:extLst>
      <p:ext uri="{BB962C8B-B14F-4D97-AF65-F5344CB8AC3E}">
        <p14:creationId xmlns:p14="http://schemas.microsoft.com/office/powerpoint/2010/main" val="231478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2A03-31A3-4A2E-82A7-ADDD8E92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C:Unique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6BB90-AF81-4D03-A838-5E112EDB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题意：计数问题，有多少个不含重复元素的连续子序列。</a:t>
            </a:r>
          </a:p>
          <a:p>
            <a:r>
              <a:rPr lang="zh-CN" altLang="en-US" dirty="0"/>
              <a:t>算法：双指针，</a:t>
            </a:r>
            <a:r>
              <a:rPr lang="en-US" altLang="zh-CN" dirty="0"/>
              <a:t>STL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思路：第一个指针用来统计答案，第二个指针用来保证子序列中不含重复元素。</a:t>
            </a:r>
          </a:p>
        </p:txBody>
      </p:sp>
    </p:spTree>
    <p:extLst>
      <p:ext uri="{BB962C8B-B14F-4D97-AF65-F5344CB8AC3E}">
        <p14:creationId xmlns:p14="http://schemas.microsoft.com/office/powerpoint/2010/main" val="54401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4D8F2-D9E5-447A-BB90-4D4AF334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D:Gone Fishing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9E7C-E895-4AE3-9992-CEB67064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题意：给定二维平面上一些点，画一个半径为</a:t>
            </a:r>
            <a:r>
              <a:rPr lang="en-US" altLang="zh-CN" dirty="0"/>
              <a:t>R </a:t>
            </a:r>
            <a:r>
              <a:rPr lang="zh-CN" altLang="en-US" dirty="0"/>
              <a:t>的圆，使得圆上和圆内的点最多，求这个最大值。</a:t>
            </a:r>
          </a:p>
          <a:p>
            <a:r>
              <a:rPr lang="zh-CN" altLang="en-US" dirty="0"/>
              <a:t>算法：计算几何，圆覆盖，思维。</a:t>
            </a:r>
          </a:p>
          <a:p>
            <a:r>
              <a:rPr lang="zh-CN" altLang="en-US" dirty="0"/>
              <a:t>思路：假设当前有一个最优解，则一定可以将最优圆平移，使得恰好有两个点在圆上，而且圆上与圆内的点不会变少。即，有两个点在圆上的答案不会比最优解更差。所以，直接枚举两个点，求出圆心统计答案即可。</a:t>
            </a:r>
          </a:p>
        </p:txBody>
      </p:sp>
    </p:spTree>
    <p:extLst>
      <p:ext uri="{BB962C8B-B14F-4D97-AF65-F5344CB8AC3E}">
        <p14:creationId xmlns:p14="http://schemas.microsoft.com/office/powerpoint/2010/main" val="210082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8E1CC-230C-4DA5-8187-FEC0B504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E:Sum of a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07099-223F-4E9E-BC6B-CDFE8DCB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题意：定义</a:t>
            </a:r>
            <a:r>
              <a:rPr lang="en-US" altLang="zh-CN" dirty="0"/>
              <a:t>f(x)= x</a:t>
            </a:r>
            <a:r>
              <a:rPr lang="zh-CN" altLang="en-US" dirty="0"/>
              <a:t>的最小质因子，求</a:t>
            </a:r>
            <a:r>
              <a:rPr lang="en-US" altLang="zh-CN" dirty="0"/>
              <a:t>f[s...e]</a:t>
            </a:r>
            <a:r>
              <a:rPr lang="zh-CN" altLang="en-US" dirty="0"/>
              <a:t>前</a:t>
            </a:r>
            <a:r>
              <a:rPr lang="en-US" altLang="zh-CN" dirty="0"/>
              <a:t>k</a:t>
            </a:r>
            <a:r>
              <a:rPr lang="zh-CN" altLang="en-US" dirty="0"/>
              <a:t>小的和，</a:t>
            </a:r>
            <a:r>
              <a:rPr lang="en-US" altLang="zh-CN" dirty="0"/>
              <a:t>k&lt;=0.9*(e-s+1)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算法：质数，筛法，数论。</a:t>
            </a:r>
          </a:p>
          <a:p>
            <a:r>
              <a:rPr lang="zh-CN" altLang="en-US" dirty="0"/>
              <a:t>思路：利用容斥原理</a:t>
            </a:r>
            <a:r>
              <a:rPr lang="en-US" altLang="zh-CN" dirty="0"/>
              <a:t>(</a:t>
            </a:r>
            <a:r>
              <a:rPr lang="zh-CN" altLang="en-US" dirty="0"/>
              <a:t>或乘法原理</a:t>
            </a:r>
            <a:r>
              <a:rPr lang="en-US" altLang="zh-CN" dirty="0"/>
              <a:t>)</a:t>
            </a:r>
            <a:r>
              <a:rPr lang="zh-CN" altLang="en-US" dirty="0"/>
              <a:t>可知，</a:t>
            </a:r>
            <a:r>
              <a:rPr lang="en-US" altLang="zh-CN" dirty="0"/>
              <a:t>1e6</a:t>
            </a:r>
            <a:r>
              <a:rPr lang="zh-CN" altLang="en-US" dirty="0"/>
              <a:t>以内的质数足以将一个区间覆盖到</a:t>
            </a:r>
            <a:r>
              <a:rPr lang="en-US" altLang="zh-CN" dirty="0"/>
              <a:t>90% (r=(1-1/2)*(1-1/3)*(1-1/5)*(1-1/7)*(1-1/11).... ,r </a:t>
            </a:r>
            <a:r>
              <a:rPr lang="zh-CN" altLang="en-US" dirty="0"/>
              <a:t>表示未被覆盖的占比</a:t>
            </a:r>
            <a:r>
              <a:rPr lang="en-US" altLang="zh-CN" dirty="0"/>
              <a:t>)</a:t>
            </a:r>
            <a:r>
              <a:rPr lang="zh-CN" altLang="en-US" dirty="0"/>
              <a:t>，且未被覆盖到的点，函数值</a:t>
            </a:r>
            <a:r>
              <a:rPr lang="en-US" altLang="zh-CN" dirty="0"/>
              <a:t>f</a:t>
            </a:r>
            <a:r>
              <a:rPr lang="zh-CN" altLang="en-US" dirty="0"/>
              <a:t>大于</a:t>
            </a:r>
            <a:r>
              <a:rPr lang="en-US" altLang="zh-CN" dirty="0"/>
              <a:t>1e6</a:t>
            </a:r>
            <a:r>
              <a:rPr lang="zh-CN" altLang="en-US" dirty="0"/>
              <a:t>。筛完质数后，再用欧拉筛的思想求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27994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2C58-F080-47B1-8C63-2A54A201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057"/>
            <a:ext cx="10515600" cy="1325563"/>
          </a:xfrm>
        </p:spPr>
        <p:txBody>
          <a:bodyPr/>
          <a:lstStyle/>
          <a:p>
            <a:r>
              <a:rPr lang="en-GB" altLang="zh-CN" dirty="0"/>
              <a:t>F:Hang Gliding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171B0-00FE-4653-84EE-78F25CCF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题意：有一堆任务，每个任务有起止时间和得分。有很多飞行员，对于每一个飞行员，在某一时刻只能做某一个任务，每一个任务都有一个成功概率。现让你最大化每个飞行员的期望得分，并求分值最大的前三位和其编号。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算法：</a:t>
            </a:r>
            <a:r>
              <a:rPr lang="en-US" altLang="zh-CN" dirty="0"/>
              <a:t>DP</a:t>
            </a:r>
            <a:r>
              <a:rPr lang="zh-CN" altLang="en-US" dirty="0"/>
              <a:t>，排序。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dirty="0"/>
              <a:t>思路：飞行员之间是独立的，可以单独计算最大分数。对于每一个飞行员，按照时间顺序</a:t>
            </a:r>
            <a:r>
              <a:rPr lang="en-US" altLang="zh-CN" dirty="0"/>
              <a:t>DP</a:t>
            </a:r>
            <a:r>
              <a:rPr lang="zh-CN" altLang="en-US" dirty="0"/>
              <a:t>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]=min{f[i-1],f[s[pos]]+w[pos]}(</a:t>
            </a:r>
            <a:r>
              <a:rPr lang="zh-CN" altLang="en-US" dirty="0"/>
              <a:t>选择不做任务或做任务</a:t>
            </a:r>
            <a:r>
              <a:rPr lang="en-US" altLang="zh-CN" dirty="0"/>
              <a:t>),pos</a:t>
            </a:r>
            <a:r>
              <a:rPr lang="zh-CN" altLang="en-US" dirty="0"/>
              <a:t>为所有满足</a:t>
            </a:r>
            <a:r>
              <a:rPr lang="en-US" altLang="zh-CN" dirty="0"/>
              <a:t>e[pos]=</a:t>
            </a:r>
            <a:r>
              <a:rPr lang="en-US" altLang="zh-CN" dirty="0" err="1"/>
              <a:t>i</a:t>
            </a:r>
            <a:r>
              <a:rPr lang="zh-CN" altLang="en-US" dirty="0"/>
              <a:t>的值</a:t>
            </a:r>
            <a:r>
              <a:rPr lang="en-US" altLang="zh-CN" dirty="0"/>
              <a:t>,</a:t>
            </a:r>
            <a:r>
              <a:rPr lang="zh-CN" altLang="en-US" dirty="0"/>
              <a:t>即第</a:t>
            </a:r>
            <a:r>
              <a:rPr lang="en-US" altLang="zh-CN" dirty="0"/>
              <a:t>pos</a:t>
            </a:r>
            <a:r>
              <a:rPr lang="zh-CN" altLang="en-US" dirty="0"/>
              <a:t>个任务在</a:t>
            </a:r>
            <a:r>
              <a:rPr lang="en-US" altLang="zh-CN" dirty="0" err="1"/>
              <a:t>i</a:t>
            </a:r>
            <a:r>
              <a:rPr lang="zh-CN" altLang="en-US" dirty="0"/>
              <a:t>时刻结束</a:t>
            </a:r>
            <a:r>
              <a:rPr lang="en-US" altLang="zh-CN" dirty="0"/>
              <a:t>; w[pos]</a:t>
            </a:r>
            <a:r>
              <a:rPr lang="zh-CN" altLang="en-US" dirty="0"/>
              <a:t>为这个飞行员完成第</a:t>
            </a:r>
            <a:r>
              <a:rPr lang="en-US" altLang="zh-CN" dirty="0"/>
              <a:t>pos</a:t>
            </a:r>
            <a:r>
              <a:rPr lang="zh-CN" altLang="en-US" dirty="0"/>
              <a:t>个任务的期望得分</a:t>
            </a:r>
            <a:r>
              <a:rPr lang="en-US" altLang="zh-CN" dirty="0"/>
              <a:t>,w[pos]=a[pos]*p[pos]</a:t>
            </a:r>
            <a:r>
              <a:rPr lang="zh-CN" altLang="en-US" dirty="0"/>
              <a:t>。</a:t>
            </a:r>
            <a:r>
              <a:rPr lang="en-US" altLang="zh-CN" dirty="0"/>
              <a:t>f[</a:t>
            </a:r>
            <a:r>
              <a:rPr lang="en-US" altLang="zh-CN" dirty="0" err="1"/>
              <a:t>max_time</a:t>
            </a:r>
            <a:r>
              <a:rPr lang="en-US" altLang="zh-CN" dirty="0"/>
              <a:t>]</a:t>
            </a:r>
            <a:r>
              <a:rPr lang="zh-CN" altLang="en-US" dirty="0"/>
              <a:t>即是当前飞行员的最大得分。将所有飞行员算完之后排序即可。</a:t>
            </a:r>
          </a:p>
        </p:txBody>
      </p:sp>
    </p:spTree>
    <p:extLst>
      <p:ext uri="{BB962C8B-B14F-4D97-AF65-F5344CB8AC3E}">
        <p14:creationId xmlns:p14="http://schemas.microsoft.com/office/powerpoint/2010/main" val="299071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73F3B-8A9A-4920-B55C-70DDFD0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G:Trading Cards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01260-C941-4A88-8BF2-73E6D7E2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由于卖出已拥有的卡片对答案没有影响（若需要已拥有的卡组成卡组，则收益为</a:t>
            </a:r>
            <a:r>
              <a:rPr lang="en-US" altLang="zh-CN" sz="2400" dirty="0"/>
              <a:t>0,</a:t>
            </a:r>
            <a:r>
              <a:rPr lang="zh-CN" altLang="en-US" sz="2400" dirty="0"/>
              <a:t>可以视作先卖出再买进，否则直接卖出），</a:t>
            </a:r>
          </a:p>
          <a:p>
            <a:r>
              <a:rPr lang="zh-CN" altLang="en-US" sz="2400" dirty="0"/>
              <a:t>所以我们先将所有的卡片卖给市场。</a:t>
            </a:r>
          </a:p>
          <a:p>
            <a:r>
              <a:rPr lang="zh-CN" altLang="en-US" sz="2400" dirty="0"/>
              <a:t>那么我们现在的卡片有两种状态：①要么还在市场里②要么买走这个卡和其他的卡组成卡组并卖给</a:t>
            </a:r>
            <a:r>
              <a:rPr lang="en-US" altLang="zh-CN" sz="2400" dirty="0"/>
              <a:t>Jeremy</a:t>
            </a:r>
          </a:p>
          <a:p>
            <a:r>
              <a:rPr lang="zh-CN" altLang="en-US" sz="2400" dirty="0"/>
              <a:t>考虑将市场为源点，</a:t>
            </a:r>
            <a:r>
              <a:rPr lang="en-US" altLang="zh-CN" sz="2400" dirty="0"/>
              <a:t>Jeremy</a:t>
            </a:r>
            <a:r>
              <a:rPr lang="zh-CN" altLang="en-US" sz="2400" dirty="0"/>
              <a:t>为汇点，市场向每个卡片连一条容量为其价值的边</a:t>
            </a:r>
          </a:p>
          <a:p>
            <a:r>
              <a:rPr lang="zh-CN" altLang="en-US" sz="2400" dirty="0"/>
              <a:t>每个卡组向</a:t>
            </a:r>
            <a:r>
              <a:rPr lang="en-US" altLang="zh-CN" sz="2400" dirty="0"/>
              <a:t>Jeremy</a:t>
            </a:r>
            <a:r>
              <a:rPr lang="zh-CN" altLang="en-US" sz="2400" dirty="0"/>
              <a:t>连一条容量为其价值的边</a:t>
            </a:r>
          </a:p>
          <a:p>
            <a:r>
              <a:rPr lang="zh-CN" altLang="en-US" sz="2400" dirty="0"/>
              <a:t>那么删除市场连向卡片的边表示情况②</a:t>
            </a:r>
          </a:p>
          <a:p>
            <a:r>
              <a:rPr lang="zh-CN" altLang="en-US" sz="2400" dirty="0"/>
              <a:t>删除卡组和</a:t>
            </a:r>
            <a:r>
              <a:rPr lang="en-US" altLang="zh-CN" sz="2400" dirty="0"/>
              <a:t>Jeremy</a:t>
            </a:r>
            <a:r>
              <a:rPr lang="zh-CN" altLang="en-US" sz="2400" dirty="0"/>
              <a:t>的边表示不选这个卡组</a:t>
            </a:r>
          </a:p>
        </p:txBody>
      </p:sp>
    </p:spTree>
    <p:extLst>
      <p:ext uri="{BB962C8B-B14F-4D97-AF65-F5344CB8AC3E}">
        <p14:creationId xmlns:p14="http://schemas.microsoft.com/office/powerpoint/2010/main" val="89527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50321-F27D-43AB-83B5-BF4DB33C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36"/>
            <a:ext cx="10515600" cy="51487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化简题目给的式子，则有</a:t>
            </a:r>
            <a:endParaRPr lang="en-US" altLang="zh-CN" sz="2400" dirty="0"/>
          </a:p>
          <a:p>
            <a:r>
              <a:rPr lang="zh-CN" altLang="en-US" sz="2400" dirty="0"/>
              <a:t>收益</a:t>
            </a:r>
            <a:r>
              <a:rPr lang="en-US" altLang="zh-CN" sz="2400" dirty="0"/>
              <a:t>=</a:t>
            </a:r>
            <a:r>
              <a:rPr lang="zh-CN" altLang="en-US" sz="2400" dirty="0"/>
              <a:t>所拥有卡的价值和</a:t>
            </a:r>
            <a:r>
              <a:rPr lang="en-US" altLang="zh-CN" sz="2400" dirty="0"/>
              <a:t>-</a:t>
            </a:r>
            <a:r>
              <a:rPr lang="zh-CN" altLang="en-US" sz="2400" dirty="0"/>
              <a:t>买入卡的花费 </a:t>
            </a:r>
            <a:r>
              <a:rPr lang="en-US" altLang="zh-CN" sz="2400" dirty="0"/>
              <a:t>+ </a:t>
            </a:r>
            <a:r>
              <a:rPr lang="zh-CN" altLang="en-US" sz="2400" dirty="0"/>
              <a:t>选的卡组的价值和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=</a:t>
            </a:r>
            <a:r>
              <a:rPr lang="zh-CN" altLang="en-US" sz="2400" dirty="0"/>
              <a:t>所拥有卡的价值和</a:t>
            </a:r>
            <a:r>
              <a:rPr lang="en-US" altLang="zh-CN" sz="2400" dirty="0"/>
              <a:t>-</a:t>
            </a:r>
            <a:r>
              <a:rPr lang="zh-CN" altLang="en-US" sz="2400" dirty="0"/>
              <a:t>买入卡的花费 </a:t>
            </a:r>
            <a:r>
              <a:rPr lang="en-US" altLang="zh-CN" sz="2400" dirty="0"/>
              <a:t>+ </a:t>
            </a:r>
            <a:r>
              <a:rPr lang="zh-CN" altLang="en-US" sz="2400" dirty="0"/>
              <a:t>所有的卡组的价值和 </a:t>
            </a:r>
            <a:r>
              <a:rPr lang="en-US" altLang="zh-CN" sz="2400" dirty="0"/>
              <a:t>- </a:t>
            </a:r>
            <a:r>
              <a:rPr lang="zh-CN" altLang="en-US" sz="2400" dirty="0"/>
              <a:t>不选的卡组的价值和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=</a:t>
            </a:r>
            <a:r>
              <a:rPr lang="zh-CN" altLang="en-US" sz="2400" dirty="0"/>
              <a:t>所拥有卡的价值和 </a:t>
            </a:r>
            <a:r>
              <a:rPr lang="en-US" altLang="zh-CN" sz="2400" dirty="0"/>
              <a:t>+ </a:t>
            </a:r>
            <a:r>
              <a:rPr lang="zh-CN" altLang="en-US" sz="2400" dirty="0"/>
              <a:t>所有的卡组的价值和 </a:t>
            </a:r>
            <a:r>
              <a:rPr lang="en-US" altLang="zh-CN" sz="2400" dirty="0"/>
              <a:t>- </a:t>
            </a:r>
            <a:r>
              <a:rPr lang="zh-CN" altLang="en-US" sz="2400" dirty="0"/>
              <a:t>（不选的卡组的价值和 </a:t>
            </a:r>
            <a:r>
              <a:rPr lang="en-US" altLang="zh-CN" sz="2400" dirty="0"/>
              <a:t>+ </a:t>
            </a:r>
            <a:r>
              <a:rPr lang="zh-CN" altLang="en-US" sz="2400" dirty="0"/>
              <a:t>买入卡的花费）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=</a:t>
            </a:r>
            <a:r>
              <a:rPr lang="zh-CN" altLang="en-US" sz="2400" dirty="0"/>
              <a:t>所拥有卡的价值和 </a:t>
            </a:r>
            <a:r>
              <a:rPr lang="en-US" altLang="zh-CN" sz="2400" dirty="0"/>
              <a:t>+ </a:t>
            </a:r>
            <a:r>
              <a:rPr lang="zh-CN" altLang="en-US" sz="2400" dirty="0"/>
              <a:t>所有的卡组的价值和 </a:t>
            </a:r>
            <a:r>
              <a:rPr lang="en-US" altLang="zh-CN" sz="2400" dirty="0"/>
              <a:t>- </a:t>
            </a:r>
            <a:r>
              <a:rPr lang="zh-CN" altLang="en-US" sz="2400" dirty="0"/>
              <a:t>（删除边使得源点和汇点不联通的价值和）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=</a:t>
            </a:r>
            <a:r>
              <a:rPr lang="zh-CN" altLang="en-US" sz="2400" dirty="0"/>
              <a:t>所拥有卡的价值和 </a:t>
            </a:r>
            <a:r>
              <a:rPr lang="en-US" altLang="zh-CN" sz="2400" dirty="0"/>
              <a:t>+ </a:t>
            </a:r>
            <a:r>
              <a:rPr lang="zh-CN" altLang="en-US" sz="2400" dirty="0"/>
              <a:t>所有的卡组的价值和 </a:t>
            </a:r>
            <a:r>
              <a:rPr lang="en-US" altLang="zh-CN" sz="2400" dirty="0"/>
              <a:t>- </a:t>
            </a:r>
            <a:r>
              <a:rPr lang="zh-CN" altLang="en-US" sz="2400" dirty="0"/>
              <a:t>图的割</a:t>
            </a:r>
          </a:p>
          <a:p>
            <a:r>
              <a:rPr lang="zh-CN" altLang="en-US" sz="2400" dirty="0"/>
              <a:t>为了防止卡组和卡片的连边被删除，则卡片和卡组连一条∞的边</a:t>
            </a:r>
          </a:p>
          <a:p>
            <a:r>
              <a:rPr lang="zh-CN" altLang="en-US" sz="2400" dirty="0"/>
              <a:t>为了最大化收益，则收益 </a:t>
            </a:r>
            <a:r>
              <a:rPr lang="en-US" altLang="zh-CN" sz="2400" dirty="0"/>
              <a:t>=</a:t>
            </a:r>
            <a:r>
              <a:rPr lang="zh-CN" altLang="en-US" sz="2400" dirty="0"/>
              <a:t>所拥有卡的价值和 </a:t>
            </a:r>
            <a:r>
              <a:rPr lang="en-US" altLang="zh-CN" sz="2400" dirty="0"/>
              <a:t>+ </a:t>
            </a:r>
            <a:r>
              <a:rPr lang="zh-CN" altLang="en-US" sz="2400" dirty="0"/>
              <a:t>所有的卡组的价值和 </a:t>
            </a:r>
            <a:r>
              <a:rPr lang="en-US" altLang="zh-CN" sz="2400" dirty="0"/>
              <a:t>- </a:t>
            </a:r>
            <a:r>
              <a:rPr lang="zh-CN" altLang="en-US" sz="2400" dirty="0"/>
              <a:t>图的最小割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CC684E-0BC8-4069-950F-951B637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50"/>
            <a:ext cx="10515600" cy="1325563"/>
          </a:xfrm>
        </p:spPr>
        <p:txBody>
          <a:bodyPr/>
          <a:lstStyle/>
          <a:p>
            <a:r>
              <a:rPr lang="en-GB" altLang="zh-CN" dirty="0"/>
              <a:t>G:Trading Cards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41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1319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UCF Local Programming Contest Round 1A</vt:lpstr>
      <vt:lpstr>A：Briefcases Full of Money</vt:lpstr>
      <vt:lpstr>B:A Game Called Mind</vt:lpstr>
      <vt:lpstr>C:Unique Values</vt:lpstr>
      <vt:lpstr>D:Gone Fishing</vt:lpstr>
      <vt:lpstr>E:Sum of a Function</vt:lpstr>
      <vt:lpstr>F:Hang Gliding</vt:lpstr>
      <vt:lpstr>G:Trading Cards</vt:lpstr>
      <vt:lpstr>G:Trading Cards</vt:lpstr>
      <vt:lpstr>H:Median Inversion String</vt:lpstr>
      <vt:lpstr>I:Check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Lenovo_LMK</dc:creator>
  <cp:lastModifiedBy>Lenovo_LMK</cp:lastModifiedBy>
  <cp:revision>14</cp:revision>
  <dcterms:created xsi:type="dcterms:W3CDTF">2021-07-19T13:41:28Z</dcterms:created>
  <dcterms:modified xsi:type="dcterms:W3CDTF">2021-07-19T14:33:48Z</dcterms:modified>
</cp:coreProperties>
</file>