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B361943-3F90-4E4A-962A-11F87424E449}" type="slidenum"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02DD1B8-1381-4C20-9212-183C3661405F}" type="slidenum">
              <a:rPr b="0" lang="pl-PL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6F13DCE-36A9-4112-95B7-164CEEAB3144}" type="slidenum">
              <a:rPr b="0" lang="pl-PL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A6EB81-2B44-413A-88A8-525EC2A336F5}" type="slidenum">
              <a:rPr b="0" lang="pl-PL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4AB9179-B243-40E5-A49B-46A1070395F4}" type="slidenum">
              <a:rPr b="0" lang="pl-PL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8C214E0-BAA3-4A99-A0D2-30E9DA28F9C5}" type="slidenum">
              <a:rPr b="0" lang="pl-PL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9DA06D6-8BCE-474B-BAAB-CADEAFC8EFBE}" type="slidenum">
              <a:rPr b="0" lang="pl-PL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D9A7F6D-A462-4098-8097-72D9F7BEAEE0}" type="slidenum">
              <a:rPr b="0" lang="pl-PL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E3CCF60-9F62-4C24-8142-E6AE9AD7D11C}" type="slidenum">
              <a:rPr b="0" lang="pl-PL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9DEF78-A97A-4B6C-9EFC-207B36571F6C}" type="slidenum">
              <a:rPr b="0" lang="pl-PL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17F90A4-D85D-4FAB-86F7-54BD9A87CF6E}" type="slidenum">
              <a:rPr b="0" lang="pl-PL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4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 1"/>
          <p:cNvSpPr/>
          <p:nvPr/>
        </p:nvSpPr>
        <p:spPr>
          <a:xfrm>
            <a:off x="6319440" y="1668240"/>
            <a:ext cx="7476840" cy="24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6562"/>
              </a:lnSpc>
              <a:tabLst>
                <a:tab algn="l" pos="0"/>
              </a:tabLst>
            </a:pPr>
            <a:r>
              <a:rPr b="0" lang="pl-PL" sz="525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Ocena jakości kształcenia</a:t>
            </a:r>
            <a:endParaRPr b="0" lang="pl-PL" sz="5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 2"/>
          <p:cNvSpPr/>
          <p:nvPr/>
        </p:nvSpPr>
        <p:spPr>
          <a:xfrm>
            <a:off x="6319440" y="4501080"/>
            <a:ext cx="7476840" cy="14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pl-PL" sz="1750" spc="-1" strike="noStrike">
                <a:solidFill>
                  <a:srgbClr val="454240"/>
                </a:solidFill>
                <a:latin typeface="DM Sans"/>
                <a:ea typeface="DM Sans"/>
              </a:rPr>
              <a:t>Witamy w prezentacji systemu, który umożliwia ocenę jakości edukacji w danej placówce edukacyjnej w kontekście jej faktycznych wydatków finansowych. Pokażemy Ci, jak nasz system może pomóc w optymalizacji kosztów edukacji bez utraty jakości kształcenia.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Shape 3"/>
          <p:cNvSpPr/>
          <p:nvPr/>
        </p:nvSpPr>
        <p:spPr>
          <a:xfrm>
            <a:off x="6319440" y="6189120"/>
            <a:ext cx="354600" cy="354600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Image 2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5485680" cy="8228880"/>
          </a:xfrm>
          <a:prstGeom prst="rect">
            <a:avLst/>
          </a:prstGeom>
          <a:ln w="0">
            <a:noFill/>
          </a:ln>
        </p:spPr>
      </p:pic>
      <p:pic>
        <p:nvPicPr>
          <p:cNvPr id="50" name="Image 3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242160" y="7589520"/>
            <a:ext cx="2296080" cy="5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 5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107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 8"/>
          <p:cNvSpPr/>
          <p:nvPr/>
        </p:nvSpPr>
        <p:spPr>
          <a:xfrm>
            <a:off x="2037960" y="1437840"/>
            <a:ext cx="10553760" cy="13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pl-PL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System </a:t>
            </a:r>
            <a:r>
              <a:rPr b="0" lang="pl-PL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wykonany </a:t>
            </a:r>
            <a:r>
              <a:rPr b="0" lang="pl-PL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przez team: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 20"/>
          <p:cNvSpPr/>
          <p:nvPr/>
        </p:nvSpPr>
        <p:spPr>
          <a:xfrm>
            <a:off x="5580000" y="4500000"/>
            <a:ext cx="4140000" cy="13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pl-PL" sz="720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WWZM</a:t>
            </a:r>
            <a:endParaRPr b="1" lang="pl-PL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 11"/>
          <p:cNvSpPr/>
          <p:nvPr/>
        </p:nvSpPr>
        <p:spPr>
          <a:xfrm>
            <a:off x="12060000" y="7200000"/>
            <a:ext cx="1800000" cy="7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pl-PL" sz="1500" spc="-1" strike="noStrike">
                <a:solidFill>
                  <a:srgbClr val="454240"/>
                </a:solidFill>
                <a:latin typeface="Apple LiGothic"/>
                <a:ea typeface="Libre Baskerville"/>
              </a:rPr>
              <a:t>HackYeah 2k23 KRK</a:t>
            </a:r>
            <a:endParaRPr b="0" lang="pl-PL" sz="1500" spc="-1" strike="noStrike">
              <a:solidFill>
                <a:srgbClr val="000000"/>
              </a:solidFill>
              <a:latin typeface="Apple LiGothic"/>
            </a:endParaRPr>
          </a:p>
        </p:txBody>
      </p:sp>
      <p:sp>
        <p:nvSpPr>
          <p:cNvPr id="111" name="Shape 6"/>
          <p:cNvSpPr/>
          <p:nvPr/>
        </p:nvSpPr>
        <p:spPr>
          <a:xfrm>
            <a:off x="11700000" y="5040000"/>
            <a:ext cx="2340000" cy="2252160"/>
          </a:xfrm>
          <a:prstGeom prst="roundRect">
            <a:avLst>
              <a:gd name="adj" fmla="val 2967"/>
            </a:avLst>
          </a:prstGeom>
          <a:solidFill>
            <a:srgbClr val="5b277d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11807280" y="5147280"/>
            <a:ext cx="2232720" cy="223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52" name="Shape 0"/>
          <p:cNvSpPr/>
          <p:nvPr/>
        </p:nvSpPr>
        <p:spPr>
          <a:xfrm>
            <a:off x="17640" y="17640"/>
            <a:ext cx="14629680" cy="8231400"/>
          </a:xfrm>
          <a:prstGeom prst="rect">
            <a:avLst/>
          </a:prstGeom>
          <a:solidFill>
            <a:srgbClr val="fffdfa"/>
          </a:solidFill>
          <a:ln w="13692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 1"/>
          <p:cNvSpPr/>
          <p:nvPr/>
        </p:nvSpPr>
        <p:spPr>
          <a:xfrm>
            <a:off x="823320" y="603720"/>
            <a:ext cx="7496640" cy="20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03"/>
              </a:lnSpc>
              <a:tabLst>
                <a:tab algn="l" pos="0"/>
              </a:tabLst>
            </a:pPr>
            <a:r>
              <a:rPr b="0" lang="pl-PL" sz="432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Charakterystyka koncepcji</a:t>
            </a:r>
            <a:endParaRPr b="0" lang="pl-PL" sz="4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 3"/>
          <p:cNvSpPr/>
          <p:nvPr/>
        </p:nvSpPr>
        <p:spPr>
          <a:xfrm>
            <a:off x="1174320" y="2862360"/>
            <a:ext cx="7145640" cy="34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endParaRPr b="0" lang="pl-PL" sz="2200" spc="-1" strike="noStrike">
              <a:solidFill>
                <a:srgbClr val="000000"/>
              </a:solidFill>
              <a:latin typeface="AppleSystemUIFont"/>
              <a:ea typeface="AppleSystemUIFont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Określenie faktycznych kosztów kształcenia w przeliczeniu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na jednego ucznia</a:t>
            </a:r>
            <a:endParaRPr b="0" lang="pl-PL" sz="2100" spc="-1" strike="noStrike">
              <a:solidFill>
                <a:srgbClr val="000000"/>
              </a:solidFill>
              <a:latin typeface="AppleSystemUIFont"/>
              <a:ea typeface="AppleSystemUIFont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Podniesienie jakości kształcenia przy efektywnym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gospodarowaniu budżetem</a:t>
            </a:r>
            <a:endParaRPr b="0" lang="pl-PL" sz="2100" spc="-1" strike="noStrike">
              <a:solidFill>
                <a:srgbClr val="000000"/>
              </a:solidFill>
              <a:latin typeface="AppleSystemUIFont"/>
              <a:ea typeface="AppleSystemUIFont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Poszukiwanie przestrzeni do oszczędności w prowadzeniu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szkół</a:t>
            </a:r>
            <a:endParaRPr b="0" lang="pl-PL" sz="2100" spc="-1" strike="noStrike">
              <a:solidFill>
                <a:srgbClr val="000000"/>
              </a:solidFill>
              <a:latin typeface="AppleSystemUIFont"/>
              <a:ea typeface="AppleSystemUIFont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Punkt wyjścia do pogłębienia analizy</a:t>
            </a:r>
            <a:endParaRPr b="0" lang="pl-PL" sz="2100" spc="-1" strike="noStrike">
              <a:solidFill>
                <a:srgbClr val="000000"/>
              </a:solidFill>
              <a:latin typeface="AppleSystemUIFont"/>
              <a:ea typeface="AppleSystemUIFont"/>
            </a:endParaRPr>
          </a:p>
        </p:txBody>
      </p:sp>
      <p:pic>
        <p:nvPicPr>
          <p:cNvPr id="55" name="Image 1" descr="preencoded.png"/>
          <p:cNvPicPr/>
          <p:nvPr/>
        </p:nvPicPr>
        <p:blipFill>
          <a:blip r:embed="rId2"/>
          <a:stretch/>
        </p:blipFill>
        <p:spPr>
          <a:xfrm>
            <a:off x="9144000" y="0"/>
            <a:ext cx="5485680" cy="8231400"/>
          </a:xfrm>
          <a:prstGeom prst="rect">
            <a:avLst/>
          </a:prstGeom>
          <a:ln w="0">
            <a:noFill/>
          </a:ln>
        </p:spPr>
      </p:pic>
      <p:pic>
        <p:nvPicPr>
          <p:cNvPr id="56" name="Image 2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242160" y="7589520"/>
            <a:ext cx="2296080" cy="547920"/>
          </a:xfrm>
          <a:prstGeom prst="rect">
            <a:avLst/>
          </a:prstGeom>
          <a:ln w="0">
            <a:noFill/>
          </a:ln>
        </p:spPr>
      </p:pic>
      <p:sp>
        <p:nvSpPr>
          <p:cNvPr id="57" name="Text 24"/>
          <p:cNvSpPr/>
          <p:nvPr/>
        </p:nvSpPr>
        <p:spPr>
          <a:xfrm>
            <a:off x="900000" y="2319480"/>
            <a:ext cx="7145640" cy="70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1" lang="pl-PL" sz="2200" spc="-1" strike="noStrike">
                <a:solidFill>
                  <a:srgbClr val="454240"/>
                </a:solidFill>
                <a:latin typeface="DM Sans"/>
                <a:ea typeface="DM Sans"/>
              </a:rPr>
              <a:t>Wyzwania w Zarządzaniu Budżetem Oświatowym:</a:t>
            </a:r>
            <a:endParaRPr b="1" lang="pl-PL" sz="2200" spc="-1" strike="noStrike">
              <a:solidFill>
                <a:srgbClr val="0e121d"/>
              </a:solidFill>
              <a:latin typeface="Sohne-Halbfett"/>
              <a:ea typeface="Sohne-Halbfet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59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 1"/>
          <p:cNvSpPr/>
          <p:nvPr/>
        </p:nvSpPr>
        <p:spPr>
          <a:xfrm>
            <a:off x="2037960" y="1437840"/>
            <a:ext cx="10553760" cy="13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pl-PL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Korzyści wykorzystania systemu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Shape 2"/>
          <p:cNvSpPr/>
          <p:nvPr/>
        </p:nvSpPr>
        <p:spPr>
          <a:xfrm>
            <a:off x="741960" y="3270960"/>
            <a:ext cx="3371760" cy="4318560"/>
          </a:xfrm>
          <a:prstGeom prst="roundRect">
            <a:avLst>
              <a:gd name="adj" fmla="val 2967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 3"/>
          <p:cNvSpPr/>
          <p:nvPr/>
        </p:nvSpPr>
        <p:spPr>
          <a:xfrm>
            <a:off x="978120" y="3506760"/>
            <a:ext cx="2897280" cy="6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pl-PL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Obliczanie Kosztów na ucznia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Shape 5"/>
          <p:cNvSpPr/>
          <p:nvPr/>
        </p:nvSpPr>
        <p:spPr>
          <a:xfrm>
            <a:off x="4680000" y="3270960"/>
            <a:ext cx="5220000" cy="4318560"/>
          </a:xfrm>
          <a:prstGeom prst="roundRect">
            <a:avLst>
              <a:gd name="adj" fmla="val 2967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 6"/>
          <p:cNvSpPr/>
          <p:nvPr/>
        </p:nvSpPr>
        <p:spPr>
          <a:xfrm>
            <a:off x="5866200" y="3506760"/>
            <a:ext cx="2897280" cy="6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pl-PL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Dane finansowe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 7"/>
          <p:cNvSpPr/>
          <p:nvPr/>
        </p:nvSpPr>
        <p:spPr>
          <a:xfrm>
            <a:off x="5040000" y="4423320"/>
            <a:ext cx="4680000" cy="29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Zaplanuj, w które obszary warto inwestować w określonym okresie, aby zoptymalizować koszty związane z edukacją, takie jak wynagrodzenia nauczycieli, koszty materiałów dydaktycznych, utrzymanie budynków szkolnych, szkolenia i administracja</a:t>
            </a:r>
            <a:endParaRPr b="0" lang="pl-PL" sz="1800" spc="-1" strike="noStrike">
              <a:solidFill>
                <a:srgbClr val="000000"/>
              </a:solidFill>
              <a:latin typeface="Arial"/>
              <a:ea typeface="PingFang SC"/>
            </a:endParaRPr>
          </a:p>
        </p:txBody>
      </p:sp>
      <p:sp>
        <p:nvSpPr>
          <p:cNvPr id="66" name="Shape 8"/>
          <p:cNvSpPr/>
          <p:nvPr/>
        </p:nvSpPr>
        <p:spPr>
          <a:xfrm>
            <a:off x="10488240" y="3270960"/>
            <a:ext cx="3371760" cy="4318560"/>
          </a:xfrm>
          <a:prstGeom prst="roundRect">
            <a:avLst>
              <a:gd name="adj" fmla="val 2967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 9"/>
          <p:cNvSpPr/>
          <p:nvPr/>
        </p:nvSpPr>
        <p:spPr>
          <a:xfrm>
            <a:off x="10718280" y="3506760"/>
            <a:ext cx="2897280" cy="6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pl-PL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Poprawa jakości edukacji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 10"/>
          <p:cNvSpPr/>
          <p:nvPr/>
        </p:nvSpPr>
        <p:spPr>
          <a:xfrm>
            <a:off x="10718280" y="4423320"/>
            <a:ext cx="2897280" cy="213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pl-PL" sz="1750" spc="-1" strike="noStrike">
                <a:solidFill>
                  <a:srgbClr val="454240"/>
                </a:solidFill>
                <a:latin typeface="DM Sans"/>
                <a:ea typeface="DM Sans"/>
              </a:rPr>
              <a:t>Dowiedz się, w których dziedzinach warto zainwestować, aby uczniowie i studenci byli bardziej zadowoleni z jakości swojej edukacji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 26"/>
          <p:cNvSpPr/>
          <p:nvPr/>
        </p:nvSpPr>
        <p:spPr>
          <a:xfrm>
            <a:off x="900000" y="4528440"/>
            <a:ext cx="2897280" cy="213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pl-PL" sz="1800" spc="-1" strike="noStrike">
                <a:solidFill>
                  <a:srgbClr val="454240"/>
                </a:solidFill>
                <a:latin typeface="DM Sans"/>
                <a:ea typeface="DM Sans"/>
              </a:rPr>
              <a:t>Miara efektywnego </a:t>
            </a:r>
            <a:r>
              <a:rPr b="0" lang="pl-PL" sz="1800" spc="-1" strike="noStrike">
                <a:solidFill>
                  <a:srgbClr val="454240"/>
                </a:solidFill>
                <a:latin typeface="DM Sans"/>
                <a:ea typeface="DM Sans"/>
              </a:rPr>
              <a:t>wykorzystania środków </a:t>
            </a:r>
            <a:r>
              <a:rPr b="0" lang="pl-PL" sz="1800" spc="-1" strike="noStrike">
                <a:solidFill>
                  <a:srgbClr val="454240"/>
                </a:solidFill>
                <a:latin typeface="DM Sans"/>
                <a:ea typeface="DM Sans"/>
              </a:rPr>
              <a:t>finansowych w kontekście </a:t>
            </a:r>
            <a:r>
              <a:rPr b="0" lang="pl-PL" sz="1800" spc="-1" strike="noStrike">
                <a:solidFill>
                  <a:srgbClr val="454240"/>
                </a:solidFill>
                <a:latin typeface="DM Sans"/>
                <a:ea typeface="DM Sans"/>
              </a:rPr>
              <a:t>jakości kształcenia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71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 1"/>
          <p:cNvSpPr/>
          <p:nvPr/>
        </p:nvSpPr>
        <p:spPr>
          <a:xfrm>
            <a:off x="2037960" y="1973880"/>
            <a:ext cx="6278040" cy="6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pl-PL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Dla kogo jest system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Shape 4"/>
          <p:cNvSpPr/>
          <p:nvPr/>
        </p:nvSpPr>
        <p:spPr>
          <a:xfrm>
            <a:off x="1080000" y="3780000"/>
            <a:ext cx="3911760" cy="3060000"/>
          </a:xfrm>
          <a:prstGeom prst="roundRect">
            <a:avLst>
              <a:gd name="adj" fmla="val 2967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Shape 9"/>
          <p:cNvSpPr/>
          <p:nvPr/>
        </p:nvSpPr>
        <p:spPr>
          <a:xfrm flipV="1">
            <a:off x="1080360" y="3785760"/>
            <a:ext cx="3911760" cy="3060000"/>
          </a:xfrm>
          <a:prstGeom prst="roundRect">
            <a:avLst>
              <a:gd name="adj" fmla="val 2967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Shape 11"/>
          <p:cNvSpPr/>
          <p:nvPr/>
        </p:nvSpPr>
        <p:spPr>
          <a:xfrm flipV="1">
            <a:off x="5268240" y="3785760"/>
            <a:ext cx="3911760" cy="3060000"/>
          </a:xfrm>
          <a:prstGeom prst="roundRect">
            <a:avLst>
              <a:gd name="adj" fmla="val 2967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Shape 12"/>
          <p:cNvSpPr/>
          <p:nvPr/>
        </p:nvSpPr>
        <p:spPr>
          <a:xfrm flipV="1">
            <a:off x="9469800" y="3785760"/>
            <a:ext cx="3911760" cy="3060000"/>
          </a:xfrm>
          <a:prstGeom prst="roundRect">
            <a:avLst>
              <a:gd name="adj" fmla="val 2967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 2"/>
          <p:cNvSpPr/>
          <p:nvPr/>
        </p:nvSpPr>
        <p:spPr>
          <a:xfrm>
            <a:off x="1524240" y="5220000"/>
            <a:ext cx="315576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pl-PL" sz="262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Organ prowadzący</a:t>
            </a:r>
            <a:endParaRPr b="0" lang="pl-PL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 4"/>
          <p:cNvSpPr/>
          <p:nvPr/>
        </p:nvSpPr>
        <p:spPr>
          <a:xfrm>
            <a:off x="5681520" y="5177880"/>
            <a:ext cx="315576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pl-PL" sz="262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Dyrektorzy szkół</a:t>
            </a:r>
            <a:endParaRPr b="0" lang="pl-PL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 6"/>
          <p:cNvSpPr/>
          <p:nvPr/>
        </p:nvSpPr>
        <p:spPr>
          <a:xfrm>
            <a:off x="9912240" y="5148000"/>
            <a:ext cx="315576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pl-PL" sz="262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Rodzice uczniów</a:t>
            </a:r>
            <a:endParaRPr b="0" lang="pl-PL" sz="26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81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 1"/>
          <p:cNvSpPr/>
          <p:nvPr/>
        </p:nvSpPr>
        <p:spPr>
          <a:xfrm>
            <a:off x="2037960" y="694080"/>
            <a:ext cx="10553760" cy="13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pl-PL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Znajdź w systemie to, czego potrzebujesz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Image 1" descr="preencoded.png"/>
          <p:cNvPicPr/>
          <p:nvPr/>
        </p:nvPicPr>
        <p:blipFill>
          <a:blip r:embed="rId2"/>
          <a:stretch/>
        </p:blipFill>
        <p:spPr>
          <a:xfrm>
            <a:off x="1008000" y="1902240"/>
            <a:ext cx="5472000" cy="3381480"/>
          </a:xfrm>
          <a:prstGeom prst="rect">
            <a:avLst/>
          </a:prstGeom>
          <a:ln w="0">
            <a:noFill/>
          </a:ln>
        </p:spPr>
      </p:pic>
      <p:sp>
        <p:nvSpPr>
          <p:cNvPr id="84" name="Text 2"/>
          <p:cNvSpPr/>
          <p:nvPr/>
        </p:nvSpPr>
        <p:spPr>
          <a:xfrm>
            <a:off x="2176920" y="5582520"/>
            <a:ext cx="3295080" cy="6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pl-PL" sz="219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Intuicyjny panel użytkownika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 3"/>
          <p:cNvSpPr/>
          <p:nvPr/>
        </p:nvSpPr>
        <p:spPr>
          <a:xfrm>
            <a:off x="1384920" y="6499080"/>
            <a:ext cx="5095080" cy="14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pl-PL" sz="1750" spc="-1" strike="noStrike">
                <a:solidFill>
                  <a:srgbClr val="454240"/>
                </a:solidFill>
                <a:latin typeface="DM Sans"/>
                <a:ea typeface="DM Sans"/>
              </a:rPr>
              <a:t>Łatwością w obsłudze naszego systemu zachwycą się nawet ci, którzy nie są doświadczonymi użytkownikami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Image 2" descr="preencoded.png"/>
          <p:cNvPicPr/>
          <p:nvPr/>
        </p:nvPicPr>
        <p:blipFill>
          <a:blip r:embed="rId3"/>
          <a:stretch/>
        </p:blipFill>
        <p:spPr>
          <a:xfrm>
            <a:off x="8332200" y="4320000"/>
            <a:ext cx="5244120" cy="3240360"/>
          </a:xfrm>
          <a:prstGeom prst="rect">
            <a:avLst/>
          </a:prstGeom>
          <a:ln w="0">
            <a:noFill/>
          </a:ln>
        </p:spPr>
      </p:pic>
      <p:sp>
        <p:nvSpPr>
          <p:cNvPr id="87" name="Text 4"/>
          <p:cNvSpPr/>
          <p:nvPr/>
        </p:nvSpPr>
        <p:spPr>
          <a:xfrm>
            <a:off x="9844560" y="2160000"/>
            <a:ext cx="294840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pl-PL" sz="219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Wykryj oszczędności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 5"/>
          <p:cNvSpPr/>
          <p:nvPr/>
        </p:nvSpPr>
        <p:spPr>
          <a:xfrm>
            <a:off x="9180000" y="2903760"/>
            <a:ext cx="450000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pl-PL" sz="1750" spc="-1" strike="noStrike">
                <a:solidFill>
                  <a:srgbClr val="454240"/>
                </a:solidFill>
                <a:latin typeface="DM Sans"/>
                <a:ea typeface="DM Sans"/>
              </a:rPr>
              <a:t>System analizuje Twoje wydatki i porównuje je z wynikami dotyczącymi twojej jakości edukacji, by pomóc odnaleźć oszczędności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4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90" name="Shape 7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 12"/>
          <p:cNvSpPr/>
          <p:nvPr/>
        </p:nvSpPr>
        <p:spPr>
          <a:xfrm>
            <a:off x="2037960" y="694080"/>
            <a:ext cx="10553760" cy="13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pl-PL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Placówka szkolna - detale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Image 6" descr="preencoded.png"/>
          <p:cNvPicPr/>
          <p:nvPr/>
        </p:nvPicPr>
        <p:blipFill>
          <a:blip r:embed="rId2"/>
          <a:stretch/>
        </p:blipFill>
        <p:spPr>
          <a:xfrm>
            <a:off x="2412000" y="1852920"/>
            <a:ext cx="9540000" cy="589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 9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94" name="Shape 13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 14"/>
          <p:cNvSpPr/>
          <p:nvPr/>
        </p:nvSpPr>
        <p:spPr>
          <a:xfrm>
            <a:off x="2037960" y="694080"/>
            <a:ext cx="10553760" cy="13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pl-PL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Podsumowanie szkół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 11" descr="preencoded.png"/>
          <p:cNvPicPr/>
          <p:nvPr/>
        </p:nvPicPr>
        <p:blipFill>
          <a:blip r:embed="rId2"/>
          <a:stretch/>
        </p:blipFill>
        <p:spPr>
          <a:xfrm>
            <a:off x="2659680" y="1873800"/>
            <a:ext cx="9436320" cy="583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 8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98" name="Shape 14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16"/>
          <p:cNvSpPr/>
          <p:nvPr/>
        </p:nvSpPr>
        <p:spPr>
          <a:xfrm>
            <a:off x="2037960" y="694080"/>
            <a:ext cx="10553760" cy="13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pl-PL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Implementacja rozwiązania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1080000" y="1759320"/>
            <a:ext cx="12830040" cy="598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 7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102" name="Shape 10"/>
          <p:cNvSpPr/>
          <p:nvPr/>
        </p:nvSpPr>
        <p:spPr>
          <a:xfrm>
            <a:off x="17640" y="17640"/>
            <a:ext cx="14629680" cy="8231400"/>
          </a:xfrm>
          <a:prstGeom prst="rect">
            <a:avLst/>
          </a:prstGeom>
          <a:solidFill>
            <a:srgbClr val="fffdfa"/>
          </a:solidFill>
          <a:ln w="13692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 13"/>
          <p:cNvSpPr/>
          <p:nvPr/>
        </p:nvSpPr>
        <p:spPr>
          <a:xfrm>
            <a:off x="1503360" y="720000"/>
            <a:ext cx="7496640" cy="20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03"/>
              </a:lnSpc>
              <a:tabLst>
                <a:tab algn="l" pos="0"/>
              </a:tabLst>
            </a:pPr>
            <a:r>
              <a:rPr b="0" lang="pl-PL" sz="432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Plan dalszego rozwoju systemu</a:t>
            </a:r>
            <a:endParaRPr b="0" lang="pl-PL" sz="4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 15"/>
          <p:cNvSpPr/>
          <p:nvPr/>
        </p:nvSpPr>
        <p:spPr>
          <a:xfrm>
            <a:off x="900000" y="2862360"/>
            <a:ext cx="7200000" cy="34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endParaRPr b="0" lang="pl-PL" sz="2200" spc="-1" strike="noStrike">
              <a:solidFill>
                <a:srgbClr val="000000"/>
              </a:solidFill>
              <a:latin typeface="AppleSystemUIFont"/>
              <a:ea typeface="AppleSystemUIFont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l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k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c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j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d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o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s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t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ę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j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k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o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r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z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ę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d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z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e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t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e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r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e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t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o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w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e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z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 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k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ż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d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e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g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o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m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e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j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s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c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z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e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m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endParaRPr b="0" lang="pl-PL" sz="2100" spc="-1" strike="noStrike">
              <a:solidFill>
                <a:srgbClr val="000000"/>
              </a:solidFill>
              <a:latin typeface="AppleSystemUIFont"/>
              <a:ea typeface="AppleSystemUIFont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r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z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e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w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d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y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w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e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k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o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s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z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t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ó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w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o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d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s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t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w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e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o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r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z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e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d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c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h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w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y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d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t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k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ó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w</a:t>
            </a:r>
            <a:endParaRPr b="0" lang="pl-PL" sz="2100" spc="-1" strike="noStrike">
              <a:solidFill>
                <a:srgbClr val="000000"/>
              </a:solidFill>
              <a:latin typeface="AppleSystemUIFont"/>
              <a:ea typeface="AppleSystemUIFont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t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e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g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r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c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j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z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u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b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l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c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z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y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m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t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e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r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f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e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j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s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m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r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o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g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r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m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s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t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y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c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z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y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m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endParaRPr b="0" lang="pl-PL" sz="2100" spc="-1" strike="noStrike">
              <a:solidFill>
                <a:srgbClr val="000000"/>
              </a:solidFill>
              <a:latin typeface="AppleSystemUIFont"/>
              <a:ea typeface="AppleSystemUIFont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W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s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o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m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g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e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r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c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y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o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r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z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e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z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u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d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o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s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t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ę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e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e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w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y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j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ś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e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ń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,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o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j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ę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ć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,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s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k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r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ó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t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ó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w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.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r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g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r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f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y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,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K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t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e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g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o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r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s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u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b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w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e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c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y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j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y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c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h</a:t>
            </a:r>
            <a:endParaRPr b="0" lang="pl-PL" sz="2100" spc="-1" strike="noStrike">
              <a:solidFill>
                <a:srgbClr val="000000"/>
              </a:solidFill>
              <a:latin typeface="AppleSystemUIFont"/>
              <a:ea typeface="AppleSystemUIFont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l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z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 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d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n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y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c</a:t>
            </a: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h</a:t>
            </a:r>
            <a:endParaRPr b="0" lang="pl-PL" sz="2100" spc="-1" strike="noStrike">
              <a:solidFill>
                <a:srgbClr val="000000"/>
              </a:solidFill>
              <a:latin typeface="AppleSystemUIFont"/>
              <a:ea typeface="AppleSystemUIFont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8413560" y="3216600"/>
            <a:ext cx="5834880" cy="344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LibreOffice/7.6.2.1$MacOSX_AARCH64 LibreOffice_project/56f7684011345957bbf33a7ee678afaf4d2ba333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2023-10-01T02:20:10Z</dcterms:created>
  <dc:creator>PptxGenJS</dc:creator>
  <dc:description/>
  <dc:language>pl-PL</dc:language>
  <cp:lastModifiedBy/>
  <dcterms:modified xsi:type="dcterms:W3CDTF">2023-10-01T11:47:40Z</dcterms:modified>
  <cp:revision>4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