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10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3C10028-5D17-41D8-B26D-2FF2370E8100}" type="slidenum"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104811-8886-4F35-91E8-18CBC8C60FE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88C83C-1A99-4248-B6A1-EA39C501597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E6CE9D-EA2E-4B9B-B046-F9FB70BA781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7E6707-C2BF-4A0C-B118-D67567D03EC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5A7BE8-6937-47EE-88EC-AB54576C684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DA5ADC-4E61-4ECD-94F1-543F77B4F91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2017C2-030B-46CA-9017-8F2720400EE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CB7350-A5A5-44F8-9CAD-231AC670BB8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pl-PL" sz="1800" spc="-1" strike="noStrike">
                <a:solidFill>
                  <a:schemeClr val="dk1"/>
                </a:solidFill>
                <a:latin typeface="Calibri"/>
              </a:rPr>
              <a:t>t</a:t>
            </a:r>
            <a:endParaRPr b="0" lang="pl-P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gamma.app" TargetMode="External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1"/>
          <p:cNvSpPr/>
          <p:nvPr/>
        </p:nvSpPr>
        <p:spPr>
          <a:xfrm>
            <a:off x="6319440" y="1668240"/>
            <a:ext cx="7477200" cy="24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6562"/>
              </a:lnSpc>
              <a:tabLst>
                <a:tab algn="l" pos="0"/>
              </a:tabLst>
            </a:pPr>
            <a:r>
              <a:rPr b="0" lang="en-US" sz="525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Ocena jakości edukacji a wydatki finansowe</a:t>
            </a:r>
            <a:endParaRPr b="0" lang="pl-PL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2"/>
          <p:cNvSpPr/>
          <p:nvPr/>
        </p:nvSpPr>
        <p:spPr>
          <a:xfrm>
            <a:off x="6319440" y="4501080"/>
            <a:ext cx="74772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Witamy w prezentacji systemu, który umożliwia ocenę jakości edukacji w danej placówce edukacyjnej w kontekście jej faktycznych wydatków finansowych. Pokażemy Ci, jak nasz system może pomóc w optymalizacji kosztów edukacji bez utraty jakości kształcenia.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3"/>
          <p:cNvSpPr/>
          <p:nvPr/>
        </p:nvSpPr>
        <p:spPr>
          <a:xfrm>
            <a:off x="6319440" y="6189120"/>
            <a:ext cx="354960" cy="354960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Image 2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pic>
        <p:nvPicPr>
          <p:cNvPr id="50" name="Image 3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5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1"/>
          <p:cNvSpPr/>
          <p:nvPr/>
        </p:nvSpPr>
        <p:spPr>
          <a:xfrm>
            <a:off x="2037960" y="694080"/>
            <a:ext cx="1055412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Znajdź w systemie to, czego potrzebujesz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 1" descr="preencoded.png"/>
          <p:cNvPicPr/>
          <p:nvPr/>
        </p:nvPicPr>
        <p:blipFill>
          <a:blip r:embed="rId2"/>
          <a:stretch/>
        </p:blipFill>
        <p:spPr>
          <a:xfrm>
            <a:off x="2037960" y="2527200"/>
            <a:ext cx="3295440" cy="2036520"/>
          </a:xfrm>
          <a:prstGeom prst="rect">
            <a:avLst/>
          </a:prstGeom>
          <a:ln w="0">
            <a:noFill/>
          </a:ln>
        </p:spPr>
      </p:pic>
      <p:sp>
        <p:nvSpPr>
          <p:cNvPr id="55" name="Text 2"/>
          <p:cNvSpPr/>
          <p:nvPr/>
        </p:nvSpPr>
        <p:spPr>
          <a:xfrm>
            <a:off x="2037960" y="4841640"/>
            <a:ext cx="32954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Intuicyjny panel użytkownika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3"/>
          <p:cNvSpPr/>
          <p:nvPr/>
        </p:nvSpPr>
        <p:spPr>
          <a:xfrm>
            <a:off x="2037960" y="5758200"/>
            <a:ext cx="329544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Łatwością w obsłudze naszego systemu zachwycą się nawet ci, którzy nie są doświadczonymi użytkownikami: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Image 2" descr="preencoded.png"/>
          <p:cNvPicPr/>
          <p:nvPr/>
        </p:nvPicPr>
        <p:blipFill>
          <a:blip r:embed="rId3"/>
          <a:stretch/>
        </p:blipFill>
        <p:spPr>
          <a:xfrm>
            <a:off x="5667120" y="252720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58" name="Text 4"/>
          <p:cNvSpPr/>
          <p:nvPr/>
        </p:nvSpPr>
        <p:spPr>
          <a:xfrm>
            <a:off x="5667120" y="4842000"/>
            <a:ext cx="29487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Wykryj oszczędności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5"/>
          <p:cNvSpPr/>
          <p:nvPr/>
        </p:nvSpPr>
        <p:spPr>
          <a:xfrm>
            <a:off x="5667120" y="5411160"/>
            <a:ext cx="329580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System analizuje Twoje wydatki i porównuje je z wynikami dotyczącymi twojej jakości edukacji, by pomóc odnaleźć oszczędności: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Image 3" descr="preencoded.png"/>
          <p:cNvPicPr/>
          <p:nvPr/>
        </p:nvPicPr>
        <p:blipFill>
          <a:blip r:embed="rId4"/>
          <a:stretch/>
        </p:blipFill>
        <p:spPr>
          <a:xfrm>
            <a:off x="9296280" y="252720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61" name="Text 6"/>
          <p:cNvSpPr/>
          <p:nvPr/>
        </p:nvSpPr>
        <p:spPr>
          <a:xfrm>
            <a:off x="9296280" y="4842000"/>
            <a:ext cx="32958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Komunikacja i współpraca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7"/>
          <p:cNvSpPr/>
          <p:nvPr/>
        </p:nvSpPr>
        <p:spPr>
          <a:xfrm>
            <a:off x="9296280" y="5758560"/>
            <a:ext cx="329580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System ułatwia komunikację i współpracę pomiędzy nauczycielami, dyrektorami placówek i innymi zainteresowanymi.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Image 4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6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 1"/>
          <p:cNvSpPr/>
          <p:nvPr/>
        </p:nvSpPr>
        <p:spPr>
          <a:xfrm>
            <a:off x="2037960" y="1437840"/>
            <a:ext cx="1055412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System jako narzędzie do lepszej edukacji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Shape 2"/>
          <p:cNvSpPr/>
          <p:nvPr/>
        </p:nvSpPr>
        <p:spPr>
          <a:xfrm>
            <a:off x="2037960" y="3270960"/>
            <a:ext cx="3369600" cy="35204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3"/>
          <p:cNvSpPr/>
          <p:nvPr/>
        </p:nvSpPr>
        <p:spPr>
          <a:xfrm>
            <a:off x="2274120" y="350676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Wyższa efektywność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4"/>
          <p:cNvSpPr/>
          <p:nvPr/>
        </p:nvSpPr>
        <p:spPr>
          <a:xfrm>
            <a:off x="2274120" y="4423320"/>
            <a:ext cx="289764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Pozwalając na oszczędność, system pozwala na przekierowanie funduszy na bardziej potrzebne cele edukacyjne.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Shape 5"/>
          <p:cNvSpPr/>
          <p:nvPr/>
        </p:nvSpPr>
        <p:spPr>
          <a:xfrm>
            <a:off x="5630400" y="3270960"/>
            <a:ext cx="3369600" cy="35204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6"/>
          <p:cNvSpPr/>
          <p:nvPr/>
        </p:nvSpPr>
        <p:spPr>
          <a:xfrm>
            <a:off x="5866200" y="350676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Wyższa odpowiedzialność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7"/>
          <p:cNvSpPr/>
          <p:nvPr/>
        </p:nvSpPr>
        <p:spPr>
          <a:xfrm>
            <a:off x="5866200" y="4423320"/>
            <a:ext cx="289764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Z automatyczną kontrolą wydatków, szkoły i placówki oświatowe uważniej przeprowadzają analizę skuteczności swojej działalności.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Shape 8"/>
          <p:cNvSpPr/>
          <p:nvPr/>
        </p:nvSpPr>
        <p:spPr>
          <a:xfrm>
            <a:off x="9222480" y="3270960"/>
            <a:ext cx="3369600" cy="35204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9"/>
          <p:cNvSpPr/>
          <p:nvPr/>
        </p:nvSpPr>
        <p:spPr>
          <a:xfrm>
            <a:off x="9458280" y="350676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Poprawa jakości edukacji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10"/>
          <p:cNvSpPr/>
          <p:nvPr/>
        </p:nvSpPr>
        <p:spPr>
          <a:xfrm>
            <a:off x="9458280" y="4423320"/>
            <a:ext cx="289764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Dowiedz się, w których dziedzinach warto zainwestować, aby uczniowie i studenci byli bardziej zadowoleni z jakości swojej edukacji.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7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1"/>
          <p:cNvSpPr/>
          <p:nvPr/>
        </p:nvSpPr>
        <p:spPr>
          <a:xfrm>
            <a:off x="2037960" y="999000"/>
            <a:ext cx="73987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Przeprowadź test systemu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hape 2"/>
          <p:cNvSpPr/>
          <p:nvPr/>
        </p:nvSpPr>
        <p:spPr>
          <a:xfrm>
            <a:off x="7292880" y="2137680"/>
            <a:ext cx="43920" cy="5092560"/>
          </a:xfrm>
          <a:prstGeom prst="rect">
            <a:avLst/>
          </a:prstGeom>
          <a:solidFill>
            <a:srgbClr val="efdba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Shape 3"/>
          <p:cNvSpPr/>
          <p:nvPr/>
        </p:nvSpPr>
        <p:spPr>
          <a:xfrm>
            <a:off x="7565040" y="2539080"/>
            <a:ext cx="777240" cy="43920"/>
          </a:xfrm>
          <a:prstGeom prst="rect">
            <a:avLst/>
          </a:prstGeom>
          <a:solidFill>
            <a:srgbClr val="efdba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4"/>
          <p:cNvSpPr/>
          <p:nvPr/>
        </p:nvSpPr>
        <p:spPr>
          <a:xfrm>
            <a:off x="7065360" y="231120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5"/>
          <p:cNvSpPr/>
          <p:nvPr/>
        </p:nvSpPr>
        <p:spPr>
          <a:xfrm>
            <a:off x="7238880" y="2352960"/>
            <a:ext cx="15192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1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6"/>
          <p:cNvSpPr/>
          <p:nvPr/>
        </p:nvSpPr>
        <p:spPr>
          <a:xfrm>
            <a:off x="8537400" y="23598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Wymagania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7"/>
          <p:cNvSpPr/>
          <p:nvPr/>
        </p:nvSpPr>
        <p:spPr>
          <a:xfrm>
            <a:off x="8537400" y="2929320"/>
            <a:ext cx="405468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Aby przetestować system, upewnij się, że posiadasz nowoczesny komputer lub urządzenie mobilne oraz szybkie połączenie internetowe.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hape 8"/>
          <p:cNvSpPr/>
          <p:nvPr/>
        </p:nvSpPr>
        <p:spPr>
          <a:xfrm>
            <a:off x="6287760" y="3650040"/>
            <a:ext cx="777240" cy="43920"/>
          </a:xfrm>
          <a:prstGeom prst="rect">
            <a:avLst/>
          </a:prstGeom>
          <a:solidFill>
            <a:srgbClr val="efdba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hape 9"/>
          <p:cNvSpPr/>
          <p:nvPr/>
        </p:nvSpPr>
        <p:spPr>
          <a:xfrm>
            <a:off x="7065360" y="342216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10"/>
          <p:cNvSpPr/>
          <p:nvPr/>
        </p:nvSpPr>
        <p:spPr>
          <a:xfrm>
            <a:off x="7212240" y="3463920"/>
            <a:ext cx="2055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2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11"/>
          <p:cNvSpPr/>
          <p:nvPr/>
        </p:nvSpPr>
        <p:spPr>
          <a:xfrm>
            <a:off x="3871080" y="347076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r"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Zarejestruj się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12"/>
          <p:cNvSpPr/>
          <p:nvPr/>
        </p:nvSpPr>
        <p:spPr>
          <a:xfrm>
            <a:off x="2037960" y="4040280"/>
            <a:ext cx="405468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Rejestracja jest łatwa i zajmie Ci tylko kilka minut. W ustawieniach konta możesz zmienić ustawienia i zacząć korzystać z systemu.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Shape 13"/>
          <p:cNvSpPr/>
          <p:nvPr/>
        </p:nvSpPr>
        <p:spPr>
          <a:xfrm>
            <a:off x="7565040" y="5196600"/>
            <a:ext cx="777240" cy="43920"/>
          </a:xfrm>
          <a:prstGeom prst="rect">
            <a:avLst/>
          </a:prstGeom>
          <a:solidFill>
            <a:srgbClr val="efdba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14"/>
          <p:cNvSpPr/>
          <p:nvPr/>
        </p:nvSpPr>
        <p:spPr>
          <a:xfrm>
            <a:off x="7065360" y="49687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15"/>
          <p:cNvSpPr/>
          <p:nvPr/>
        </p:nvSpPr>
        <p:spPr>
          <a:xfrm>
            <a:off x="7212240" y="5010480"/>
            <a:ext cx="2055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3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16"/>
          <p:cNvSpPr/>
          <p:nvPr/>
        </p:nvSpPr>
        <p:spPr>
          <a:xfrm>
            <a:off x="8537400" y="5017320"/>
            <a:ext cx="24228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Zacznij korzystać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17"/>
          <p:cNvSpPr/>
          <p:nvPr/>
        </p:nvSpPr>
        <p:spPr>
          <a:xfrm>
            <a:off x="8537400" y="5586840"/>
            <a:ext cx="405468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Wybierz konto do edycji, lub dodaj nowe, a następnie skonfiguruj swoje ustawienia i rozpocznij używanie systemu.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9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1"/>
          <p:cNvSpPr/>
          <p:nvPr/>
        </p:nvSpPr>
        <p:spPr>
          <a:xfrm>
            <a:off x="2037960" y="1973880"/>
            <a:ext cx="62784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Opinie użytkowników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2"/>
          <p:cNvSpPr/>
          <p:nvPr/>
        </p:nvSpPr>
        <p:spPr>
          <a:xfrm>
            <a:off x="2037960" y="3223440"/>
            <a:ext cx="315612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"Niesamowite narzędzie!"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3"/>
          <p:cNvSpPr/>
          <p:nvPr/>
        </p:nvSpPr>
        <p:spPr>
          <a:xfrm>
            <a:off x="2037960" y="4278600"/>
            <a:ext cx="315612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"Ten system pozwolił nam na znaczne oszczędności, jednocześnie poprawiając jakość edukacji. Polecam!"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4"/>
          <p:cNvSpPr/>
          <p:nvPr/>
        </p:nvSpPr>
        <p:spPr>
          <a:xfrm>
            <a:off x="5743800" y="3223440"/>
            <a:ext cx="315612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"Proste w obsłudze"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5"/>
          <p:cNvSpPr/>
          <p:nvPr/>
        </p:nvSpPr>
        <p:spPr>
          <a:xfrm>
            <a:off x="5743800" y="4278600"/>
            <a:ext cx="315612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"System jest bardzo przejrzysty i łatwy w użyciu. Po krótkim okresie adaptacji, każdy może nim swobodnie operować."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6"/>
          <p:cNvSpPr/>
          <p:nvPr/>
        </p:nvSpPr>
        <p:spPr>
          <a:xfrm>
            <a:off x="9450000" y="3223440"/>
            <a:ext cx="315612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"Świetna wartość dla pieniędzy"</a:t>
            </a:r>
            <a:endParaRPr b="0" lang="pl-PL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7"/>
          <p:cNvSpPr/>
          <p:nvPr/>
        </p:nvSpPr>
        <p:spPr>
          <a:xfrm>
            <a:off x="9450000" y="4278600"/>
            <a:ext cx="315612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"System oferuje bardzo atrakcyjny stosunek jakości do ceny. Nigdzie indziej nie znajdziesz tak wspaniałego produktu za tak niską cenę!"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08" name="Shape 0"/>
          <p:cNvSpPr/>
          <p:nvPr/>
        </p:nvSpPr>
        <p:spPr>
          <a:xfrm>
            <a:off x="0" y="0"/>
            <a:ext cx="14630040" cy="8231760"/>
          </a:xfrm>
          <a:prstGeom prst="rect">
            <a:avLst/>
          </a:prstGeom>
          <a:solidFill>
            <a:srgbClr val="fffdfa"/>
          </a:solidFill>
          <a:ln w="13692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1"/>
          <p:cNvSpPr/>
          <p:nvPr/>
        </p:nvSpPr>
        <p:spPr>
          <a:xfrm>
            <a:off x="823320" y="603720"/>
            <a:ext cx="7497000" cy="20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5403"/>
              </a:lnSpc>
              <a:tabLst>
                <a:tab algn="l" pos="0"/>
              </a:tabLst>
            </a:pPr>
            <a:r>
              <a:rPr b="0" lang="en-US" sz="432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Przypadek użycia w zakresie kosztów kształcenia</a:t>
            </a:r>
            <a:endParaRPr b="0" lang="pl-PL" sz="4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2"/>
          <p:cNvSpPr/>
          <p:nvPr/>
        </p:nvSpPr>
        <p:spPr>
          <a:xfrm>
            <a:off x="823320" y="2991240"/>
            <a:ext cx="7497000" cy="70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67"/>
              </a:lnSpc>
              <a:tabLst>
                <a:tab algn="l" pos="0"/>
              </a:tabLst>
            </a:pPr>
            <a:r>
              <a:rPr b="0" lang="en-US" sz="1729" spc="-1" strike="noStrike">
                <a:solidFill>
                  <a:srgbClr val="454240"/>
                </a:solidFill>
                <a:latin typeface="DM Sans"/>
                <a:ea typeface="DM Sans"/>
              </a:rPr>
              <a:t>Zobaczmy, jak system pomógł szkole z małego miasteczka w oszczędzaniu i osiągnięciu lepszych wyników w nauce.</a:t>
            </a:r>
            <a:endParaRPr b="0" lang="pl-PL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 3"/>
          <p:cNvSpPr/>
          <p:nvPr/>
        </p:nvSpPr>
        <p:spPr>
          <a:xfrm>
            <a:off x="1174320" y="3940560"/>
            <a:ext cx="7146000" cy="70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67"/>
              </a:lnSpc>
              <a:tabLst>
                <a:tab algn="l" pos="0"/>
              </a:tabLst>
            </a:pPr>
            <a:r>
              <a:rPr b="1" lang="en-US" sz="1729" spc="-1" strike="noStrike">
                <a:solidFill>
                  <a:srgbClr val="454240"/>
                </a:solidFill>
                <a:latin typeface="DM Sans"/>
                <a:ea typeface="DM Sans"/>
              </a:rPr>
              <a:t>Problem:</a:t>
            </a:r>
            <a:r>
              <a:rPr b="0" lang="en-US" sz="1729" spc="-1" strike="noStrike">
                <a:solidFill>
                  <a:srgbClr val="454240"/>
                </a:solidFill>
                <a:latin typeface="DM Sans"/>
                <a:ea typeface="DM Sans"/>
              </a:rPr>
              <a:t> szkoła borykała się z ograniczonym budżetem i miała trudności z utrzymaniem dobrych wyników w nauce.</a:t>
            </a:r>
            <a:endParaRPr b="0" lang="pl-PL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4"/>
          <p:cNvSpPr/>
          <p:nvPr/>
        </p:nvSpPr>
        <p:spPr>
          <a:xfrm>
            <a:off x="1174320" y="4730760"/>
            <a:ext cx="7146000" cy="17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67"/>
              </a:lnSpc>
              <a:tabLst>
                <a:tab algn="l" pos="0"/>
              </a:tabLst>
            </a:pPr>
            <a:r>
              <a:rPr b="1" lang="en-US" sz="1729" spc="-1" strike="noStrike">
                <a:solidFill>
                  <a:srgbClr val="454240"/>
                </a:solidFill>
                <a:latin typeface="DM Sans"/>
                <a:ea typeface="DM Sans"/>
              </a:rPr>
              <a:t>Rozwiązanie:</a:t>
            </a:r>
            <a:r>
              <a:rPr b="0" lang="en-US" sz="1729" spc="-1" strike="noStrike">
                <a:solidFill>
                  <a:srgbClr val="454240"/>
                </a:solidFill>
                <a:latin typeface="DM Sans"/>
                <a:ea typeface="DM Sans"/>
              </a:rPr>
              <a:t> Dzięki dedykowanej funkcji systemu udało się rzeczywiście zaoszczędzić około 20% dzięki analizie wydatków oraz ukierunkowaniu funduszy na konkretne cele. Wprowadziliśmy także zmiany w procesie kształcenia, dzięki czemu poziom nauczania znacznie się poprawił.</a:t>
            </a:r>
            <a:endParaRPr b="0" lang="pl-PL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5"/>
          <p:cNvSpPr/>
          <p:nvPr/>
        </p:nvSpPr>
        <p:spPr>
          <a:xfrm>
            <a:off x="1174320" y="6574680"/>
            <a:ext cx="7146000" cy="10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67"/>
              </a:lnSpc>
              <a:tabLst>
                <a:tab algn="l" pos="0"/>
              </a:tabLst>
            </a:pPr>
            <a:r>
              <a:rPr b="1" lang="en-US" sz="1729" spc="-1" strike="noStrike">
                <a:solidFill>
                  <a:srgbClr val="454240"/>
                </a:solidFill>
                <a:latin typeface="DM Sans"/>
                <a:ea typeface="DM Sans"/>
              </a:rPr>
              <a:t>Wynik:</a:t>
            </a:r>
            <a:r>
              <a:rPr b="0" lang="en-US" sz="1729" spc="-1" strike="noStrike">
                <a:solidFill>
                  <a:srgbClr val="454240"/>
                </a:solidFill>
                <a:latin typeface="DM Sans"/>
                <a:ea typeface="DM Sans"/>
              </a:rPr>
              <a:t> Szkole udało się osiągnąć znaczące postępy pod względem jakości nauczania, a także poznać najlepsze praktyki na rynku, umożliwiające oszczędzanie na kosztach.</a:t>
            </a:r>
            <a:endParaRPr b="0" lang="pl-PL" sz="17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Image 1" descr="preencoded.png"/>
          <p:cNvPicPr/>
          <p:nvPr/>
        </p:nvPicPr>
        <p:blipFill>
          <a:blip r:embed="rId2"/>
          <a:stretch/>
        </p:blipFill>
        <p:spPr>
          <a:xfrm>
            <a:off x="9144000" y="0"/>
            <a:ext cx="5486040" cy="8231760"/>
          </a:xfrm>
          <a:prstGeom prst="rect">
            <a:avLst/>
          </a:prstGeom>
          <a:ln w="0">
            <a:noFill/>
          </a:ln>
        </p:spPr>
      </p:pic>
      <p:pic>
        <p:nvPicPr>
          <p:cNvPr id="115" name="Image 2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1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1"/>
          <p:cNvSpPr/>
          <p:nvPr/>
        </p:nvSpPr>
        <p:spPr>
          <a:xfrm>
            <a:off x="2037960" y="160308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Model Cenowy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Shape 2"/>
          <p:cNvSpPr/>
          <p:nvPr/>
        </p:nvSpPr>
        <p:spPr>
          <a:xfrm>
            <a:off x="2037960" y="2741760"/>
            <a:ext cx="3369600" cy="38840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3"/>
          <p:cNvSpPr/>
          <p:nvPr/>
        </p:nvSpPr>
        <p:spPr>
          <a:xfrm>
            <a:off x="2274120" y="297792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Plan Podstawowy (Free)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4"/>
          <p:cNvSpPr/>
          <p:nvPr/>
        </p:nvSpPr>
        <p:spPr>
          <a:xfrm>
            <a:off x="2274120" y="3894480"/>
            <a:ext cx="289764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Opcja podstawowa resetuje dane co miesiąc. Pozwala na korzystanie z sześciu różnych modułów systemu i maksymalnie 30 użytkowników.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Shape 5"/>
          <p:cNvSpPr/>
          <p:nvPr/>
        </p:nvSpPr>
        <p:spPr>
          <a:xfrm>
            <a:off x="5630400" y="2741760"/>
            <a:ext cx="3369600" cy="38840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6"/>
          <p:cNvSpPr/>
          <p:nvPr/>
        </p:nvSpPr>
        <p:spPr>
          <a:xfrm>
            <a:off x="5866200" y="2977920"/>
            <a:ext cx="28976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Plan Rozszerzony (Standard)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7"/>
          <p:cNvSpPr/>
          <p:nvPr/>
        </p:nvSpPr>
        <p:spPr>
          <a:xfrm>
            <a:off x="5866200" y="3894480"/>
            <a:ext cx="2897640" cy="24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Płatny abonament umożliwia nieograniczone korzystanie z systemu, zaawansowane funkcje wraz z licznymi dodatkami. Uruchomienie na projektach.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hape 8"/>
          <p:cNvSpPr/>
          <p:nvPr/>
        </p:nvSpPr>
        <p:spPr>
          <a:xfrm>
            <a:off x="9222480" y="2741760"/>
            <a:ext cx="3369600" cy="3884040"/>
          </a:xfrm>
          <a:prstGeom prst="roundRect">
            <a:avLst>
              <a:gd name="adj" fmla="val 2967"/>
            </a:avLst>
          </a:prstGeom>
          <a:solidFill>
            <a:srgbClr val="f7edd4"/>
          </a:solidFill>
          <a:ln w="13811">
            <a:solidFill>
              <a:srgbClr val="efdba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9"/>
          <p:cNvSpPr/>
          <p:nvPr/>
        </p:nvSpPr>
        <p:spPr>
          <a:xfrm>
            <a:off x="9458280" y="2977920"/>
            <a:ext cx="28036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54240"/>
                </a:solidFill>
                <a:latin typeface="Libre Baskerville"/>
                <a:ea typeface="Libre Baskerville"/>
              </a:rPr>
              <a:t>Plan Premium (Pro)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10"/>
          <p:cNvSpPr/>
          <p:nvPr/>
        </p:nvSpPr>
        <p:spPr>
          <a:xfrm>
            <a:off x="9458280" y="3547080"/>
            <a:ext cx="2897640" cy="28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Najbardziej zaawansowana opcja oferuje dostęp do wielu różnych modułów systemów, 24x7 wsparcie, oraz wiele nowych funkcji i bezpośrednie analizy oraz optymalizacje. Najlepsza wartość za cenę.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3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dfa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1"/>
          <p:cNvSpPr/>
          <p:nvPr/>
        </p:nvSpPr>
        <p:spPr>
          <a:xfrm>
            <a:off x="2037960" y="859680"/>
            <a:ext cx="61794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Promocja i Marketing</a:t>
            </a:r>
            <a:endParaRPr b="0" lang="pl-PL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Image 1" descr="preencoded.png"/>
          <p:cNvPicPr/>
          <p:nvPr/>
        </p:nvPicPr>
        <p:blipFill>
          <a:blip r:embed="rId2"/>
          <a:stretch/>
        </p:blipFill>
        <p:spPr>
          <a:xfrm>
            <a:off x="2037960" y="1998360"/>
            <a:ext cx="3295440" cy="2036520"/>
          </a:xfrm>
          <a:prstGeom prst="rect">
            <a:avLst/>
          </a:prstGeom>
          <a:ln w="0">
            <a:noFill/>
          </a:ln>
        </p:spPr>
      </p:pic>
      <p:sp>
        <p:nvSpPr>
          <p:cNvPr id="133" name="Text 2"/>
          <p:cNvSpPr/>
          <p:nvPr/>
        </p:nvSpPr>
        <p:spPr>
          <a:xfrm>
            <a:off x="2037960" y="4312800"/>
            <a:ext cx="245340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Spoty reklamowe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 3"/>
          <p:cNvSpPr/>
          <p:nvPr/>
        </p:nvSpPr>
        <p:spPr>
          <a:xfrm>
            <a:off x="2037960" y="4882320"/>
            <a:ext cx="329544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Promocję produktu można zacząć od stworzenia spotów reklamowych, zachęcających do korzystania z systemu.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 2" descr="preencoded.png"/>
          <p:cNvPicPr/>
          <p:nvPr/>
        </p:nvPicPr>
        <p:blipFill>
          <a:blip r:embed="rId3"/>
          <a:stretch/>
        </p:blipFill>
        <p:spPr>
          <a:xfrm>
            <a:off x="5667120" y="199836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136" name="Text 4"/>
          <p:cNvSpPr/>
          <p:nvPr/>
        </p:nvSpPr>
        <p:spPr>
          <a:xfrm>
            <a:off x="5667120" y="43128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Blog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 5"/>
          <p:cNvSpPr/>
          <p:nvPr/>
        </p:nvSpPr>
        <p:spPr>
          <a:xfrm>
            <a:off x="5667120" y="4882320"/>
            <a:ext cx="3295800" cy="24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Innym sposobem zwiększenia sprzedaży jest prowadzenie bloga, w którym publikuje się ciekawe artykuły na temat systemu oraz kwestii finansowych związanych z edukacją.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 3" descr="preencoded.png"/>
          <p:cNvPicPr/>
          <p:nvPr/>
        </p:nvPicPr>
        <p:blipFill>
          <a:blip r:embed="rId4"/>
          <a:stretch/>
        </p:blipFill>
        <p:spPr>
          <a:xfrm>
            <a:off x="9296280" y="199836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139" name="Text 6"/>
          <p:cNvSpPr/>
          <p:nvPr/>
        </p:nvSpPr>
        <p:spPr>
          <a:xfrm>
            <a:off x="9296280" y="4312800"/>
            <a:ext cx="30704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5c4e3d"/>
                </a:solidFill>
                <a:latin typeface="Libre Baskerville"/>
                <a:ea typeface="Libre Baskerville"/>
              </a:rPr>
              <a:t>Sieci społecznościowe</a:t>
            </a:r>
            <a:endParaRPr b="0" lang="pl-PL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7"/>
          <p:cNvSpPr/>
          <p:nvPr/>
        </p:nvSpPr>
        <p:spPr>
          <a:xfrm>
            <a:off x="9296280" y="4882320"/>
            <a:ext cx="329580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54240"/>
                </a:solidFill>
                <a:latin typeface="DM Sans"/>
                <a:ea typeface="DM Sans"/>
              </a:rPr>
              <a:t>Tworzenie interaktywnych postów na Facebooku i Instagramie, aby przyciągnąć nowych odbiorców i zainteresować ich naszym produktem.</a:t>
            </a:r>
            <a:endParaRPr b="0" lang="pl-PL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 4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LibreOffice/7.6.2.1$MacOSX_AARCH64 LibreOffice_project/56f7684011345957bbf33a7ee678afaf4d2ba333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2023-10-01T02:20:10Z</dcterms:created>
  <dc:creator>PptxGenJS</dc:creator>
  <dc:description/>
  <dc:language>pl-PL</dc:language>
  <cp:lastModifiedBy/>
  <dcterms:modified xsi:type="dcterms:W3CDTF">2023-10-01T04:21:04Z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