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2.png" ContentType="image/png"/>
  <Override PartName="/ppt/media/image10.png" ContentType="image/png"/>
  <Override PartName="/ppt/media/image13.png" ContentType="image/png"/>
  <Override PartName="/ppt/media/image3.png" ContentType="image/png"/>
  <Override PartName="/ppt/media/image11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86283B-C548-49FE-9FD3-A47D5E02317A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F005BD-71D3-4E99-8935-F9D896E623D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4B0AB5-FCA0-4686-974E-6BE84D37971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40A505-B963-4572-B698-F9398F50D3F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577495-4554-4C17-94F9-30853556ED5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FAAB24-DBAF-4B3E-89E2-42286AC9247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FBCDA6-7D61-457F-B4B2-92CEFBD0574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CF95CF-9007-4729-9832-F6D4ED636D3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7D3CF7-9659-4251-8922-B653375E4B2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833040" y="1845720"/>
            <a:ext cx="747720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System Zarządzania Budżetem Oświatowym</a:t>
            </a:r>
            <a:endParaRPr b="0" lang="pl-PL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833040" y="4678560"/>
            <a:ext cx="74772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Zaprezentujemy system umożliwiający zbieranie, analizę i monitorowanie danych budżetowych, ułatwiający efektywne zarządzanie szkołą i poszukiwanie oszczędności.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833040" y="6011640"/>
            <a:ext cx="354960" cy="35496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 2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pic>
        <p:nvPicPr>
          <p:cNvPr id="50" name="Image 3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"/>
          <p:cNvSpPr/>
          <p:nvPr/>
        </p:nvSpPr>
        <p:spPr>
          <a:xfrm>
            <a:off x="2037960" y="1215000"/>
            <a:ext cx="69033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Przedstawienie Systemu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 1" descr="preencoded.png"/>
          <p:cNvPicPr/>
          <p:nvPr/>
        </p:nvPicPr>
        <p:blipFill>
          <a:blip r:embed="rId2"/>
          <a:stretch/>
        </p:blipFill>
        <p:spPr>
          <a:xfrm>
            <a:off x="2037960" y="235368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55" name="Text 2"/>
          <p:cNvSpPr/>
          <p:nvPr/>
        </p:nvSpPr>
        <p:spPr>
          <a:xfrm>
            <a:off x="2037960" y="4668120"/>
            <a:ext cx="32608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Zarządzanie Budżetem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3"/>
          <p:cNvSpPr/>
          <p:nvPr/>
        </p:nvSpPr>
        <p:spPr>
          <a:xfrm>
            <a:off x="2037960" y="5237640"/>
            <a:ext cx="32954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Poznaj innowacyjny system, który umożliwia skuteczne zarządzanie budżetem oświatowym.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Image 2" descr="preencoded.png"/>
          <p:cNvPicPr/>
          <p:nvPr/>
        </p:nvPicPr>
        <p:blipFill>
          <a:blip r:embed="rId3"/>
          <a:stretch/>
        </p:blipFill>
        <p:spPr>
          <a:xfrm>
            <a:off x="5667120" y="235368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58" name="Text 4"/>
          <p:cNvSpPr/>
          <p:nvPr/>
        </p:nvSpPr>
        <p:spPr>
          <a:xfrm>
            <a:off x="5667120" y="46684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Budżet Szkolny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5"/>
          <p:cNvSpPr/>
          <p:nvPr/>
        </p:nvSpPr>
        <p:spPr>
          <a:xfrm>
            <a:off x="5667120" y="5237640"/>
            <a:ext cx="32958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Dowiedz się, jak system pomaga w zarządzaniu budżetem szkoły, dbając o efektywne wykorzystanie środków.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Image 3" descr="preencoded.png"/>
          <p:cNvPicPr/>
          <p:nvPr/>
        </p:nvPicPr>
        <p:blipFill>
          <a:blip r:embed="rId4"/>
          <a:stretch/>
        </p:blipFill>
        <p:spPr>
          <a:xfrm>
            <a:off x="9296280" y="235368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61" name="Text 6"/>
          <p:cNvSpPr/>
          <p:nvPr/>
        </p:nvSpPr>
        <p:spPr>
          <a:xfrm>
            <a:off x="9296280" y="4668480"/>
            <a:ext cx="3295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Analiza Danych Budżetowych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7"/>
          <p:cNvSpPr/>
          <p:nvPr/>
        </p:nvSpPr>
        <p:spPr>
          <a:xfrm>
            <a:off x="9296280" y="558504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Wykorzystaj zebrane dane, aby przeprowadzić szczegółową analizę budżetu i znaleźć obszary do optymalizacji.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 4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2037960" y="2140560"/>
            <a:ext cx="9143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Zbieranie Danych Budżetowych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2"/>
          <p:cNvSpPr/>
          <p:nvPr/>
        </p:nvSpPr>
        <p:spPr>
          <a:xfrm>
            <a:off x="2037960" y="3279240"/>
            <a:ext cx="3369600" cy="2809800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2274120" y="351504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Automatyczne Przetwarzanie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2274120" y="4431600"/>
            <a:ext cx="28976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Zbieraj dane finansowe szkoły automatycznie, bez ryzyka błędów i opóźnień.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5"/>
          <p:cNvSpPr/>
          <p:nvPr/>
        </p:nvSpPr>
        <p:spPr>
          <a:xfrm>
            <a:off x="5630400" y="3279240"/>
            <a:ext cx="3369600" cy="2809800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5866200" y="351504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Dokumentowanie Wydatków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7"/>
          <p:cNvSpPr/>
          <p:nvPr/>
        </p:nvSpPr>
        <p:spPr>
          <a:xfrm>
            <a:off x="5866200" y="4431600"/>
            <a:ext cx="28976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Łatwo rejestruj wydatki, tak aby mieć pełną kontrolę nad budżetem.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8"/>
          <p:cNvSpPr/>
          <p:nvPr/>
        </p:nvSpPr>
        <p:spPr>
          <a:xfrm>
            <a:off x="9222480" y="3279240"/>
            <a:ext cx="3369600" cy="2809800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9"/>
          <p:cNvSpPr/>
          <p:nvPr/>
        </p:nvSpPr>
        <p:spPr>
          <a:xfrm>
            <a:off x="9458280" y="351504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Integracja Z Systemami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0"/>
          <p:cNvSpPr/>
          <p:nvPr/>
        </p:nvSpPr>
        <p:spPr>
          <a:xfrm>
            <a:off x="9458280" y="4431600"/>
            <a:ext cx="28976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Połącz system z innymi platformami, aby uzyskać kompleksową analizę finansową.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7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"/>
          <p:cNvSpPr/>
          <p:nvPr/>
        </p:nvSpPr>
        <p:spPr>
          <a:xfrm>
            <a:off x="2037960" y="1354320"/>
            <a:ext cx="84729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Analiza Danych Budżetowych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2"/>
          <p:cNvSpPr/>
          <p:nvPr/>
        </p:nvSpPr>
        <p:spPr>
          <a:xfrm>
            <a:off x="7292880" y="2493000"/>
            <a:ext cx="43920" cy="438156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3"/>
          <p:cNvSpPr/>
          <p:nvPr/>
        </p:nvSpPr>
        <p:spPr>
          <a:xfrm>
            <a:off x="7565040" y="289440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4"/>
          <p:cNvSpPr/>
          <p:nvPr/>
        </p:nvSpPr>
        <p:spPr>
          <a:xfrm>
            <a:off x="7065360" y="2666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5"/>
          <p:cNvSpPr/>
          <p:nvPr/>
        </p:nvSpPr>
        <p:spPr>
          <a:xfrm>
            <a:off x="7238880" y="2708280"/>
            <a:ext cx="1519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1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6"/>
          <p:cNvSpPr/>
          <p:nvPr/>
        </p:nvSpPr>
        <p:spPr>
          <a:xfrm>
            <a:off x="8537400" y="2715120"/>
            <a:ext cx="29790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Śledzenie Dochodów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7"/>
          <p:cNvSpPr/>
          <p:nvPr/>
        </p:nvSpPr>
        <p:spPr>
          <a:xfrm>
            <a:off x="8537400" y="3284640"/>
            <a:ext cx="40546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Zbieraj i analizuj dane dotyczące przychodów, aby lepiej zrozumieć sytuację finansową.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8"/>
          <p:cNvSpPr/>
          <p:nvPr/>
        </p:nvSpPr>
        <p:spPr>
          <a:xfrm>
            <a:off x="6287760" y="400536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9"/>
          <p:cNvSpPr/>
          <p:nvPr/>
        </p:nvSpPr>
        <p:spPr>
          <a:xfrm>
            <a:off x="7065360" y="37774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10"/>
          <p:cNvSpPr/>
          <p:nvPr/>
        </p:nvSpPr>
        <p:spPr>
          <a:xfrm>
            <a:off x="7212240" y="381924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2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11"/>
          <p:cNvSpPr/>
          <p:nvPr/>
        </p:nvSpPr>
        <p:spPr>
          <a:xfrm>
            <a:off x="3387960" y="3826080"/>
            <a:ext cx="2704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Rozkład Wydatków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2"/>
          <p:cNvSpPr/>
          <p:nvPr/>
        </p:nvSpPr>
        <p:spPr>
          <a:xfrm>
            <a:off x="2037960" y="4395600"/>
            <a:ext cx="40546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Szczegółowo analizuj zrealizowane i planowane wydatki, aby zoptymalizować budżet.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13"/>
          <p:cNvSpPr/>
          <p:nvPr/>
        </p:nvSpPr>
        <p:spPr>
          <a:xfrm>
            <a:off x="7565040" y="519660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4"/>
          <p:cNvSpPr/>
          <p:nvPr/>
        </p:nvSpPr>
        <p:spPr>
          <a:xfrm>
            <a:off x="7065360" y="49687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5"/>
          <p:cNvSpPr/>
          <p:nvPr/>
        </p:nvSpPr>
        <p:spPr>
          <a:xfrm>
            <a:off x="7212240" y="501048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3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16"/>
          <p:cNvSpPr/>
          <p:nvPr/>
        </p:nvSpPr>
        <p:spPr>
          <a:xfrm>
            <a:off x="8537400" y="5017320"/>
            <a:ext cx="26287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Porównywanie Lat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7"/>
          <p:cNvSpPr/>
          <p:nvPr/>
        </p:nvSpPr>
        <p:spPr>
          <a:xfrm>
            <a:off x="8537400" y="5586480"/>
            <a:ext cx="40546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Porównaj dane budżetowe z poprzednich lat, aby zidentyfikować trendy i przewidzieć przyszłe potrzeby.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"/>
          <p:cNvSpPr/>
          <p:nvPr/>
        </p:nvSpPr>
        <p:spPr>
          <a:xfrm>
            <a:off x="2037960" y="1392480"/>
            <a:ext cx="75510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Monitorowanie Wydatków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 1" descr="preencoded.png"/>
          <p:cNvPicPr/>
          <p:nvPr/>
        </p:nvPicPr>
        <p:blipFill>
          <a:blip r:embed="rId2"/>
          <a:stretch/>
        </p:blipFill>
        <p:spPr>
          <a:xfrm>
            <a:off x="2037960" y="253116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101" name="Text 2"/>
          <p:cNvSpPr/>
          <p:nvPr/>
        </p:nvSpPr>
        <p:spPr>
          <a:xfrm>
            <a:off x="2037960" y="4845960"/>
            <a:ext cx="3101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Real-Time Dashboard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3"/>
          <p:cNvSpPr/>
          <p:nvPr/>
        </p:nvSpPr>
        <p:spPr>
          <a:xfrm>
            <a:off x="2037960" y="5415120"/>
            <a:ext cx="3295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Na bieżąco monitoruj wydatki szkoły na intuicyjnym panelu.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 2" descr="preencoded.png"/>
          <p:cNvPicPr/>
          <p:nvPr/>
        </p:nvPicPr>
        <p:blipFill>
          <a:blip r:embed="rId3"/>
          <a:stretch/>
        </p:blipFill>
        <p:spPr>
          <a:xfrm>
            <a:off x="5667120" y="25311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04" name="Text 4"/>
          <p:cNvSpPr/>
          <p:nvPr/>
        </p:nvSpPr>
        <p:spPr>
          <a:xfrm>
            <a:off x="5667120" y="4845960"/>
            <a:ext cx="32533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Wykrywanie Odchyleń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5"/>
          <p:cNvSpPr/>
          <p:nvPr/>
        </p:nvSpPr>
        <p:spPr>
          <a:xfrm>
            <a:off x="5667120" y="541548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Dowiedz się, jak system automatycznie wykrywa nieprawidłowości i nadużycia finansowe.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 3" descr="preencoded.png"/>
          <p:cNvPicPr/>
          <p:nvPr/>
        </p:nvPicPr>
        <p:blipFill>
          <a:blip r:embed="rId4"/>
          <a:stretch/>
        </p:blipFill>
        <p:spPr>
          <a:xfrm>
            <a:off x="9296280" y="25311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07" name="Text 6"/>
          <p:cNvSpPr/>
          <p:nvPr/>
        </p:nvSpPr>
        <p:spPr>
          <a:xfrm>
            <a:off x="9296280" y="4845960"/>
            <a:ext cx="24379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Raporty i Analizy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7"/>
          <p:cNvSpPr/>
          <p:nvPr/>
        </p:nvSpPr>
        <p:spPr>
          <a:xfrm>
            <a:off x="9296280" y="541548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Otrzymuj szczegółowe raporty i analizy, aby świadomie podejmować decyzje finansowe.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Image 4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1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1"/>
          <p:cNvSpPr/>
          <p:nvPr/>
        </p:nvSpPr>
        <p:spPr>
          <a:xfrm>
            <a:off x="2037960" y="1962720"/>
            <a:ext cx="7901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Poszukiwanie Oszczędności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2"/>
          <p:cNvSpPr/>
          <p:nvPr/>
        </p:nvSpPr>
        <p:spPr>
          <a:xfrm>
            <a:off x="2037960" y="3101400"/>
            <a:ext cx="3369600" cy="3165120"/>
          </a:xfrm>
          <a:prstGeom prst="roundRect">
            <a:avLst>
              <a:gd name="adj" fmla="val 3159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3"/>
          <p:cNvSpPr/>
          <p:nvPr/>
        </p:nvSpPr>
        <p:spPr>
          <a:xfrm>
            <a:off x="2274120" y="333720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Optymalizacja Zasobów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4"/>
          <p:cNvSpPr/>
          <p:nvPr/>
        </p:nvSpPr>
        <p:spPr>
          <a:xfrm>
            <a:off x="2274120" y="4253760"/>
            <a:ext cx="28976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Identyfikuj obszary, w których można zredukować koszty, bez utraty jakości nauczania.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hape 5"/>
          <p:cNvSpPr/>
          <p:nvPr/>
        </p:nvSpPr>
        <p:spPr>
          <a:xfrm>
            <a:off x="5630400" y="3101400"/>
            <a:ext cx="3369600" cy="3165120"/>
          </a:xfrm>
          <a:prstGeom prst="roundRect">
            <a:avLst>
              <a:gd name="adj" fmla="val 3159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6"/>
          <p:cNvSpPr/>
          <p:nvPr/>
        </p:nvSpPr>
        <p:spPr>
          <a:xfrm>
            <a:off x="5866200" y="333720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Wyszukiwanie Alternatyw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7"/>
          <p:cNvSpPr/>
          <p:nvPr/>
        </p:nvSpPr>
        <p:spPr>
          <a:xfrm>
            <a:off x="5866200" y="4253760"/>
            <a:ext cx="28976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Znajdź dostawców i usługi optymalne pod kątem ceny, jakości i efektywności.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8"/>
          <p:cNvSpPr/>
          <p:nvPr/>
        </p:nvSpPr>
        <p:spPr>
          <a:xfrm>
            <a:off x="9222480" y="3101400"/>
            <a:ext cx="3369600" cy="3165120"/>
          </a:xfrm>
          <a:prstGeom prst="roundRect">
            <a:avLst>
              <a:gd name="adj" fmla="val 3159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9"/>
          <p:cNvSpPr/>
          <p:nvPr/>
        </p:nvSpPr>
        <p:spPr>
          <a:xfrm>
            <a:off x="9458280" y="333720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Eliminacja Marnotrawstwa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10"/>
          <p:cNvSpPr/>
          <p:nvPr/>
        </p:nvSpPr>
        <p:spPr>
          <a:xfrm>
            <a:off x="9458280" y="4253760"/>
            <a:ext cx="28976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Przeciwdziałaj marnotrawstwu finansowemu i maksymalizuj wykorzystanie środków.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2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1"/>
          <p:cNvSpPr/>
          <p:nvPr/>
        </p:nvSpPr>
        <p:spPr>
          <a:xfrm>
            <a:off x="2037960" y="1392480"/>
            <a:ext cx="97912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Efektywne Zarządzanie Budżetem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 1" descr="preencoded.png"/>
          <p:cNvPicPr/>
          <p:nvPr/>
        </p:nvPicPr>
        <p:blipFill>
          <a:blip r:embed="rId2"/>
          <a:stretch/>
        </p:blipFill>
        <p:spPr>
          <a:xfrm>
            <a:off x="2037960" y="253116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127" name="Text 2"/>
          <p:cNvSpPr/>
          <p:nvPr/>
        </p:nvSpPr>
        <p:spPr>
          <a:xfrm>
            <a:off x="2037960" y="4845960"/>
            <a:ext cx="2887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Planowanie Budżetu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3"/>
          <p:cNvSpPr/>
          <p:nvPr/>
        </p:nvSpPr>
        <p:spPr>
          <a:xfrm>
            <a:off x="2037960" y="5415120"/>
            <a:ext cx="32954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Przygotuj szczegółowy plan budżetowy, biorąc pod uwagę cele i priorytety szkoły.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Image 2" descr="preencoded.png"/>
          <p:cNvPicPr/>
          <p:nvPr/>
        </p:nvPicPr>
        <p:blipFill>
          <a:blip r:embed="rId3"/>
          <a:stretch/>
        </p:blipFill>
        <p:spPr>
          <a:xfrm>
            <a:off x="5667120" y="25311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30" name="Text 4"/>
          <p:cNvSpPr/>
          <p:nvPr/>
        </p:nvSpPr>
        <p:spPr>
          <a:xfrm>
            <a:off x="5667120" y="4845960"/>
            <a:ext cx="3295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Współpraca Z Zespołem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5"/>
          <p:cNvSpPr/>
          <p:nvPr/>
        </p:nvSpPr>
        <p:spPr>
          <a:xfrm>
            <a:off x="5667120" y="5762520"/>
            <a:ext cx="3295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Współpracuj z innymi członkami szkoły, aby skutecznie zarządzać budżetem.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 3" descr="preencoded.png"/>
          <p:cNvPicPr/>
          <p:nvPr/>
        </p:nvPicPr>
        <p:blipFill>
          <a:blip r:embed="rId4"/>
          <a:stretch/>
        </p:blipFill>
        <p:spPr>
          <a:xfrm>
            <a:off x="9296280" y="25311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33" name="Text 6"/>
          <p:cNvSpPr/>
          <p:nvPr/>
        </p:nvSpPr>
        <p:spPr>
          <a:xfrm>
            <a:off x="9296280" y="4845960"/>
            <a:ext cx="32533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Zrównoważony Wzrost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7"/>
          <p:cNvSpPr/>
          <p:nvPr/>
        </p:nvSpPr>
        <p:spPr>
          <a:xfrm>
            <a:off x="9296280" y="541548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Zapewnij stabilny wzrost finansowy szkoły, dbając o równowagę między wpływami a wydatkami.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 4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3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1"/>
          <p:cNvSpPr/>
          <p:nvPr/>
        </p:nvSpPr>
        <p:spPr>
          <a:xfrm>
            <a:off x="6319440" y="2890080"/>
            <a:ext cx="71776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Podsumowanie i Wnioski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2"/>
          <p:cNvSpPr/>
          <p:nvPr/>
        </p:nvSpPr>
        <p:spPr>
          <a:xfrm>
            <a:off x="6319440" y="3917880"/>
            <a:ext cx="74772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Dzięki systemowi zarządzania budżetem oświatowym można znacząco zwiększyć efektywność finansową w prowadzeniu szkół, oszczędzając jednocześnie na niepotrzebnych wydatkach. Poprawa zarządzania budżetem przekłada się na lepsze warunki nauki i rozwój szkoły.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pic>
        <p:nvPicPr>
          <p:cNvPr id="141" name="Image 2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LibreOffice/7.6.2.1$MacOSX_AARCH64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2023-10-01T02:16:02Z</dcterms:created>
  <dc:creator>PptxGenJS</dc:creator>
  <dc:description/>
  <dc:language>pl-PL</dc:language>
  <cp:lastModifiedBy/>
  <dcterms:modified xsi:type="dcterms:W3CDTF">2023-10-01T04:21:24Z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