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43A2823-B98B-465F-87ED-32341DBE88E1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933C21-363D-4133-A8AA-97585D0BA606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578122-0E93-4B47-B3A6-A372A491DC11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2450D9-44FC-414F-A953-B637BEB40053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CEBCED-1F14-4C47-80F4-CE3ABAEB4B53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4E3E46-79E6-41B5-993D-0844801631C4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9F0AFE-528B-4FDE-B33F-6941FBFCA435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B8533D-B6EC-42A3-BF91-7455B969BDC6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E0BDAB-EB26-4AD0-9638-703E2B48799C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4D36BF-A4A9-45BF-8ED5-00E3D03E57B3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FAB3FF-FCA8-4BB8-99D7-94FFBBDB284D}" type="slidenum">
              <a:rPr b="0" lang="pl-P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6319440" y="1668240"/>
            <a:ext cx="7476480" cy="24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pl-PL" sz="525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Ocena jakości kształcenia</a:t>
            </a:r>
            <a:endParaRPr b="0" lang="pl-PL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319440" y="4501080"/>
            <a:ext cx="7476480" cy="14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Witamy w prezentacji systemu, który umożliwia ocenę jakości edukacji w danej placówce edukacyjnej w kontekście jej faktycznych wydatków finansowych. Pokażemy Ci, jak nasz system może pomóc w optymalizacji kosztów edukacji bez utraty jakości kształcenia.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6319440" y="6189120"/>
            <a:ext cx="354240" cy="35424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 2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 5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10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8"/>
          <p:cNvSpPr/>
          <p:nvPr/>
        </p:nvSpPr>
        <p:spPr>
          <a:xfrm>
            <a:off x="2037960" y="143784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System wykonany przez team: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20"/>
          <p:cNvSpPr/>
          <p:nvPr/>
        </p:nvSpPr>
        <p:spPr>
          <a:xfrm>
            <a:off x="5580000" y="4500000"/>
            <a:ext cx="4139640" cy="13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1" lang="pl-PL" sz="720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WWZM</a:t>
            </a:r>
            <a:endParaRPr b="0" lang="pl-PL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11"/>
          <p:cNvSpPr/>
          <p:nvPr/>
        </p:nvSpPr>
        <p:spPr>
          <a:xfrm>
            <a:off x="12060000" y="7200000"/>
            <a:ext cx="17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1500" spc="-1" strike="noStrike">
                <a:solidFill>
                  <a:srgbClr val="454240"/>
                </a:solidFill>
                <a:latin typeface="Apple LiGothic"/>
                <a:ea typeface="Libre Baskerville"/>
              </a:rPr>
              <a:t>HackYeah 2k23 KRK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6"/>
          <p:cNvSpPr/>
          <p:nvPr/>
        </p:nvSpPr>
        <p:spPr>
          <a:xfrm>
            <a:off x="11700000" y="5040000"/>
            <a:ext cx="2339640" cy="2251800"/>
          </a:xfrm>
          <a:prstGeom prst="roundRect">
            <a:avLst>
              <a:gd name="adj" fmla="val 2967"/>
            </a:avLst>
          </a:prstGeom>
          <a:solidFill>
            <a:srgbClr val="5b277d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1807280" y="5147280"/>
            <a:ext cx="2232360" cy="22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51" name="Shape 0"/>
          <p:cNvSpPr/>
          <p:nvPr/>
        </p:nvSpPr>
        <p:spPr>
          <a:xfrm>
            <a:off x="17640" y="17640"/>
            <a:ext cx="14629320" cy="823104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1"/>
          <p:cNvSpPr/>
          <p:nvPr/>
        </p:nvSpPr>
        <p:spPr>
          <a:xfrm>
            <a:off x="823320" y="603720"/>
            <a:ext cx="749628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03"/>
              </a:lnSpc>
              <a:tabLst>
                <a:tab algn="l" pos="0"/>
              </a:tabLst>
            </a:pPr>
            <a:r>
              <a:rPr b="0" lang="pl-PL" sz="43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Charakterystyka koncepcji</a:t>
            </a:r>
            <a:endParaRPr b="0" lang="pl-PL" sz="4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3"/>
          <p:cNvSpPr/>
          <p:nvPr/>
        </p:nvSpPr>
        <p:spPr>
          <a:xfrm>
            <a:off x="1174320" y="2862360"/>
            <a:ext cx="7145280" cy="34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Określenie faktycznych kosztów kształcenia w przeliczeniu na jednego ucznia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Podniesienie jakości kształcenia przy efektywnym gospodarowaniu budżetem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Poszukiwanie przestrzeni do oszczędności w prowadzeniu szkół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Punkt wyjścia do pogłębienia analizy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 1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5320" cy="8231040"/>
          </a:xfrm>
          <a:prstGeom prst="rect">
            <a:avLst/>
          </a:prstGeom>
          <a:ln w="0">
            <a:noFill/>
          </a:ln>
        </p:spPr>
      </p:pic>
      <p:sp>
        <p:nvSpPr>
          <p:cNvPr id="55" name="Text 24"/>
          <p:cNvSpPr/>
          <p:nvPr/>
        </p:nvSpPr>
        <p:spPr>
          <a:xfrm>
            <a:off x="900000" y="2319480"/>
            <a:ext cx="714528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l-PL" sz="2200" spc="-1" strike="noStrike">
                <a:solidFill>
                  <a:srgbClr val="454240"/>
                </a:solidFill>
                <a:latin typeface="DM Sans"/>
                <a:ea typeface="DM Sans"/>
              </a:rPr>
              <a:t>Wyzwania w Zarządzaniu Budżetem Oświatowym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57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"/>
          <p:cNvSpPr/>
          <p:nvPr/>
        </p:nvSpPr>
        <p:spPr>
          <a:xfrm>
            <a:off x="2037960" y="143784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Korzyści wykorzystania systemu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hape 2"/>
          <p:cNvSpPr/>
          <p:nvPr/>
        </p:nvSpPr>
        <p:spPr>
          <a:xfrm>
            <a:off x="741960" y="3270960"/>
            <a:ext cx="3371400" cy="43182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3"/>
          <p:cNvSpPr/>
          <p:nvPr/>
        </p:nvSpPr>
        <p:spPr>
          <a:xfrm>
            <a:off x="978120" y="3506760"/>
            <a:ext cx="289692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Obliczanie Kosztów na ucznia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5"/>
          <p:cNvSpPr/>
          <p:nvPr/>
        </p:nvSpPr>
        <p:spPr>
          <a:xfrm>
            <a:off x="4680000" y="3270960"/>
            <a:ext cx="5219640" cy="43182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6"/>
          <p:cNvSpPr/>
          <p:nvPr/>
        </p:nvSpPr>
        <p:spPr>
          <a:xfrm>
            <a:off x="5866200" y="3506760"/>
            <a:ext cx="289692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Dane finansowe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7"/>
          <p:cNvSpPr/>
          <p:nvPr/>
        </p:nvSpPr>
        <p:spPr>
          <a:xfrm>
            <a:off x="5040000" y="4423320"/>
            <a:ext cx="4679640" cy="29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Zaplanuj, w które obszary warto inwestować w określonym okresie, aby zoptymalizować koszty związane z edukacją, takie jak wynagrodzenia nauczycieli, koszty materiałów dydaktycznych, utrzymanie budynków szkolnych, szkolenia i administracja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8"/>
          <p:cNvSpPr/>
          <p:nvPr/>
        </p:nvSpPr>
        <p:spPr>
          <a:xfrm>
            <a:off x="10488240" y="3270960"/>
            <a:ext cx="3371400" cy="431820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9"/>
          <p:cNvSpPr/>
          <p:nvPr/>
        </p:nvSpPr>
        <p:spPr>
          <a:xfrm>
            <a:off x="10718280" y="3506760"/>
            <a:ext cx="289692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Poprawa jakości edukacji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10"/>
          <p:cNvSpPr/>
          <p:nvPr/>
        </p:nvSpPr>
        <p:spPr>
          <a:xfrm>
            <a:off x="10718280" y="4423320"/>
            <a:ext cx="2896920" cy="21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Dowiedz się, w których dziedzinach warto zainwestować, aby uczniowie i studenci byli bardziej zadowoleni z jakości swojej edukacji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26"/>
          <p:cNvSpPr/>
          <p:nvPr/>
        </p:nvSpPr>
        <p:spPr>
          <a:xfrm>
            <a:off x="900000" y="4528440"/>
            <a:ext cx="2896920" cy="21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454240"/>
                </a:solidFill>
                <a:latin typeface="DM Sans"/>
                <a:ea typeface="DM Sans"/>
              </a:rPr>
              <a:t>Miara efektywnego wykorzystania środków finansowych w kontekście jakości kształcenia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1"/>
          <p:cNvSpPr/>
          <p:nvPr/>
        </p:nvSpPr>
        <p:spPr>
          <a:xfrm>
            <a:off x="2037960" y="1973880"/>
            <a:ext cx="627768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Dla kogo jest system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hape 4"/>
          <p:cNvSpPr/>
          <p:nvPr/>
        </p:nvSpPr>
        <p:spPr>
          <a:xfrm>
            <a:off x="1080000" y="3780000"/>
            <a:ext cx="3911400" cy="30596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Shape 9"/>
          <p:cNvSpPr/>
          <p:nvPr/>
        </p:nvSpPr>
        <p:spPr>
          <a:xfrm flipV="1">
            <a:off x="1080360" y="3785040"/>
            <a:ext cx="3911400" cy="30596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11"/>
          <p:cNvSpPr/>
          <p:nvPr/>
        </p:nvSpPr>
        <p:spPr>
          <a:xfrm flipV="1">
            <a:off x="5268240" y="3785040"/>
            <a:ext cx="3911400" cy="30596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Shape 12"/>
          <p:cNvSpPr/>
          <p:nvPr/>
        </p:nvSpPr>
        <p:spPr>
          <a:xfrm flipV="1">
            <a:off x="9469800" y="3785040"/>
            <a:ext cx="3911400" cy="30596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2"/>
          <p:cNvSpPr/>
          <p:nvPr/>
        </p:nvSpPr>
        <p:spPr>
          <a:xfrm>
            <a:off x="1524240" y="5220000"/>
            <a:ext cx="315540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Organ prowadzący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4"/>
          <p:cNvSpPr/>
          <p:nvPr/>
        </p:nvSpPr>
        <p:spPr>
          <a:xfrm>
            <a:off x="5681520" y="5177880"/>
            <a:ext cx="315540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Dyrektorzy szkół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6"/>
          <p:cNvSpPr/>
          <p:nvPr/>
        </p:nvSpPr>
        <p:spPr>
          <a:xfrm>
            <a:off x="9912240" y="5148000"/>
            <a:ext cx="315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pl-PL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Rodzice uczniów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79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1"/>
          <p:cNvSpPr/>
          <p:nvPr/>
        </p:nvSpPr>
        <p:spPr>
          <a:xfrm>
            <a:off x="2037960" y="69408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Znajdź w systemie to, czego potrzebujesz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ge 1" descr="preencoded.png"/>
          <p:cNvPicPr/>
          <p:nvPr/>
        </p:nvPicPr>
        <p:blipFill>
          <a:blip r:embed="rId2"/>
          <a:stretch/>
        </p:blipFill>
        <p:spPr>
          <a:xfrm>
            <a:off x="1008000" y="1902240"/>
            <a:ext cx="5471640" cy="3381120"/>
          </a:xfrm>
          <a:prstGeom prst="rect">
            <a:avLst/>
          </a:prstGeom>
          <a:ln w="0">
            <a:noFill/>
          </a:ln>
        </p:spPr>
      </p:pic>
      <p:sp>
        <p:nvSpPr>
          <p:cNvPr id="82" name="Text 2"/>
          <p:cNvSpPr/>
          <p:nvPr/>
        </p:nvSpPr>
        <p:spPr>
          <a:xfrm>
            <a:off x="2176920" y="5582520"/>
            <a:ext cx="329472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Intuicyjny panel użytkownika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3"/>
          <p:cNvSpPr/>
          <p:nvPr/>
        </p:nvSpPr>
        <p:spPr>
          <a:xfrm>
            <a:off x="1384920" y="6499080"/>
            <a:ext cx="5094720" cy="14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Łatwością w obsłudze naszego systemu zachwycą się nawet ci, którzy nie są doświadczonymi użytkownikami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2" descr="preencoded.png"/>
          <p:cNvPicPr/>
          <p:nvPr/>
        </p:nvPicPr>
        <p:blipFill>
          <a:blip r:embed="rId3"/>
          <a:stretch/>
        </p:blipFill>
        <p:spPr>
          <a:xfrm>
            <a:off x="8332200" y="4320000"/>
            <a:ext cx="5243760" cy="3240000"/>
          </a:xfrm>
          <a:prstGeom prst="rect">
            <a:avLst/>
          </a:prstGeom>
          <a:ln w="0">
            <a:noFill/>
          </a:ln>
        </p:spPr>
      </p:pic>
      <p:sp>
        <p:nvSpPr>
          <p:cNvPr id="85" name="Text 4"/>
          <p:cNvSpPr/>
          <p:nvPr/>
        </p:nvSpPr>
        <p:spPr>
          <a:xfrm>
            <a:off x="9844560" y="2160000"/>
            <a:ext cx="2948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pl-PL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Wykryj oszczędności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5"/>
          <p:cNvSpPr/>
          <p:nvPr/>
        </p:nvSpPr>
        <p:spPr>
          <a:xfrm>
            <a:off x="9180000" y="2903760"/>
            <a:ext cx="4499640" cy="17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pl-PL" sz="1750" spc="-1" strike="noStrike">
                <a:solidFill>
                  <a:srgbClr val="454240"/>
                </a:solidFill>
                <a:latin typeface="DM Sans"/>
                <a:ea typeface="DM Sans"/>
              </a:rPr>
              <a:t>System analizuje Twoje wydatki i porównuje je z wynikami dotyczącymi twojej jakości edukacji, by pomóc odnaleźć oszczędności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88" name="Shape 7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12"/>
          <p:cNvSpPr/>
          <p:nvPr/>
        </p:nvSpPr>
        <p:spPr>
          <a:xfrm>
            <a:off x="2037960" y="69408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Placówka szkolna - detale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 6" descr="preencoded.png"/>
          <p:cNvPicPr/>
          <p:nvPr/>
        </p:nvPicPr>
        <p:blipFill>
          <a:blip r:embed="rId2"/>
          <a:stretch/>
        </p:blipFill>
        <p:spPr>
          <a:xfrm>
            <a:off x="2412000" y="1852920"/>
            <a:ext cx="9539640" cy="58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92" name="Shape 13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4"/>
          <p:cNvSpPr/>
          <p:nvPr/>
        </p:nvSpPr>
        <p:spPr>
          <a:xfrm>
            <a:off x="2037960" y="69408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Podsumowanie szkół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 11" descr="preencoded.png"/>
          <p:cNvPicPr/>
          <p:nvPr/>
        </p:nvPicPr>
        <p:blipFill>
          <a:blip r:embed="rId2"/>
          <a:stretch/>
        </p:blipFill>
        <p:spPr>
          <a:xfrm>
            <a:off x="2659680" y="1873800"/>
            <a:ext cx="9435960" cy="583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8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96" name="Shape 14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16"/>
          <p:cNvSpPr/>
          <p:nvPr/>
        </p:nvSpPr>
        <p:spPr>
          <a:xfrm>
            <a:off x="2037960" y="694080"/>
            <a:ext cx="1055340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pl-PL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Implementacja rozwiązania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080000" y="1759320"/>
            <a:ext cx="12829680" cy="59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7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100" name="Shape 10"/>
          <p:cNvSpPr/>
          <p:nvPr/>
        </p:nvSpPr>
        <p:spPr>
          <a:xfrm>
            <a:off x="17640" y="17640"/>
            <a:ext cx="14629320" cy="823104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13"/>
          <p:cNvSpPr/>
          <p:nvPr/>
        </p:nvSpPr>
        <p:spPr>
          <a:xfrm>
            <a:off x="1503360" y="720000"/>
            <a:ext cx="749628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03"/>
              </a:lnSpc>
              <a:tabLst>
                <a:tab algn="l" pos="0"/>
              </a:tabLst>
            </a:pPr>
            <a:r>
              <a:rPr b="0" lang="pl-PL" sz="43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Plan dalszego rozwoju systemu</a:t>
            </a:r>
            <a:endParaRPr b="0" lang="pl-PL" sz="4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15"/>
          <p:cNvSpPr/>
          <p:nvPr/>
        </p:nvSpPr>
        <p:spPr>
          <a:xfrm>
            <a:off x="900000" y="2862360"/>
            <a:ext cx="7199640" cy="34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Aplikacja dostępna jako narzędzie internetowe z każdego miejsca na ziemi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Przewidywanie kosztów na podstawie poprzednich wydatków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Integracja z publicznymi interfejsami programistycznymi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Wspomaganie pracy poprzez udostępnienie wyjaśnień, pojęć, skrótów np. Paragrafy, Kategorii subwencyjnych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100" spc="-1" strike="noStrike">
                <a:solidFill>
                  <a:srgbClr val="454240"/>
                </a:solidFill>
                <a:latin typeface="DM Sans"/>
                <a:ea typeface="DM Sans"/>
              </a:rPr>
              <a:t>Analiza danych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8413560" y="3216600"/>
            <a:ext cx="5834520" cy="34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LibreOffice/7.6.2.1$MacOSX_AARCH64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2023-10-01T02:20:10Z</dcterms:created>
  <dc:creator>PptxGenJS</dc:creator>
  <dc:description/>
  <dc:language>pl-PL</dc:language>
  <cp:lastModifiedBy/>
  <cp:lastPrinted>2023-10-01T11:50:30Z</cp:lastPrinted>
  <dcterms:modified xsi:type="dcterms:W3CDTF">2023-10-01T11:50:11Z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