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88" r:id="rId2"/>
  </p:sldIdLst>
  <p:sldSz cx="9144000" cy="6858000" type="screen4x3"/>
  <p:notesSz cx="6797675" cy="9928225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2971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5" pos="204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C22"/>
    <a:srgbClr val="FFC7CE"/>
    <a:srgbClr val="FFFFFF"/>
    <a:srgbClr val="FF6DCE"/>
    <a:srgbClr val="FF9999"/>
    <a:srgbClr val="000000"/>
    <a:srgbClr val="405E00"/>
    <a:srgbClr val="DDDDDD"/>
    <a:srgbClr val="C6EFCE"/>
    <a:srgbClr val="8E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3961" autoAdjust="0"/>
  </p:normalViewPr>
  <p:slideViewPr>
    <p:cSldViewPr showGuides="1">
      <p:cViewPr varScale="1">
        <p:scale>
          <a:sx n="150" d="100"/>
          <a:sy n="150" d="100"/>
        </p:scale>
        <p:origin x="1806" y="90"/>
      </p:cViewPr>
      <p:guideLst>
        <p:guide orient="horz" pos="1162"/>
        <p:guide pos="2971"/>
        <p:guide orient="horz" pos="482"/>
        <p:guide orient="horz" pos="164"/>
        <p:guide pos="204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A0E3A-88C8-477B-8A20-50E706A80C07}" type="datetimeFigureOut">
              <a:rPr lang="en-GB" smtClean="0"/>
              <a:t>15/07/2022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88EE-60AA-426A-8FA3-CA7CFFD591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22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0BA5BBE4-AEA3-489A-A28E-0C2FAF2506E3}" type="datetimeFigureOut">
              <a:rPr lang="en-US" smtClean="0"/>
              <a:pPr/>
              <a:t>7/15/2022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C0F4A2C8-6C88-4E71-83EE-698B9D4FE2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2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00" y="1812924"/>
            <a:ext cx="4628956" cy="842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00" y="4357694"/>
            <a:ext cx="4628561" cy="114300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46296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10" y="1812925"/>
            <a:ext cx="4619657" cy="4187843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6710" y="722451"/>
            <a:ext cx="4619916" cy="109047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5"/>
            <a:ext cx="8388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580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5"/>
            <a:ext cx="8388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4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6" y="1812925"/>
            <a:ext cx="8348667" cy="75881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7" y="2571744"/>
            <a:ext cx="8348667" cy="320008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/>
          <p:cNvSpPr txBox="1">
            <a:spLocks/>
          </p:cNvSpPr>
          <p:nvPr userDrawn="1"/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CC1D26-A9BD-4BDE-BDD9-08EDBAE96860}" type="slidenum">
              <a:rPr lang="en-GB" smtClean="0">
                <a:solidFill>
                  <a:srgbClr val="8C8C8C"/>
                </a:solidFill>
              </a:rPr>
              <a:pPr/>
              <a:t>‹#›</a:t>
            </a:fld>
            <a:endParaRPr lang="en-GB" dirty="0">
              <a:solidFill>
                <a:srgbClr val="8C8C8C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15" y="1812924"/>
            <a:ext cx="2772000" cy="8424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15" y="4357694"/>
            <a:ext cx="2772000" cy="104855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27720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7" y="1812925"/>
            <a:ext cx="2776504" cy="544505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7" y="2374056"/>
            <a:ext cx="2776503" cy="3555274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32" y="3917937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1093316"/>
            <a:ext cx="4878856" cy="8496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2668126"/>
            <a:ext cx="4878856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1838" y="1953740"/>
            <a:ext cx="4878856" cy="7020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2"/>
            <a:ext cx="8388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5667"/>
            <a:ext cx="8388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4140000" cy="4536000"/>
          </a:xfrm>
        </p:spPr>
        <p:txBody>
          <a:bodyPr/>
          <a:lstStyle>
            <a:lvl4pPr marL="5397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4643437" y="1803543"/>
            <a:ext cx="4140000" cy="453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7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1788" y="1809583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71787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71788" y="4059035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620781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0781" y="1809583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4620781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20781" y="4059035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09101"/>
            <a:ext cx="4059011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4059011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4059011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00" y="1809101"/>
            <a:ext cx="8388000" cy="4536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9327" y="6407835"/>
            <a:ext cx="7559473" cy="252000"/>
          </a:xfrm>
          <a:prstGeom prst="rect">
            <a:avLst/>
          </a:prstGeom>
        </p:spPr>
        <p:txBody>
          <a:bodyPr vert="horz" lIns="3600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/>
              <a:t>© 2014 Deloitte MCS Limited. Private and confidential.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70800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7" r:id="rId3"/>
    <p:sldLayoutId id="2147483650" r:id="rId4"/>
    <p:sldLayoutId id="2147483678" r:id="rId5"/>
    <p:sldLayoutId id="2147483674" r:id="rId6"/>
    <p:sldLayoutId id="2147483660" r:id="rId7"/>
    <p:sldLayoutId id="2147483679" r:id="rId8"/>
    <p:sldLayoutId id="2147483672" r:id="rId9"/>
    <p:sldLayoutId id="2147483673" r:id="rId10"/>
    <p:sldLayoutId id="2147483671" r:id="rId11"/>
    <p:sldLayoutId id="2147483675" r:id="rId12"/>
    <p:sldLayoutId id="2147483676" r:id="rId13"/>
    <p:sldLayoutId id="2147483663" r:id="rId14"/>
    <p:sldLayoutId id="2147483665" r:id="rId15"/>
    <p:sldLayoutId id="2147483651" r:id="rId16"/>
    <p:sldLayoutId id="2147483680" r:id="rId17"/>
    <p:sldLayoutId id="2147483681" r:id="rId18"/>
    <p:sldLayoutId id="2147483669" r:id="rId19"/>
    <p:sldLayoutId id="2147483670" r:id="rId20"/>
    <p:sldLayoutId id="2147483652" r:id="rId2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-27305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6450" indent="-26670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6200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6" imgW="622" imgH="623" progId="TCLayout.ActiveDocument.1">
                  <p:embed/>
                </p:oleObj>
              </mc:Choice>
              <mc:Fallback>
                <p:oleObj name="think-cell Slide" r:id="rId6" imgW="622" imgH="6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50380" y="290616"/>
            <a:ext cx="7643028" cy="1062956"/>
          </a:xfrm>
        </p:spPr>
        <p:txBody>
          <a:bodyPr/>
          <a:lstStyle/>
          <a:p>
            <a:r>
              <a:rPr lang="en-GB" sz="24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Gourav Kumar</a:t>
            </a:r>
            <a:br>
              <a:rPr lang="en-GB" sz="24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4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8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Senior Consultant</a:t>
            </a:r>
            <a:br>
              <a:rPr lang="en-GB" sz="7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8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Cloud Architect – Cloud Engineering</a:t>
            </a:r>
            <a:endParaRPr lang="en-GB" sz="2000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1603279" y="6642555"/>
            <a:ext cx="7559473" cy="25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© 2019 Deloitte MCS Limited. Private and confidential.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D092CD0-E058-46B2-B35D-F759C62C5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1109" y="202284"/>
            <a:ext cx="1622299" cy="31252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69567"/>
              </p:ext>
            </p:extLst>
          </p:nvPr>
        </p:nvGraphicFramePr>
        <p:xfrm>
          <a:off x="174788" y="1430532"/>
          <a:ext cx="8842279" cy="506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5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Professional Background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Current / Most Recent Roles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29763"/>
                  </a:ext>
                </a:extLst>
              </a:tr>
              <a:tr h="318923">
                <a:tc rowSpan="3" gridSpan="2">
                  <a:txBody>
                    <a:bodyPr/>
                    <a:lstStyle/>
                    <a:p>
                      <a:pPr marL="171450" indent="-171450" eaLnBrk="0" hangingPunct="0"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Gourav is a Cloud Architect within Deloitte’s Cloud Engineering practice with a half of decade of experience across Aviation, Telecommunication and . </a:t>
                      </a:r>
                    </a:p>
                    <a:p>
                      <a:pPr marL="171450" indent="-171450" eaLnBrk="0" hangingPunct="0"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Proven track record of delivering Azure solutions (Build, Design, and Automation)</a:t>
                      </a:r>
                    </a:p>
                    <a:p>
                      <a:pPr marL="171450" marR="0" indent="-17145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Has hands-on experience in assisting clients achieve 100% infrastructure as code.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 Project – Azure Automation and Process streamlining</a:t>
                      </a:r>
                      <a:endParaRPr kumimoji="0" lang="en-GB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3204"/>
                  </a:ext>
                </a:extLst>
              </a:tr>
              <a:tr h="267504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C2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Relevant Experience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497">
                <a:tc gridSpan="2" vMerge="1">
                  <a:txBody>
                    <a:bodyPr/>
                    <a:lstStyle/>
                    <a:p>
                      <a:pPr marL="171450" indent="-171450" eaLnBrk="0" hangingPunct="0"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9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Oil and Gas</a:t>
                      </a:r>
                      <a:r>
                        <a:rPr lang="en-GB" sz="900" b="1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Azure Infrastructure Build Engineer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Migrated</a:t>
                      </a:r>
                      <a:r>
                        <a:rPr lang="en-GB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 oil and gas infrastructure from On prem VDI to Azure WVD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Delivered the solution as infrastructure as code (Terraform)</a:t>
                      </a:r>
                      <a:endParaRPr lang="en-GB" sz="9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Worked on application streaming using MSIX app attach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Provided ARM templates to support team to optimise manual errors and increase compliance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Telecommunication – Azure Cloud Solution Architect</a:t>
                      </a:r>
                    </a:p>
                    <a:p>
                      <a:pPr marL="171450" indent="-171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Led the</a:t>
                      </a:r>
                      <a:r>
                        <a:rPr lang="en-GB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solution design, discovery and migration design for a large-scale on-premise monitoring to Azure using Log Analytics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Deployed</a:t>
                      </a:r>
                      <a:r>
                        <a:rPr lang="en-GB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 number of proof of concepts using infrastructure as code and Azure native tooling</a:t>
                      </a:r>
                      <a:endParaRPr lang="en-GB" sz="9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 a custom solution to integrate IBM security tool to Azure Log Analytics</a:t>
                      </a:r>
                      <a:endParaRPr lang="en-GB" sz="900" kern="12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n-GB" sz="500" b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British gas distribution company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 Cloud Build and Operation Engineer</a:t>
                      </a:r>
                    </a:p>
                    <a:p>
                      <a:pPr marL="171450" indent="-1714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Decision making for creation of Azure infra</a:t>
                      </a:r>
                    </a:p>
                    <a:p>
                      <a:pPr marL="171450" indent="-1714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Written PowerShell Automation scripts, Performed POC, and test cases for them</a:t>
                      </a:r>
                    </a:p>
                    <a:p>
                      <a:pPr marL="171450" indent="-1714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Delivered key cost saving benefits to the client using security best practice along with reserve instances</a:t>
                      </a:r>
                    </a:p>
                    <a:p>
                      <a:pPr marL="171450" indent="-1714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Re-vamped their Azure infra in correct size based on collected metrics data to save cost.</a:t>
                      </a:r>
                    </a:p>
                    <a:p>
                      <a:pPr mar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endParaRPr kumimoji="0" lang="en-GB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Clr>
                          <a:schemeClr val="accent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Aviation Industry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 System &amp; Cloud Engineer</a:t>
                      </a:r>
                    </a:p>
                    <a:p>
                      <a:pPr marL="171450" indent="-171450" algn="just" eaLnBrk="0" hangingPunct="0">
                        <a:spcBef>
                          <a:spcPts val="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operations support</a:t>
                      </a:r>
                    </a:p>
                    <a:p>
                      <a:pPr marL="171450" indent="-171450" algn="just" eaLnBrk="0" hangingPunct="0">
                        <a:spcBef>
                          <a:spcPts val="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Served as a monitoring engineer at times and got exposure on Windows and SCOM</a:t>
                      </a:r>
                    </a:p>
                    <a:p>
                      <a:pPr marL="171450" indent="-171450" algn="just" eaLnBrk="0" hangingPunct="0">
                        <a:spcBef>
                          <a:spcPts val="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endParaRPr lang="en-GB" sz="900" kern="12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732">
                <a:tc>
                  <a:txBody>
                    <a:bodyPr/>
                    <a:lstStyle/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Microsoft Azure Cloud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Office 365 Suite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Stakeholder Management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Solution</a:t>
                      </a: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Design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 Analysis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and Operations Strategy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Infrastructure</a:t>
                      </a: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as Code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PowerShell automation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9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Kusto Query Language</a:t>
                      </a:r>
                    </a:p>
                    <a:p>
                      <a:pPr marL="171450" indent="-171450" eaLnBrk="0" hangingPunct="0">
                        <a:spcBef>
                          <a:spcPts val="3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endParaRPr lang="en-GB" altLang="en-US" sz="9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GB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Qualifications / Memberships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72">
                <a:tc rowSpan="3"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alt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Certified  Architect Design (AZ-301)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alt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Certified  Architect Technologies (AZ-300)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alt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Security Engineer Associate (AZ-500)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alt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MCSE in Azure Cloud Platform and Infrastructure (70-533)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alt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Virtual Desktop Speciality (AZ-140)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04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C2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72">
                <a:tc gridSpan="2" vMerge="1"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IE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F7B27130-67E1-4CA5-9C31-FA8CB330139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74788" y="146316"/>
            <a:ext cx="1012836" cy="11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17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_vAPy4aMwMnPNp7juWAg"/>
</p:tagLst>
</file>

<file path=ppt/theme/theme1.xml><?xml version="1.0" encoding="utf-8"?>
<a:theme xmlns:a="http://schemas.openxmlformats.org/drawingml/2006/main" name="Deloitte Presentation Screen Template 050214">
  <a:themeElements>
    <a:clrScheme name="Custom 98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57575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351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Deloitte Presentation Screen Template 050214</vt:lpstr>
      <vt:lpstr>think-cell Slide</vt:lpstr>
      <vt:lpstr>Gourav Kumar  Senior Consultant Cloud Architect – Cloud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2014-10-14T15:09:12Z</dcterms:created>
  <dcterms:modified xsi:type="dcterms:W3CDTF">2022-07-15T10:17:04Z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2022-07-15T09:05:50Z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a45bd162-6a18-41f8-920f-2dbfb846234f</vt:lpwstr>
  </property>
  <property fmtid="{D5CDD505-2E9C-101B-9397-08002B2CF9AE}" pid="8" name="MSIP_Label_ea60d57e-af5b-4752-ac57-3e4f28ca11dc_ContentBits">
    <vt:lpwstr>0</vt:lpwstr>
  </property>
</Properties>
</file>