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3"/>
  </p:notesMasterIdLst>
  <p:handoutMasterIdLst>
    <p:handoutMasterId r:id="rId24"/>
  </p:handoutMasterIdLst>
  <p:sldIdLst>
    <p:sldId id="278" r:id="rId5"/>
    <p:sldId id="282" r:id="rId6"/>
    <p:sldId id="271" r:id="rId7"/>
    <p:sldId id="286" r:id="rId8"/>
    <p:sldId id="288" r:id="rId9"/>
    <p:sldId id="300" r:id="rId10"/>
    <p:sldId id="302" r:id="rId11"/>
    <p:sldId id="294" r:id="rId12"/>
    <p:sldId id="284" r:id="rId13"/>
    <p:sldId id="283" r:id="rId14"/>
    <p:sldId id="287" r:id="rId15"/>
    <p:sldId id="295" r:id="rId16"/>
    <p:sldId id="296" r:id="rId17"/>
    <p:sldId id="297" r:id="rId18"/>
    <p:sldId id="298" r:id="rId19"/>
    <p:sldId id="299" r:id="rId20"/>
    <p:sldId id="30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5388" autoAdjust="0"/>
  </p:normalViewPr>
  <p:slideViewPr>
    <p:cSldViewPr snapToGrid="0">
      <p:cViewPr varScale="1">
        <p:scale>
          <a:sx n="112" d="100"/>
          <a:sy n="112" d="100"/>
        </p:scale>
        <p:origin x="180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36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9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3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4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08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1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1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3" r:id="rId17"/>
    <p:sldLayoutId id="2147483724" r:id="rId18"/>
    <p:sldLayoutId id="2147483728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paajournal.com/purdue-university-uncovers-data-security-incidents-that-potentially-compromised-phi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linktr.ee/brockwarner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k12six.org/map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d.gov/policy/gen/guid/fpco/ferpa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-poc/BlueTeam-Too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Mastering Incident Response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Guide for IT Professionals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B510557-5984-C148-0C75-15B8C8541EB1}"/>
              </a:ext>
            </a:extLst>
          </p:cNvPr>
          <p:cNvSpPr txBox="1">
            <a:spLocks/>
          </p:cNvSpPr>
          <p:nvPr/>
        </p:nvSpPr>
        <p:spPr>
          <a:xfrm>
            <a:off x="550863" y="88901"/>
            <a:ext cx="11090274" cy="1332000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Phase 3:</a:t>
            </a:r>
            <a:br>
              <a:rPr lang="en-US" dirty="0"/>
            </a:br>
            <a:r>
              <a:rPr lang="en-US" dirty="0"/>
              <a:t>	Containment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6D1F382-8918-7607-F39C-43843F6B1478}"/>
              </a:ext>
            </a:extLst>
          </p:cNvPr>
          <p:cNvSpPr txBox="1">
            <a:spLocks/>
          </p:cNvSpPr>
          <p:nvPr/>
        </p:nvSpPr>
        <p:spPr>
          <a:xfrm>
            <a:off x="550863" y="1766973"/>
            <a:ext cx="8174037" cy="5002126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Immediate Actions</a:t>
            </a:r>
          </a:p>
          <a:p>
            <a:r>
              <a:rPr lang="en-US" sz="2800" dirty="0"/>
              <a:t>	Disconnect, Segregate, and Isolate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Quarantine</a:t>
            </a:r>
            <a:endParaRPr lang="en-US" sz="2800" dirty="0"/>
          </a:p>
          <a:p>
            <a:r>
              <a:rPr lang="en-US" sz="2800" dirty="0"/>
              <a:t>	Intercept and Restrict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Long-Term Containment</a:t>
            </a:r>
          </a:p>
          <a:p>
            <a:pPr marL="0" lvl="1" indent="0">
              <a:buNone/>
            </a:pPr>
            <a:r>
              <a:rPr lang="en-US" sz="2800" dirty="0"/>
              <a:t>	Passwords and Credentials</a:t>
            </a:r>
          </a:p>
          <a:p>
            <a:pPr marL="0" lvl="1" indent="0">
              <a:buNone/>
            </a:pPr>
            <a:r>
              <a:rPr lang="en-US" sz="2800" dirty="0"/>
              <a:t>	Stricter Rules</a:t>
            </a:r>
          </a:p>
          <a:p>
            <a:pPr marL="0" lvl="1" indent="0">
              <a:buNone/>
            </a:pPr>
            <a:r>
              <a:rPr lang="en-US" sz="2800" dirty="0"/>
              <a:t>	Multifactor Authentication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750D209-025C-51B9-0915-FD279D2E368C}"/>
              </a:ext>
            </a:extLst>
          </p:cNvPr>
          <p:cNvSpPr txBox="1">
            <a:spLocks/>
          </p:cNvSpPr>
          <p:nvPr/>
        </p:nvSpPr>
        <p:spPr>
          <a:xfrm>
            <a:off x="550863" y="0"/>
            <a:ext cx="11090274" cy="1332000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Phase 4:</a:t>
            </a:r>
            <a:br>
              <a:rPr lang="en-US" dirty="0"/>
            </a:br>
            <a:r>
              <a:rPr lang="en-US" dirty="0"/>
              <a:t>	Eradication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3029F53-1FD0-8FAF-CAE1-F1DC745D4BA2}"/>
              </a:ext>
            </a:extLst>
          </p:cNvPr>
          <p:cNvSpPr txBox="1">
            <a:spLocks/>
          </p:cNvSpPr>
          <p:nvPr/>
        </p:nvSpPr>
        <p:spPr>
          <a:xfrm>
            <a:off x="550863" y="1678073"/>
            <a:ext cx="8174037" cy="500212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Remove Threats</a:t>
            </a:r>
          </a:p>
          <a:p>
            <a:r>
              <a:rPr lang="en-US" sz="3000" dirty="0"/>
              <a:t>	Antivirus,  Antimalware, EDR</a:t>
            </a:r>
          </a:p>
          <a:p>
            <a:r>
              <a:rPr lang="en-US" sz="3000" dirty="0"/>
              <a:t>	Reimage, Reinstall, Redeploy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System Updates</a:t>
            </a:r>
          </a:p>
          <a:p>
            <a:pPr lvl="1" indent="0">
              <a:buNone/>
            </a:pPr>
            <a:r>
              <a:rPr lang="en-US" sz="2800" dirty="0"/>
              <a:t>	Patch Deployment</a:t>
            </a:r>
          </a:p>
          <a:p>
            <a:pPr lvl="1" indent="0">
              <a:buNone/>
            </a:pPr>
            <a:r>
              <a:rPr lang="en-US" sz="2800" dirty="0"/>
              <a:t>	Updating antivirus/antimalware definitions </a:t>
            </a:r>
          </a:p>
          <a:p>
            <a:pPr lvl="1" indent="0">
              <a:buNone/>
            </a:pPr>
            <a:r>
              <a:rPr lang="en-US" sz="2800" dirty="0"/>
              <a:t>	&amp; firewall rules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D4C5018-600F-8BE8-207A-EBBA9060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54001"/>
            <a:ext cx="11090274" cy="1332000"/>
          </a:xfrm>
        </p:spPr>
        <p:txBody>
          <a:bodyPr/>
          <a:lstStyle/>
          <a:p>
            <a:r>
              <a:rPr lang="en-US" dirty="0"/>
              <a:t>Phase 5:</a:t>
            </a:r>
            <a:br>
              <a:rPr lang="en-US" dirty="0"/>
            </a:br>
            <a:r>
              <a:rPr lang="en-US" dirty="0"/>
              <a:t>	Recovery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BB6B04-617F-06E3-9373-BAF06ED1CAA7}"/>
              </a:ext>
            </a:extLst>
          </p:cNvPr>
          <p:cNvSpPr txBox="1">
            <a:spLocks/>
          </p:cNvSpPr>
          <p:nvPr/>
        </p:nvSpPr>
        <p:spPr>
          <a:xfrm>
            <a:off x="550863" y="1678073"/>
            <a:ext cx="8174037" cy="500212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Restore Systems &amp; Services</a:t>
            </a:r>
          </a:p>
          <a:p>
            <a:r>
              <a:rPr lang="en-US" sz="3000" dirty="0"/>
              <a:t>	Deploy Backups &amp; Gradual Restoration</a:t>
            </a:r>
          </a:p>
          <a:p>
            <a:r>
              <a:rPr lang="en-US" sz="3000" dirty="0"/>
              <a:t>	Ensure no unauthorized modifications 		or lost data</a:t>
            </a:r>
          </a:p>
          <a:p>
            <a:r>
              <a:rPr lang="en-US" sz="3000" dirty="0"/>
              <a:t>	Regulatory adherence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Monitoring</a:t>
            </a:r>
          </a:p>
          <a:p>
            <a:r>
              <a:rPr lang="en-US" sz="3000" dirty="0"/>
              <a:t>	Enhanced and Continuous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3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4B510557-5984-C148-0C75-15B8C8541EB1}"/>
              </a:ext>
            </a:extLst>
          </p:cNvPr>
          <p:cNvSpPr txBox="1">
            <a:spLocks/>
          </p:cNvSpPr>
          <p:nvPr/>
        </p:nvSpPr>
        <p:spPr>
          <a:xfrm>
            <a:off x="550863" y="0"/>
            <a:ext cx="11090274" cy="1332000"/>
          </a:xfrm>
          <a:prstGeom prst="rect">
            <a:avLst/>
          </a:prstGeom>
        </p:spPr>
        <p:txBody>
          <a:bodyPr vert="horz" wrap="square" lIns="9144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Phase 6:</a:t>
            </a:r>
            <a:br>
              <a:rPr lang="en-US" dirty="0"/>
            </a:br>
            <a:r>
              <a:rPr lang="en-US" dirty="0"/>
              <a:t>	Lessons Learned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02DB30F2-D4B4-748A-3EF2-4E50D668A7F6}"/>
              </a:ext>
            </a:extLst>
          </p:cNvPr>
          <p:cNvSpPr txBox="1">
            <a:spLocks/>
          </p:cNvSpPr>
          <p:nvPr/>
        </p:nvSpPr>
        <p:spPr>
          <a:xfrm>
            <a:off x="550863" y="1855874"/>
            <a:ext cx="8174037" cy="500212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Review, Document, &amp; Analyze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Policy 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Training Improvements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Legal &amp; Regulatory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8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14300"/>
            <a:ext cx="11090274" cy="1332000"/>
          </a:xfrm>
        </p:spPr>
        <p:txBody>
          <a:bodyPr/>
          <a:lstStyle/>
          <a:p>
            <a:r>
              <a:rPr lang="en-US" dirty="0"/>
              <a:t>Phase 7:</a:t>
            </a:r>
            <a:br>
              <a:rPr lang="en-US" dirty="0"/>
            </a:br>
            <a:r>
              <a:rPr lang="en-US" dirty="0"/>
              <a:t>	Prevention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63" y="1741574"/>
            <a:ext cx="8174037" cy="50021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DF8B4E8-CFF4-04FF-0794-AA8B75CE1733}"/>
              </a:ext>
            </a:extLst>
          </p:cNvPr>
          <p:cNvSpPr txBox="1">
            <a:spLocks/>
          </p:cNvSpPr>
          <p:nvPr/>
        </p:nvSpPr>
        <p:spPr>
          <a:xfrm>
            <a:off x="550863" y="1855874"/>
            <a:ext cx="8732837" cy="5002126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Regular Audits</a:t>
            </a:r>
          </a:p>
          <a:p>
            <a:r>
              <a:rPr lang="en-US" sz="2800" dirty="0"/>
              <a:t>	Red-Team, Vulnerability Assessments, 	</a:t>
            </a:r>
          </a:p>
          <a:p>
            <a:r>
              <a:rPr lang="en-US" sz="2800" dirty="0"/>
              <a:t>	Penetration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Community Engagement</a:t>
            </a:r>
          </a:p>
          <a:p>
            <a:r>
              <a:rPr lang="en-US" sz="2800" dirty="0"/>
              <a:t>	Law Enforcement &amp; Cybercrime 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Resilience Planning</a:t>
            </a:r>
          </a:p>
          <a:p>
            <a:pPr lvl="1" indent="0">
              <a:buNone/>
            </a:pPr>
            <a:r>
              <a:rPr lang="en-US" sz="2800" dirty="0"/>
              <a:t>	NIST Cybersecurity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Cybersecurity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145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pPr algn="ctr"/>
            <a:r>
              <a:rPr lang="en-US" dirty="0"/>
              <a:t>Incident Response Matters!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0590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 txBox="1">
            <a:spLocks/>
          </p:cNvSpPr>
          <p:nvPr/>
        </p:nvSpPr>
        <p:spPr>
          <a:xfrm>
            <a:off x="474179" y="759224"/>
            <a:ext cx="5367177" cy="5486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The Stage </a:t>
            </a:r>
          </a:p>
          <a:p>
            <a:pPr algn="l"/>
            <a:br>
              <a:rPr lang="en-US" dirty="0"/>
            </a:br>
            <a:r>
              <a:rPr lang="en-US" sz="4400" dirty="0"/>
              <a:t>Purdue University</a:t>
            </a:r>
            <a:br>
              <a:rPr lang="en-US" sz="4400" dirty="0"/>
            </a:br>
            <a:r>
              <a:rPr lang="en-US" sz="4400" dirty="0"/>
              <a:t>Security Incidents &amp; Compromised PHI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8347342-2564-73A7-82E4-A080028BCE4F}"/>
              </a:ext>
            </a:extLst>
          </p:cNvPr>
          <p:cNvSpPr txBox="1">
            <a:spLocks/>
          </p:cNvSpPr>
          <p:nvPr/>
        </p:nvSpPr>
        <p:spPr>
          <a:xfrm>
            <a:off x="93046" y="3905377"/>
            <a:ext cx="6002542" cy="5486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Adler, S. (2018, May 31). </a:t>
            </a:r>
            <a:r>
              <a:rPr lang="en-US" sz="10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Purdue University uncovers data security incidents that potentially ...</a:t>
            </a:r>
            <a:r>
              <a:rPr lang="en-US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The HIPAA Journal. https://www.hipaajournal.com/purdue-university-uncovers-data-security-incidents-that-potentially-compromised-phi/ </a:t>
            </a:r>
            <a:endParaRPr lang="en-US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3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DD9A19-8C7F-D3B9-279C-9ACE486DB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60" y="0"/>
            <a:ext cx="6659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9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/>
              <a:t>Brock ‘INIT 6’ Warner</a:t>
            </a:r>
          </a:p>
          <a:p>
            <a:r>
              <a:rPr lang="en-US" sz="2400" dirty="0"/>
              <a:t>brock.warner@pm.me</a:t>
            </a:r>
          </a:p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https://linktr.ee/brockwarner</a:t>
            </a:r>
            <a:endParaRPr lang="en-US" sz="2400" dirty="0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C99999-9263-F61F-7864-BEC70561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5" y="1538287"/>
            <a:ext cx="3810000" cy="381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0"/>
            <a:ext cx="11090275" cy="1684059"/>
          </a:xfrm>
        </p:spPr>
        <p:txBody>
          <a:bodyPr>
            <a:normAutofit/>
          </a:bodyPr>
          <a:lstStyle/>
          <a:p>
            <a:r>
              <a:rPr lang="en-US" sz="6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2266950"/>
            <a:ext cx="12192000" cy="3913188"/>
          </a:xfrm>
        </p:spPr>
        <p:txBody>
          <a:bodyPr numCol="2">
            <a:normAutofit/>
          </a:bodyPr>
          <a:lstStyle/>
          <a:p>
            <a:r>
              <a:rPr lang="en-US" sz="3600" dirty="0"/>
              <a:t>Introduction ~ Why Incident Response Matters</a:t>
            </a:r>
          </a:p>
          <a:p>
            <a:r>
              <a:rPr lang="en-US" sz="3600" dirty="0"/>
              <a:t>Phase 1: Preparation</a:t>
            </a:r>
          </a:p>
          <a:p>
            <a:r>
              <a:rPr lang="en-US" sz="3600" dirty="0"/>
              <a:t>Phase 2: Identification</a:t>
            </a:r>
          </a:p>
          <a:p>
            <a:r>
              <a:rPr lang="en-US" sz="3600" dirty="0"/>
              <a:t>Phase 3: Containment</a:t>
            </a:r>
          </a:p>
          <a:p>
            <a:r>
              <a:rPr lang="en-US" sz="3600" dirty="0"/>
              <a:t>Phase 4: Eradication</a:t>
            </a:r>
          </a:p>
          <a:p>
            <a:r>
              <a:rPr lang="en-US" sz="3600" dirty="0"/>
              <a:t>Phase 5: Recovery</a:t>
            </a:r>
          </a:p>
          <a:p>
            <a:r>
              <a:rPr lang="en-US" sz="3600" dirty="0"/>
              <a:t>Phase 6: Lessons Learned</a:t>
            </a:r>
          </a:p>
          <a:p>
            <a:r>
              <a:rPr lang="en-US" sz="3600" dirty="0"/>
              <a:t>Phase 7: Prevention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pPr algn="ctr"/>
            <a:r>
              <a:rPr lang="en-US" dirty="0"/>
              <a:t>Incident Response Matters?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54001"/>
            <a:ext cx="11090274" cy="1332000"/>
          </a:xfrm>
        </p:spPr>
        <p:txBody>
          <a:bodyPr/>
          <a:lstStyle/>
          <a:p>
            <a:r>
              <a:rPr lang="en-US" dirty="0"/>
              <a:t>Incident Response</a:t>
            </a:r>
            <a:br>
              <a:rPr lang="en-US" dirty="0"/>
            </a:br>
            <a:r>
              <a:rPr lang="en-US" dirty="0"/>
              <a:t>	What Why &amp; How?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63" y="1741574"/>
            <a:ext cx="8174037" cy="500212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Structured iterative methodology for handling security breaches, cyberattacks, and cybersecurity defensive measures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Goal: Manage incidents to minimize damage, reduce recovery time and costs, and mitigate exploited vulnerabilities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Ensure confidentiality, integrity, and availability (CIA) of data and systems Business Continuity (BCP) &amp; Disaster Recovery (DR)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Develop policies, plans, and preventive measures to remove threats and return systems to an operational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Integrated into security operations, including continuous monitoring, threat intelligence, and defense strategies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Collaboration across IT, security, legal, HR, and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 txBox="1">
            <a:spLocks/>
          </p:cNvSpPr>
          <p:nvPr/>
        </p:nvSpPr>
        <p:spPr>
          <a:xfrm>
            <a:off x="474179" y="759224"/>
            <a:ext cx="5367177" cy="5486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Setting the Stage </a:t>
            </a:r>
          </a:p>
          <a:p>
            <a:pPr algn="l"/>
            <a:br>
              <a:rPr lang="en-US" dirty="0"/>
            </a:br>
            <a:r>
              <a:rPr lang="en-US" sz="4400" dirty="0"/>
              <a:t>	</a:t>
            </a:r>
            <a:r>
              <a:rPr lang="en-US" sz="4800" dirty="0"/>
              <a:t>Cyberattack 	Mitigation for 	Rural K-12 	Public 	School 	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-4980277" y="4594"/>
            <a:ext cx="22152553" cy="685340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99574-5A80-7C58-4E8E-BDD4899A1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268" y="690045"/>
            <a:ext cx="9881461" cy="5477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171448-95AE-9123-7A03-D26E56FA0B73}"/>
              </a:ext>
            </a:extLst>
          </p:cNvPr>
          <p:cNvSpPr txBox="1"/>
          <p:nvPr/>
        </p:nvSpPr>
        <p:spPr>
          <a:xfrm>
            <a:off x="-190500" y="6503284"/>
            <a:ext cx="1107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K12 Security Information Exchange and </a:t>
            </a:r>
            <a:r>
              <a:rPr lang="en-US" sz="1400" dirty="0" err="1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EdTEch</a:t>
            </a:r>
            <a:r>
              <a:rPr lang="en-US" sz="1400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Strategies, LLC. (2023, February 13). </a:t>
            </a:r>
            <a:r>
              <a:rPr lang="en-US" sz="1400" i="1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K12 Cyber Incident Map</a:t>
            </a:r>
            <a:r>
              <a:rPr lang="en-US" sz="1400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K12 SIX. https://www.k12six.org/map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04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14300"/>
            <a:ext cx="11090274" cy="1332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NOTES ~ FERPA:</a:t>
            </a:r>
            <a:br>
              <a:rPr lang="en-US" sz="4400" dirty="0"/>
            </a:br>
            <a:r>
              <a:rPr lang="en-US" sz="4400" dirty="0"/>
              <a:t>	Family Education Rights &amp; Privacy 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63" y="1741574"/>
            <a:ext cx="8174037" cy="50021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07B75D0-7BC7-E3D7-CE07-3E9DFC507D2E}"/>
              </a:ext>
            </a:extLst>
          </p:cNvPr>
          <p:cNvSpPr txBox="1">
            <a:spLocks/>
          </p:cNvSpPr>
          <p:nvPr/>
        </p:nvSpPr>
        <p:spPr>
          <a:xfrm>
            <a:off x="550863" y="1510837"/>
            <a:ext cx="8174037" cy="500212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Protection and Access Controls</a:t>
            </a:r>
          </a:p>
          <a:p>
            <a:r>
              <a:rPr lang="en-US" sz="2400" dirty="0"/>
              <a:t>	Ensuring only authorized individuals can access or modify 	student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Incident Reporting and Response</a:t>
            </a:r>
          </a:p>
          <a:p>
            <a:r>
              <a:rPr lang="en-US" sz="2400" dirty="0"/>
              <a:t>	Compliance with guidelines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Training and Awareness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Vendor Management &amp; 3</a:t>
            </a:r>
            <a:r>
              <a:rPr lang="en-US" sz="2400" baseline="30000" dirty="0"/>
              <a:t>rd</a:t>
            </a:r>
            <a:r>
              <a:rPr lang="en-US" sz="2400" dirty="0"/>
              <a:t> Party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Communication Plan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260B3F-81CF-3724-5200-28459A6F21F0}"/>
              </a:ext>
            </a:extLst>
          </p:cNvPr>
          <p:cNvSpPr txBox="1">
            <a:spLocks/>
          </p:cNvSpPr>
          <p:nvPr/>
        </p:nvSpPr>
        <p:spPr>
          <a:xfrm>
            <a:off x="187049" y="4000500"/>
            <a:ext cx="10179000" cy="5486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Department of Education (ED). (2021, August 25). </a:t>
            </a:r>
            <a:r>
              <a:rPr lang="en-US" sz="8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Family educational rights and privacy act (FERPA)</a:t>
            </a:r>
            <a:r>
              <a:rPr lang="en-US" sz="800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Home. https://www2.ed.gov/policy/gen/guid/fpco/ferpa/index.html </a:t>
            </a:r>
            <a:endParaRPr lang="en-US" sz="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5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14300"/>
            <a:ext cx="11090274" cy="1332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Phase 1:</a:t>
            </a:r>
            <a:br>
              <a:rPr lang="en-US" sz="4400" dirty="0"/>
            </a:br>
            <a:r>
              <a:rPr lang="en-US" sz="4400" dirty="0"/>
              <a:t>	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63" y="1741574"/>
            <a:ext cx="8174037" cy="50021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707B75D0-7BC7-E3D7-CE07-3E9DFC507D2E}"/>
              </a:ext>
            </a:extLst>
          </p:cNvPr>
          <p:cNvSpPr txBox="1">
            <a:spLocks/>
          </p:cNvSpPr>
          <p:nvPr/>
        </p:nvSpPr>
        <p:spPr>
          <a:xfrm>
            <a:off x="550863" y="1510837"/>
            <a:ext cx="8174037" cy="500212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Incident Response (IR) Team 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Tool and Access Preparation</a:t>
            </a:r>
          </a:p>
          <a:p>
            <a:pPr lvl="4" indent="0">
              <a:buNone/>
            </a:pPr>
            <a:r>
              <a:rPr lang="en-US" sz="2400" dirty="0"/>
              <a:t>Patch Deployment, SIEM, EDR, </a:t>
            </a:r>
            <a:br>
              <a:rPr lang="en-US" sz="2400" dirty="0"/>
            </a:br>
            <a:r>
              <a:rPr lang="en-US" sz="2400" dirty="0"/>
              <a:t>Network Analysis/Monitoring, Firewall, </a:t>
            </a:r>
            <a:br>
              <a:rPr lang="en-US" sz="2400" dirty="0"/>
            </a:br>
            <a:r>
              <a:rPr lang="en-US" sz="2400" dirty="0"/>
              <a:t>IPS, IDS, SOAR, Vulnerability Scanners, Forensics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Secure 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Security Awareness, Culture, and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Communication Plan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1260B3F-81CF-3724-5200-28459A6F21F0}"/>
              </a:ext>
            </a:extLst>
          </p:cNvPr>
          <p:cNvSpPr txBox="1">
            <a:spLocks/>
          </p:cNvSpPr>
          <p:nvPr/>
        </p:nvSpPr>
        <p:spPr>
          <a:xfrm>
            <a:off x="93045" y="3905377"/>
            <a:ext cx="8466755" cy="5486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A-</a:t>
            </a:r>
            <a:r>
              <a:rPr lang="en-US" sz="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poc</a:t>
            </a:r>
            <a:r>
              <a:rPr lang="en-US" sz="800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(n.d.). </a:t>
            </a:r>
            <a:r>
              <a:rPr lang="en-US" sz="8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A-POC/</a:t>
            </a:r>
            <a:r>
              <a:rPr lang="en-US" sz="800" i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blueteam</a:t>
            </a:r>
            <a:r>
              <a:rPr lang="en-US" sz="800" i="1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-tools: Tools and techniques for Blue Team / Incident Response</a:t>
            </a:r>
            <a:r>
              <a:rPr lang="en-US" sz="800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GitHub. https://github.com/A-poc/BlueTeam-Tools </a:t>
            </a:r>
            <a:endParaRPr lang="en-US" sz="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0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D4C5018-600F-8BE8-207A-EBBA9060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8301"/>
            <a:ext cx="11090274" cy="1332000"/>
          </a:xfrm>
        </p:spPr>
        <p:txBody>
          <a:bodyPr/>
          <a:lstStyle/>
          <a:p>
            <a:r>
              <a:rPr lang="en-US" dirty="0"/>
              <a:t>Phase 2:</a:t>
            </a:r>
            <a:br>
              <a:rPr lang="en-US" dirty="0"/>
            </a:br>
            <a:r>
              <a:rPr lang="en-US" dirty="0"/>
              <a:t>	Identification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C303857-F963-00AE-B6E5-2A614ACB72CB}"/>
              </a:ext>
            </a:extLst>
          </p:cNvPr>
          <p:cNvSpPr txBox="1">
            <a:spLocks/>
          </p:cNvSpPr>
          <p:nvPr/>
        </p:nvSpPr>
        <p:spPr>
          <a:xfrm>
            <a:off x="550863" y="1968675"/>
            <a:ext cx="8174037" cy="500212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148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Incident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Breach Confirmation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Assessment of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System &amp; Network 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Incident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139</TotalTime>
  <Words>651</Words>
  <Application>Microsoft Office PowerPoint</Application>
  <PresentationFormat>Widescreen</PresentationFormat>
  <Paragraphs>105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Gill Sans MT</vt:lpstr>
      <vt:lpstr>Walbaum Display</vt:lpstr>
      <vt:lpstr>3DFloatVTI</vt:lpstr>
      <vt:lpstr>Mastering Incident Response  A Guide for IT Professionals</vt:lpstr>
      <vt:lpstr>Agenda</vt:lpstr>
      <vt:lpstr>Incident Response Matters?</vt:lpstr>
      <vt:lpstr>Incident Response  What Why &amp; How?</vt:lpstr>
      <vt:lpstr>PowerPoint Presentation</vt:lpstr>
      <vt:lpstr>PowerPoint Presentation</vt:lpstr>
      <vt:lpstr>NOTES ~ FERPA:  Family Education Rights &amp; Privacy Act</vt:lpstr>
      <vt:lpstr>Phase 1:  Preparation</vt:lpstr>
      <vt:lpstr>Phase 2:  Identification</vt:lpstr>
      <vt:lpstr>PowerPoint Presentation</vt:lpstr>
      <vt:lpstr>PowerPoint Presentation</vt:lpstr>
      <vt:lpstr>Phase 5:  Recovery</vt:lpstr>
      <vt:lpstr>PowerPoint Presentation</vt:lpstr>
      <vt:lpstr>Phase 7:  Prevention</vt:lpstr>
      <vt:lpstr>Incident Response Matters!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Incident Response  A Guide for IT Professionals</dc:title>
  <dc:creator>Brock Warner</dc:creator>
  <cp:lastModifiedBy>Brock Warner</cp:lastModifiedBy>
  <cp:revision>5</cp:revision>
  <dcterms:created xsi:type="dcterms:W3CDTF">2024-03-10T21:47:12Z</dcterms:created>
  <dcterms:modified xsi:type="dcterms:W3CDTF">2024-03-12T23:40:07Z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