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7" r:id="rId13"/>
    <p:sldId id="266" r:id="rId14"/>
  </p:sldIdLst>
  <p:sldSz cx="12192000" cy="6858000"/>
  <p:notesSz cx="7772400" cy="10058400"/>
  <p:defaultTextStyle>
    <a:defPPr>
      <a:defRPr lang="en-GB"/>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1pPr>
    <a:lvl2pPr marL="742950" lvl="1" indent="-28575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2pPr>
    <a:lvl3pPr marL="1143000" lvl="2"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3pPr>
    <a:lvl4pPr marL="1600200" lvl="3"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4pPr>
    <a:lvl5pPr marL="2057400" lvl="4"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5pPr>
    <a:lvl6pPr marL="2286000" lvl="5"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6pPr>
    <a:lvl7pPr marL="2743200" lvl="6"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7pPr>
    <a:lvl8pPr marL="3200400" lvl="7"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8pPr>
    <a:lvl9pPr marL="3657600" lvl="8"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p:restoredTop sz="93627"/>
  </p:normalViewPr>
  <p:slideViewPr>
    <p:cSldViewPr showGuides="1">
      <p:cViewPr varScale="1">
        <p:scale>
          <a:sx n="77" d="100"/>
          <a:sy n="77" d="100"/>
        </p:scale>
        <p:origin x="926" y="82"/>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p:cNvSpPr>
          <p:nvPr>
            <p:ph type="sldImg"/>
          </p:nvPr>
        </p:nvSpPr>
        <p:spPr>
          <a:xfrm>
            <a:off x="533400" y="763588"/>
            <a:ext cx="6702425" cy="3770312"/>
          </a:xfrm>
          <a:prstGeom prst="rect">
            <a:avLst/>
          </a:prstGeom>
          <a:noFill/>
          <a:ln w="9525">
            <a:noFill/>
          </a:ln>
        </p:spPr>
      </p:sp>
      <p:sp>
        <p:nvSpPr>
          <p:cNvPr id="2"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a:t>
            </a:fld>
            <a:endParaRPr lang="en-US" altLang="en-US" sz="1400" dirty="0">
              <a:solidFill>
                <a:srgbClr val="000000"/>
              </a:solidFill>
              <a:latin typeface="Times New Roman" panose="02020603050405020304" pitchFamily="18" charset="0"/>
              <a:ea typeface="DejaVu Sans"/>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1</a:t>
            </a:fld>
            <a:endParaRPr lang="en-US" altLang="en-US" sz="1400" dirty="0">
              <a:solidFill>
                <a:srgbClr val="000000"/>
              </a:solidFill>
              <a:latin typeface="Times New Roman" panose="02020603050405020304" pitchFamily="18" charset="0"/>
              <a:ea typeface="DejaVu Sans"/>
            </a:endParaRPr>
          </a:p>
        </p:txBody>
      </p:sp>
      <p:sp>
        <p:nvSpPr>
          <p:cNvPr id="512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5124"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10</a:t>
            </a:fld>
            <a:endParaRPr lang="en-US" altLang="en-US" sz="1400" dirty="0">
              <a:solidFill>
                <a:srgbClr val="000000"/>
              </a:solidFill>
              <a:latin typeface="Times New Roman" panose="02020603050405020304" pitchFamily="18" charset="0"/>
              <a:ea typeface="DejaVu Sans"/>
            </a:endParaRPr>
          </a:p>
        </p:txBody>
      </p:sp>
      <p:sp>
        <p:nvSpPr>
          <p:cNvPr id="2355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11</a:t>
            </a:fld>
            <a:endParaRPr lang="en-US" altLang="en-US" sz="1400" dirty="0">
              <a:solidFill>
                <a:srgbClr val="000000"/>
              </a:solidFill>
              <a:latin typeface="Times New Roman" panose="02020603050405020304" pitchFamily="18" charset="0"/>
              <a:ea typeface="DejaVu Sans"/>
            </a:endParaRPr>
          </a:p>
        </p:txBody>
      </p:sp>
      <p:sp>
        <p:nvSpPr>
          <p:cNvPr id="2355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12</a:t>
            </a:fld>
            <a:endParaRPr lang="en-US" altLang="en-US" sz="1400" dirty="0">
              <a:solidFill>
                <a:srgbClr val="000000"/>
              </a:solidFill>
              <a:latin typeface="Times New Roman" panose="02020603050405020304" pitchFamily="18" charset="0"/>
              <a:ea typeface="DejaVu Sans"/>
            </a:endParaRPr>
          </a:p>
        </p:txBody>
      </p:sp>
      <p:sp>
        <p:nvSpPr>
          <p:cNvPr id="2560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5604"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2</a:t>
            </a:fld>
            <a:endParaRPr lang="en-US" altLang="en-US" sz="1400" dirty="0">
              <a:solidFill>
                <a:srgbClr val="000000"/>
              </a:solidFill>
              <a:latin typeface="Times New Roman" panose="02020603050405020304" pitchFamily="18" charset="0"/>
              <a:ea typeface="DejaVu Sans"/>
            </a:endParaRPr>
          </a:p>
        </p:txBody>
      </p:sp>
      <p:sp>
        <p:nvSpPr>
          <p:cNvPr id="717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7172"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3</a:t>
            </a:fld>
            <a:endParaRPr lang="en-US" altLang="en-US" sz="1400" dirty="0">
              <a:solidFill>
                <a:srgbClr val="000000"/>
              </a:solidFill>
              <a:latin typeface="Times New Roman" panose="02020603050405020304" pitchFamily="18" charset="0"/>
              <a:ea typeface="DejaVu Sans"/>
            </a:endParaRPr>
          </a:p>
        </p:txBody>
      </p:sp>
      <p:sp>
        <p:nvSpPr>
          <p:cNvPr id="921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4</a:t>
            </a:fld>
            <a:endParaRPr lang="en-US" altLang="en-US" sz="1400" dirty="0">
              <a:solidFill>
                <a:srgbClr val="000000"/>
              </a:solidFill>
              <a:latin typeface="Times New Roman" panose="02020603050405020304" pitchFamily="18" charset="0"/>
              <a:ea typeface="DejaVu Sans"/>
            </a:endParaRPr>
          </a:p>
        </p:txBody>
      </p:sp>
      <p:sp>
        <p:nvSpPr>
          <p:cNvPr id="1126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5</a:t>
            </a:fld>
            <a:endParaRPr lang="en-US" altLang="en-US" sz="1400" dirty="0">
              <a:solidFill>
                <a:srgbClr val="000000"/>
              </a:solidFill>
              <a:latin typeface="Times New Roman" panose="02020603050405020304" pitchFamily="18" charset="0"/>
              <a:ea typeface="DejaVu Sans"/>
            </a:endParaRPr>
          </a:p>
        </p:txBody>
      </p:sp>
      <p:sp>
        <p:nvSpPr>
          <p:cNvPr id="1331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6</a:t>
            </a:fld>
            <a:endParaRPr lang="en-US" altLang="en-US" sz="1400" dirty="0">
              <a:solidFill>
                <a:srgbClr val="000000"/>
              </a:solidFill>
              <a:latin typeface="Times New Roman" panose="02020603050405020304" pitchFamily="18" charset="0"/>
              <a:ea typeface="DejaVu Sans"/>
            </a:endParaRPr>
          </a:p>
        </p:txBody>
      </p:sp>
      <p:sp>
        <p:nvSpPr>
          <p:cNvPr id="1536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7</a:t>
            </a:fld>
            <a:endParaRPr lang="en-US" altLang="en-US" sz="1400" dirty="0">
              <a:solidFill>
                <a:srgbClr val="000000"/>
              </a:solidFill>
              <a:latin typeface="Times New Roman" panose="02020603050405020304" pitchFamily="18" charset="0"/>
              <a:ea typeface="DejaVu Sans"/>
            </a:endParaRPr>
          </a:p>
        </p:txBody>
      </p:sp>
      <p:sp>
        <p:nvSpPr>
          <p:cNvPr id="1741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8</a:t>
            </a:fld>
            <a:endParaRPr lang="en-US" altLang="en-US" sz="1400" dirty="0">
              <a:solidFill>
                <a:srgbClr val="000000"/>
              </a:solidFill>
              <a:latin typeface="Times New Roman" panose="02020603050405020304" pitchFamily="18" charset="0"/>
              <a:ea typeface="DejaVu Sans"/>
            </a:endParaRPr>
          </a:p>
        </p:txBody>
      </p:sp>
      <p:sp>
        <p:nvSpPr>
          <p:cNvPr id="1945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9460"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9</a:t>
            </a:fld>
            <a:endParaRPr lang="en-US" altLang="en-US" sz="1400" dirty="0">
              <a:solidFill>
                <a:srgbClr val="000000"/>
              </a:solidFill>
              <a:latin typeface="Times New Roman" panose="02020603050405020304" pitchFamily="18" charset="0"/>
              <a:ea typeface="DejaVu Sans"/>
            </a:endParaRPr>
          </a:p>
        </p:txBody>
      </p:sp>
      <p:sp>
        <p:nvSpPr>
          <p:cNvPr id="2150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1508"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4" name="Slide Number Placeholder 3"/>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8" name="Slide Number Placeholder 7"/>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4" name="Slide Number Placeholder 3"/>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3" name="Slide Number Placeholder 2"/>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8" name="Slide Number Placeholder 7"/>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4" name="Slide Number Placeholder 3"/>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3" name="Slide Number Placeholder 2"/>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vert="horz" wrap="square" lIns="0" tIns="69088"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pPr>
            <a:fld id="{9A0DB2DC-4C9A-4742-B13C-FB6460FD3503}" type="slidenum">
              <a:rPr lang="en-US" altLang="en-US" dirty="0"/>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a:xfrm>
            <a:off x="914400" y="2130425"/>
            <a:ext cx="10361613" cy="1468438"/>
          </a:xfrm>
          <a:prstGeom prst="rect">
            <a:avLst/>
          </a:prstGeom>
          <a:noFill/>
          <a:ln w="9525">
            <a:noFill/>
          </a:ln>
        </p:spPr>
        <p:txBody>
          <a:bodyPr anchor="ctr" anchorCtr="0"/>
          <a:lstStyle/>
          <a:p>
            <a:pPr lvl="0"/>
            <a:r>
              <a:rPr lang="en-GB" altLang="en-US" dirty="0"/>
              <a:t>Click to edit Master title style</a:t>
            </a:r>
          </a:p>
        </p:txBody>
      </p:sp>
      <p:sp>
        <p:nvSpPr>
          <p:cNvPr id="2" name="Rectangle 2"/>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1028" name="Text Box 3"/>
          <p:cNvSpPr txBox="1"/>
          <p:nvPr/>
        </p:nvSpPr>
        <p:spPr>
          <a:xfrm>
            <a:off x="4165600" y="6356350"/>
            <a:ext cx="3860800" cy="365125"/>
          </a:xfrm>
          <a:prstGeom prst="rect">
            <a:avLst/>
          </a:prstGeom>
          <a:noFill/>
          <a:ln w="9525">
            <a:noFill/>
          </a:ln>
        </p:spPr>
        <p:txBody>
          <a:bodyPr wrap="none" anchor="ctr" anchorCtr="0"/>
          <a:lstStyle/>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4"/>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charset="0"/>
                <a:ea typeface="DejaVu Sans"/>
              </a:defRPr>
            </a:lvl1pPr>
          </a:lstStyle>
          <a:p>
            <a:pPr lvl="0" eaLnBrk="1" hangingPunct="1">
              <a:buClr>
                <a:srgbClr val="000000"/>
              </a:buClr>
              <a:buSzPct val="100000"/>
            </a:pPr>
            <a:fld id="{9A0DB2DC-4C9A-4742-B13C-FB6460FD3503}" type="slidenum">
              <a:rPr lang="en-US" altLang="en-US" dirty="0"/>
              <a:t>‹#›</a:t>
            </a:fld>
            <a:endParaRPr lang="en-US" altLang="en-US" dirty="0"/>
          </a:p>
        </p:txBody>
      </p:sp>
      <p:sp>
        <p:nvSpPr>
          <p:cNvPr id="1030" name="Rectangle 5"/>
          <p:cNvSpPr>
            <a:spLocks noGrp="1"/>
          </p:cNvSpPr>
          <p:nvPr>
            <p:ph type="body" idx="1"/>
          </p:nvPr>
        </p:nvSpPr>
        <p:spPr>
          <a:xfrm>
            <a:off x="609600" y="1604963"/>
            <a:ext cx="10971213" cy="3975100"/>
          </a:xfrm>
          <a:prstGeom prst="rect">
            <a:avLst/>
          </a:prstGeom>
          <a:noFill/>
          <a:ln w="9525">
            <a:noFill/>
          </a:ln>
        </p:spPr>
        <p:txBody>
          <a:bodyPr lIns="0" tIns="69088" rIns="0" bIns="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p:cNvSpPr>
          <p:nvPr>
            <p:ph type="title"/>
          </p:nvPr>
        </p:nvSpPr>
        <p:spPr>
          <a:xfrm>
            <a:off x="609600" y="274638"/>
            <a:ext cx="10971213" cy="1141412"/>
          </a:xfrm>
          <a:prstGeom prst="rect">
            <a:avLst/>
          </a:prstGeom>
          <a:noFill/>
          <a:ln w="9525">
            <a:noFill/>
          </a:ln>
        </p:spPr>
        <p:txBody>
          <a:bodyPr anchor="ctr" anchorCtr="0"/>
          <a:lstStyle/>
          <a:p>
            <a:pPr lvl="0"/>
            <a:r>
              <a:rPr lang="en-GB" altLang="en-US" dirty="0"/>
              <a:t>Click to edit Master title style</a:t>
            </a:r>
          </a:p>
        </p:txBody>
      </p:sp>
      <p:sp>
        <p:nvSpPr>
          <p:cNvPr id="2051" name="Rectangle 2"/>
          <p:cNvSpPr>
            <a:spLocks noGrp="1"/>
          </p:cNvSpPr>
          <p:nvPr>
            <p:ph type="body" idx="1"/>
          </p:nvPr>
        </p:nvSpPr>
        <p:spPr>
          <a:xfrm>
            <a:off x="609600" y="1600200"/>
            <a:ext cx="10971213" cy="4524375"/>
          </a:xfrm>
          <a:prstGeom prst="rect">
            <a:avLst/>
          </a:prstGeom>
          <a:noFill/>
          <a:ln w="9525">
            <a:noFill/>
          </a:ln>
        </p:spPr>
        <p:txBody>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2" name="Rectangle 3"/>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2053" name="Text Box 4"/>
          <p:cNvSpPr txBox="1"/>
          <p:nvPr/>
        </p:nvSpPr>
        <p:spPr>
          <a:xfrm>
            <a:off x="4165600" y="6356350"/>
            <a:ext cx="3860800" cy="365125"/>
          </a:xfrm>
          <a:prstGeom prst="rect">
            <a:avLst/>
          </a:prstGeom>
          <a:noFill/>
          <a:ln w="9525">
            <a:noFill/>
          </a:ln>
        </p:spPr>
        <p:txBody>
          <a:bodyPr wrap="none" anchor="ctr" anchorCtr="0"/>
          <a:lstStyle/>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5"/>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charset="0"/>
                <a:ea typeface="DejaVu Sans"/>
              </a:defRPr>
            </a:lvl1pPr>
          </a:lstStyle>
          <a:p>
            <a:pPr lvl="0" eaLnBrk="1" hangingPunct="1">
              <a:buClr>
                <a:srgbClr val="000000"/>
              </a:buClr>
              <a:buSzPct val="100000"/>
            </a:pPr>
            <a:fld id="{9A0DB2DC-4C9A-4742-B13C-FB6460FD3503}" type="slidenum">
              <a:rPr lang="en-US" altLang="en-US" dirty="0"/>
              <a:t>‹#›</a:t>
            </a:fld>
            <a:endParaRPr lang="en-US"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6.jpe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7.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p:cNvSpPr>
          <p:nvPr>
            <p:ph type="subTitle" idx="4294967295"/>
          </p:nvPr>
        </p:nvSpPr>
        <p:spPr>
          <a:xfrm>
            <a:off x="0" y="4143375"/>
            <a:ext cx="12192000" cy="2251710"/>
          </a:xfrm>
          <a:solidFill>
            <a:srgbClr val="FFFFFF">
              <a:alpha val="100000"/>
            </a:srgbClr>
          </a:solidFill>
        </p:spPr>
        <p:txBody>
          <a:bodyPr vert="horz" wrap="square" lIns="91440" tIns="45720" rIns="91440" bIns="45720" anchor="t" anchorCtr="0"/>
          <a:lstStyle>
            <a:lvl1pPr marL="0" lvl="0" indent="0" algn="ctr">
              <a:buClr>
                <a:srgbClr val="000000"/>
              </a:buClr>
              <a:buSzPct val="100000"/>
              <a:buFont typeface="Times New Roman" panose="02020603050405020304" pitchFamily="18" charset="0"/>
              <a:buNone/>
              <a:defRPr/>
            </a:lvl1pPr>
            <a:lvl2pPr marL="457200" lvl="1" indent="0" algn="ctr">
              <a:buClr>
                <a:srgbClr val="000000"/>
              </a:buClr>
              <a:buSzPct val="100000"/>
              <a:buFont typeface="Times New Roman" panose="02020603050405020304" pitchFamily="18" charset="0"/>
              <a:buNone/>
              <a:defRPr/>
            </a:lvl2pPr>
            <a:lvl3pPr marL="914400" lvl="2" indent="0" algn="ctr">
              <a:buClr>
                <a:srgbClr val="000000"/>
              </a:buClr>
              <a:buSzPct val="100000"/>
              <a:buFont typeface="Times New Roman" panose="02020603050405020304" pitchFamily="18" charset="0"/>
              <a:buNone/>
              <a:defRPr/>
            </a:lvl3pPr>
            <a:lvl4pPr marL="1371600" lvl="3" indent="0" algn="ctr">
              <a:buClr>
                <a:srgbClr val="000000"/>
              </a:buClr>
              <a:buSzPct val="100000"/>
              <a:buFont typeface="Times New Roman" panose="02020603050405020304" pitchFamily="18" charset="0"/>
              <a:buNone/>
              <a:defRPr/>
            </a:lvl4pPr>
            <a:lvl5pPr marL="1828800" lvl="4" indent="0" algn="ctr">
              <a:buClr>
                <a:srgbClr val="000000"/>
              </a:buClr>
              <a:buSzPct val="100000"/>
              <a:buFont typeface="Times New Roman" panose="02020603050405020304" pitchFamily="18" charset="0"/>
              <a:buNone/>
              <a:defRPr/>
            </a:lvl5pPr>
          </a:lstStyle>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anose="02020603050405020304" pitchFamily="18" charset="0"/>
                <a:cs typeface="Times New Roman" panose="02020603050405020304" pitchFamily="18" charset="0"/>
              </a:rPr>
              <a:t>          </a:t>
            </a: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anose="02020603050405020304" pitchFamily="18" charset="0"/>
                <a:cs typeface="Times New Roman" panose="02020603050405020304" pitchFamily="18" charset="0"/>
              </a:rPr>
              <a:t>        PRESENTED BY                                                                                           SUPERVISOR</a:t>
            </a: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anose="02020603050405020304" pitchFamily="18" charset="0"/>
                <a:cs typeface="Times New Roman" panose="02020603050405020304" pitchFamily="18" charset="0"/>
              </a:rPr>
              <a:t>        INIYAN L                                                                                     Mrs.K.Valli Priyadharshini M.E., (PhD),</a:t>
            </a: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anose="02020603050405020304" pitchFamily="18" charset="0"/>
                <a:cs typeface="Times New Roman" panose="02020603050405020304" pitchFamily="18" charset="0"/>
              </a:rPr>
              <a:t>        2303811710421065                                                                                           AP/CSE.</a:t>
            </a:r>
          </a:p>
          <a:p>
            <a:pPr lvl="0" algn="r"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1" dirty="0">
              <a:solidFill>
                <a:srgbClr val="002060"/>
              </a:solidFill>
              <a:latin typeface="Times New Roman" panose="02020603050405020304" pitchFamily="18" charset="0"/>
              <a:cs typeface="Times New Roman" panose="02020603050405020304" pitchFamily="18" charset="0"/>
            </a:endParaRPr>
          </a:p>
          <a:p>
            <a:pPr lvl="0"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lvl="0"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lvl="0"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2060"/>
                </a:solidFill>
                <a:latin typeface="Arial" panose="020B0604020202020204" pitchFamily="34" charset="0"/>
                <a:cs typeface="Arial" panose="020B0604020202020204" pitchFamily="34" charset="0"/>
              </a:rPr>
              <a:t>						</a:t>
            </a:r>
          </a:p>
          <a:p>
            <a:pPr lvl="0"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lvl="0"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lvl="0" algn="r"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lvl="0" algn="r" defTabSz="457200" eaLnBrk="1" hangingPunct="1">
              <a:lnSpc>
                <a:spcPct val="10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lvl="0" algn="r" defTabSz="457200" eaLnBrk="1" hangingPunct="1">
              <a:lnSpc>
                <a:spcPct val="10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lvl="0" algn="r" defTabSz="457200" eaLnBrk="1" hangingPunct="1">
              <a:lnSpc>
                <a:spcPct val="10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ea typeface="Arial" panose="020B0604020202020204" pitchFamily="34" charset="0"/>
            </a:endParaRPr>
          </a:p>
        </p:txBody>
      </p:sp>
      <p:sp>
        <p:nvSpPr>
          <p:cNvPr id="4099" name="Rectangle 2"/>
          <p:cNvSpPr/>
          <p:nvPr/>
        </p:nvSpPr>
        <p:spPr>
          <a:xfrm>
            <a:off x="1679575" y="-1684337"/>
            <a:ext cx="3543300" cy="3514725"/>
          </a:xfrm>
          <a:prstGeom prst="rect">
            <a:avLst/>
          </a:prstGeom>
          <a:noFill/>
          <a:ln w="9525">
            <a:noFill/>
          </a:ln>
        </p:spPr>
        <p:txBody>
          <a:bodyPr wrap="none" anchor="ctr" anchorCtr="0"/>
          <a:lstStyle/>
          <a:p>
            <a:pPr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pic>
        <p:nvPicPr>
          <p:cNvPr id="4100" name="Picture 3"/>
          <p:cNvPicPr>
            <a:picLocks noChangeAspect="1"/>
          </p:cNvPicPr>
          <p:nvPr/>
        </p:nvPicPr>
        <p:blipFill>
          <a:blip r:embed="rId3"/>
          <a:stretch>
            <a:fillRect/>
          </a:stretch>
        </p:blipFill>
        <p:spPr>
          <a:xfrm>
            <a:off x="831850" y="300038"/>
            <a:ext cx="1066800" cy="1057275"/>
          </a:xfrm>
          <a:prstGeom prst="rect">
            <a:avLst/>
          </a:prstGeom>
          <a:noFill/>
          <a:ln w="9525">
            <a:noFill/>
          </a:ln>
        </p:spPr>
      </p:pic>
      <p:sp>
        <p:nvSpPr>
          <p:cNvPr id="4101" name="Rectangle 4"/>
          <p:cNvSpPr/>
          <p:nvPr/>
        </p:nvSpPr>
        <p:spPr>
          <a:xfrm>
            <a:off x="1898650" y="214313"/>
            <a:ext cx="8437563" cy="2368550"/>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dirty="0">
                <a:solidFill>
                  <a:srgbClr val="FF0066"/>
                </a:solidFill>
                <a:latin typeface="Arial" panose="020B060402020202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dirty="0">
                <a:solidFill>
                  <a:srgbClr val="FF0066"/>
                </a:solidFill>
                <a:latin typeface="Arial" panose="020B0604020202020204" pitchFamily="34" charset="0"/>
                <a:cs typeface="Arial" panose="020B0604020202020204" pitchFamily="34" charset="0"/>
              </a:rPr>
              <a:t>(AUTONOMOUS), TRICHY</a:t>
            </a:r>
            <a:br>
              <a:rPr lang="en-US" altLang="en-US" sz="2000" b="1" dirty="0">
                <a:solidFill>
                  <a:srgbClr val="FF0066"/>
                </a:solidFill>
                <a:latin typeface="Arial" panose="020B0604020202020204" pitchFamily="34" charset="0"/>
                <a:cs typeface="Arial" panose="020B0604020202020204" pitchFamily="34" charset="0"/>
              </a:rPr>
            </a:br>
            <a:endParaRPr lang="en-US" altLang="en-US" sz="2000" b="1" dirty="0">
              <a:solidFill>
                <a:srgbClr val="FF0066"/>
              </a:solidFill>
              <a:latin typeface="Arial" panose="020B0604020202020204" pitchFamily="34" charset="0"/>
              <a:cs typeface="Arial" panose="020B0604020202020204" pitchFamily="34"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3600" b="1" dirty="0">
              <a:solidFill>
                <a:srgbClr val="FF0066"/>
              </a:solidFill>
              <a:latin typeface="Arial" panose="020B0604020202020204" pitchFamily="34" charset="0"/>
              <a:cs typeface="Arial" panose="020B0604020202020204" pitchFamily="34"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600" b="1" dirty="0">
              <a:solidFill>
                <a:srgbClr val="FF0066"/>
              </a:solidFill>
              <a:latin typeface="Arial" panose="020B0604020202020204" pitchFamily="34" charset="0"/>
              <a:cs typeface="Arial" panose="020B0604020202020204" pitchFamily="34"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600" b="1" dirty="0">
              <a:solidFill>
                <a:srgbClr val="FF0066"/>
              </a:solidFill>
              <a:latin typeface="Arial" panose="020B0604020202020204" pitchFamily="34" charset="0"/>
              <a:cs typeface="Arial" panose="020B0604020202020204" pitchFamily="34"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dirty="0">
                <a:solidFill>
                  <a:srgbClr val="0000FF"/>
                </a:solidFill>
                <a:latin typeface="Arial" panose="020B0604020202020204" pitchFamily="34" charset="0"/>
                <a:cs typeface="Arial" panose="020B0604020202020204" pitchFamily="34" charset="0"/>
              </a:rPr>
              <a:t> </a:t>
            </a:r>
            <a:endParaRPr lang="en-US" altLang="en-US" sz="2000" b="1" dirty="0">
              <a:solidFill>
                <a:srgbClr val="0000FF"/>
              </a:solidFill>
              <a:latin typeface="Arial" panose="020B0604020202020204" pitchFamily="34" charset="0"/>
              <a:ea typeface="Arial" panose="020B0604020202020204" pitchFamily="34" charset="0"/>
            </a:endParaRPr>
          </a:p>
        </p:txBody>
      </p:sp>
      <p:pic>
        <p:nvPicPr>
          <p:cNvPr id="4102"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sp>
        <p:nvSpPr>
          <p:cNvPr id="2" name="Text Box 1"/>
          <p:cNvSpPr txBox="1"/>
          <p:nvPr/>
        </p:nvSpPr>
        <p:spPr>
          <a:xfrm>
            <a:off x="2191385" y="2493010"/>
            <a:ext cx="8595995" cy="2095500"/>
          </a:xfrm>
          <a:prstGeom prst="rect">
            <a:avLst/>
          </a:prstGeom>
          <a:noFill/>
        </p:spPr>
        <p:txBody>
          <a:bodyPr wrap="square" rtlCol="0">
            <a:noAutofit/>
          </a:bodyPr>
          <a:lstStyle/>
          <a:p>
            <a:r>
              <a:rPr lang="en-US" sz="3900" b="1">
                <a:solidFill>
                  <a:schemeClr val="dk1"/>
                </a:solidFill>
                <a:sym typeface="+mn-ea"/>
              </a:rPr>
              <a:t>Pharmacy Management System</a:t>
            </a:r>
            <a:endParaRPr lang="en-US" sz="3900" b="1">
              <a:solidFill>
                <a:schemeClr val="dk1"/>
              </a:solidFill>
            </a:endParaRPr>
          </a:p>
          <a:p>
            <a:endParaRPr lang="en-US" sz="390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p:cNvSpPr>
          <p:nvPr>
            <p:ph type="title"/>
          </p:nvPr>
        </p:nvSpPr>
        <p:spPr>
          <a:xfrm>
            <a:off x="1981200" y="158750"/>
            <a:ext cx="8229600" cy="1143000"/>
          </a:xfrm>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RESULTS  AND DISCUSSION</a:t>
            </a:r>
            <a:endParaRPr lang="en-US" altLang="en-US" sz="3000" b="1" dirty="0">
              <a:latin typeface="Arial" panose="020B0604020202020204" pitchFamily="34" charset="0"/>
              <a:ea typeface="Arial" panose="020B0604020202020204" pitchFamily="34" charset="0"/>
            </a:endParaRPr>
          </a:p>
        </p:txBody>
      </p:sp>
      <p:pic>
        <p:nvPicPr>
          <p:cNvPr id="22532"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22533"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pic>
        <p:nvPicPr>
          <p:cNvPr id="2" name="image7.png"/>
          <p:cNvPicPr>
            <a:picLocks noChangeAspect="1"/>
          </p:cNvPicPr>
          <p:nvPr/>
        </p:nvPicPr>
        <p:blipFill>
          <a:blip r:embed="rId5" cstate="print"/>
          <a:stretch>
            <a:fillRect/>
          </a:stretch>
        </p:blipFill>
        <p:spPr>
          <a:xfrm>
            <a:off x="1632025" y="1484785"/>
            <a:ext cx="3159739" cy="2448271"/>
          </a:xfrm>
          <a:prstGeom prst="rect">
            <a:avLst/>
          </a:prstGeom>
        </p:spPr>
      </p:pic>
      <p:sp>
        <p:nvSpPr>
          <p:cNvPr id="4" name="TextBox 3"/>
          <p:cNvSpPr txBox="1"/>
          <p:nvPr/>
        </p:nvSpPr>
        <p:spPr>
          <a:xfrm>
            <a:off x="-773559" y="3961587"/>
            <a:ext cx="6005463" cy="369332"/>
          </a:xfrm>
          <a:prstGeom prst="rect">
            <a:avLst/>
          </a:prstGeom>
          <a:noFill/>
        </p:spPr>
        <p:txBody>
          <a:bodyPr wrap="square">
            <a:spAutoFit/>
          </a:bodyPr>
          <a:lstStyle/>
          <a:p>
            <a:pPr marL="1871345" marR="2248535" algn="ctr"/>
            <a:r>
              <a:rPr lang="en-US" sz="1800" b="1" dirty="0">
                <a:effectLst/>
                <a:latin typeface="Times New Roman" panose="02020603050405020304" pitchFamily="18" charset="0"/>
                <a:ea typeface="Times New Roman" panose="02020603050405020304" pitchFamily="18" charset="0"/>
              </a:rPr>
              <a:t>ADD</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DRUG</a:t>
            </a:r>
            <a:endParaRPr lang="en-IN" sz="2400" dirty="0">
              <a:effectLst/>
              <a:latin typeface="Times New Roman" panose="02020603050405020304" pitchFamily="18" charset="0"/>
              <a:ea typeface="Times New Roman" panose="02020603050405020304" pitchFamily="18" charset="0"/>
            </a:endParaRPr>
          </a:p>
        </p:txBody>
      </p:sp>
      <p:pic>
        <p:nvPicPr>
          <p:cNvPr id="5" name="image8.png"/>
          <p:cNvPicPr>
            <a:picLocks noChangeAspect="1"/>
          </p:cNvPicPr>
          <p:nvPr/>
        </p:nvPicPr>
        <p:blipFill>
          <a:blip r:embed="rId6" cstate="print"/>
          <a:stretch>
            <a:fillRect/>
          </a:stretch>
        </p:blipFill>
        <p:spPr>
          <a:xfrm>
            <a:off x="6960396" y="1518728"/>
            <a:ext cx="3976144" cy="2414328"/>
          </a:xfrm>
          <a:prstGeom prst="rect">
            <a:avLst/>
          </a:prstGeom>
        </p:spPr>
      </p:pic>
      <p:sp>
        <p:nvSpPr>
          <p:cNvPr id="7" name="TextBox 6"/>
          <p:cNvSpPr txBox="1"/>
          <p:nvPr/>
        </p:nvSpPr>
        <p:spPr>
          <a:xfrm>
            <a:off x="2451100" y="3990340"/>
            <a:ext cx="8592185" cy="435610"/>
          </a:xfrm>
          <a:prstGeom prst="rect">
            <a:avLst/>
          </a:prstGeom>
          <a:noFill/>
        </p:spPr>
        <p:txBody>
          <a:bodyPr wrap="square">
            <a:noAutofit/>
          </a:bodyPr>
          <a:lstStyle/>
          <a:p>
            <a:pPr marL="2112010" marR="2248535" algn="ctr">
              <a:spcBef>
                <a:spcPts val="800"/>
              </a:spcBef>
            </a:pPr>
            <a:r>
              <a:rPr lang="en-US" sz="1800" b="1" dirty="0">
                <a:effectLst/>
                <a:latin typeface="Times New Roman" panose="02020603050405020304" pitchFamily="18" charset="0"/>
                <a:ea typeface="Times New Roman" panose="02020603050405020304" pitchFamily="18" charset="0"/>
              </a:rPr>
              <a:t>                                    SELL</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DRUG</a:t>
            </a:r>
            <a:endParaRPr lang="en-IN" sz="2400" dirty="0">
              <a:effectLst/>
              <a:latin typeface="Times New Roman" panose="02020603050405020304" pitchFamily="18" charset="0"/>
              <a:ea typeface="Times New Roman" panose="02020603050405020304" pitchFamily="18" charset="0"/>
            </a:endParaRPr>
          </a:p>
        </p:txBody>
      </p:sp>
      <p:pic>
        <p:nvPicPr>
          <p:cNvPr id="8" name="image9.jpeg"/>
          <p:cNvPicPr>
            <a:picLocks noChangeAspect="1"/>
          </p:cNvPicPr>
          <p:nvPr/>
        </p:nvPicPr>
        <p:blipFill>
          <a:blip r:embed="rId7" cstate="print"/>
          <a:stretch>
            <a:fillRect/>
          </a:stretch>
        </p:blipFill>
        <p:spPr>
          <a:xfrm>
            <a:off x="857070" y="4630265"/>
            <a:ext cx="7687202" cy="1962628"/>
          </a:xfrm>
          <a:prstGeom prst="rect">
            <a:avLst/>
          </a:prstGeom>
        </p:spPr>
      </p:pic>
      <p:sp>
        <p:nvSpPr>
          <p:cNvPr id="10" name="TextBox 9"/>
          <p:cNvSpPr txBox="1"/>
          <p:nvPr/>
        </p:nvSpPr>
        <p:spPr>
          <a:xfrm>
            <a:off x="5952278" y="5805264"/>
            <a:ext cx="7301019" cy="369332"/>
          </a:xfrm>
          <a:prstGeom prst="rect">
            <a:avLst/>
          </a:prstGeom>
          <a:noFill/>
        </p:spPr>
        <p:txBody>
          <a:bodyPr wrap="square">
            <a:spAutoFit/>
          </a:bodyPr>
          <a:lstStyle/>
          <a:p>
            <a:pPr marL="1603375" marR="2248535" algn="ctr"/>
            <a:r>
              <a:rPr lang="en-US" sz="1800" b="1" dirty="0">
                <a:effectLst/>
                <a:latin typeface="Times New Roman" panose="02020603050405020304" pitchFamily="18" charset="0"/>
                <a:ea typeface="Times New Roman" panose="02020603050405020304" pitchFamily="18" charset="0"/>
              </a:rPr>
              <a:t>DISPLAY</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INVENTORY</a:t>
            </a:r>
            <a:endParaRPr lang="en-IN" sz="2400"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p:cNvSpPr>
          <p:nvPr>
            <p:ph type="title"/>
          </p:nvPr>
        </p:nvSpPr>
        <p:spPr>
          <a:xfrm>
            <a:off x="1981200" y="158750"/>
            <a:ext cx="8229600" cy="1143000"/>
          </a:xfrm>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RESULTS  AND DISCUSSION</a:t>
            </a:r>
            <a:endParaRPr lang="en-US" altLang="en-US" sz="3000" b="1" dirty="0">
              <a:latin typeface="Arial" panose="020B0604020202020204" pitchFamily="34" charset="0"/>
              <a:ea typeface="Arial" panose="020B0604020202020204" pitchFamily="34" charset="0"/>
            </a:endParaRPr>
          </a:p>
        </p:txBody>
      </p:sp>
      <p:pic>
        <p:nvPicPr>
          <p:cNvPr id="22532"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22533"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pic>
        <p:nvPicPr>
          <p:cNvPr id="8" name="image9.jpeg"/>
          <p:cNvPicPr>
            <a:picLocks noChangeAspect="1"/>
          </p:cNvPicPr>
          <p:nvPr/>
        </p:nvPicPr>
        <p:blipFill>
          <a:blip r:embed="rId5" cstate="print"/>
          <a:stretch>
            <a:fillRect/>
          </a:stretch>
        </p:blipFill>
        <p:spPr>
          <a:xfrm>
            <a:off x="263525" y="1772920"/>
            <a:ext cx="11494135" cy="3353435"/>
          </a:xfrm>
          <a:prstGeom prst="rect">
            <a:avLst/>
          </a:prstGeom>
        </p:spPr>
      </p:pic>
      <p:sp>
        <p:nvSpPr>
          <p:cNvPr id="10" name="TextBox 9"/>
          <p:cNvSpPr txBox="1"/>
          <p:nvPr/>
        </p:nvSpPr>
        <p:spPr>
          <a:xfrm>
            <a:off x="1991783" y="5733509"/>
            <a:ext cx="7301019" cy="369332"/>
          </a:xfrm>
          <a:prstGeom prst="rect">
            <a:avLst/>
          </a:prstGeom>
          <a:noFill/>
        </p:spPr>
        <p:txBody>
          <a:bodyPr wrap="square">
            <a:spAutoFit/>
          </a:bodyPr>
          <a:lstStyle/>
          <a:p>
            <a:pPr marL="1603375" marR="2248535" algn="ctr"/>
            <a:r>
              <a:rPr lang="en-US" sz="1800" b="1" dirty="0">
                <a:effectLst/>
                <a:latin typeface="Times New Roman" panose="02020603050405020304" pitchFamily="18" charset="0"/>
                <a:ea typeface="Times New Roman" panose="02020603050405020304" pitchFamily="18" charset="0"/>
              </a:rPr>
              <a:t>DISPLAY</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INVENTORY</a:t>
            </a:r>
            <a:endParaRPr lang="en-IN" sz="2400"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p:cNvSpPr>
          <p:nvPr>
            <p:ph type="title"/>
          </p:nvPr>
        </p:nvSpPr>
        <p:spPr>
          <a:xfrm>
            <a:off x="1981200" y="215900"/>
            <a:ext cx="8229600" cy="1143000"/>
          </a:xfrm>
        </p:spPr>
        <p:txBody>
          <a:bodyPr vert="horz" wrap="square" lIns="91440" tIns="45720" rIns="91440" bIns="45720" anchor="ctr" anchorCtr="0"/>
          <a:lstStyle/>
          <a:p>
            <a:pPr algn="ctr" defTabSz="457200" eaLnBrk="1" hangingPunct="1">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QUERIES</a:t>
            </a:r>
            <a:endParaRPr lang="en-US" altLang="en-US" sz="3000" b="1" dirty="0">
              <a:latin typeface="Arial" panose="020B0604020202020204" pitchFamily="34" charset="0"/>
              <a:ea typeface="Arial" panose="020B0604020202020204" pitchFamily="34" charset="0"/>
            </a:endParaRPr>
          </a:p>
        </p:txBody>
      </p:sp>
      <p:sp>
        <p:nvSpPr>
          <p:cNvPr id="24579" name="Text Box 2"/>
          <p:cNvSpPr txBox="1"/>
          <p:nvPr/>
        </p:nvSpPr>
        <p:spPr>
          <a:xfrm>
            <a:off x="-1585912" y="690563"/>
            <a:ext cx="15409862" cy="869156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342900" lvl="0" indent="-340995" algn="just" defTabSz="457200">
              <a:lnSpc>
                <a:spcPct val="150000"/>
              </a:lnSpc>
              <a:spcBef>
                <a:spcPct val="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000" dirty="0">
                <a:solidFill>
                  <a:schemeClr val="tx1"/>
                </a:solidFill>
                <a:latin typeface="Times New Roman" panose="02020603050405020304" pitchFamily="18" charset="0"/>
                <a:cs typeface="Times New Roman" panose="02020603050405020304" pitchFamily="18" charset="0"/>
              </a:rPr>
              <a:t> </a:t>
            </a:r>
            <a:endParaRPr lang="en-US" altLang="x-none" sz="2000" b="1" dirty="0">
              <a:solidFill>
                <a:schemeClr val="tx1"/>
              </a:solidFill>
              <a:latin typeface="Times New Roman" panose="02020603050405020304" pitchFamily="18" charset="0"/>
              <a:ea typeface="Times New Roman" panose="02020603050405020304" pitchFamily="18" charset="0"/>
            </a:endParaRPr>
          </a:p>
        </p:txBody>
      </p:sp>
      <p:pic>
        <p:nvPicPr>
          <p:cNvPr id="24580"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24581"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pic>
        <p:nvPicPr>
          <p:cNvPr id="24582" name="Picture 2" descr="Haptics ppt | PPT | Free Download"/>
          <p:cNvPicPr>
            <a:picLocks noChangeAspect="1"/>
          </p:cNvPicPr>
          <p:nvPr/>
        </p:nvPicPr>
        <p:blipFill>
          <a:blip r:embed="rId5"/>
          <a:stretch>
            <a:fillRect/>
          </a:stretch>
        </p:blipFill>
        <p:spPr>
          <a:xfrm>
            <a:off x="3575050" y="2205038"/>
            <a:ext cx="4465638" cy="3671887"/>
          </a:xfrm>
          <a:prstGeom prst="rect">
            <a:avLst/>
          </a:prstGeom>
          <a:noFill/>
          <a:ln w="9525">
            <a:noFill/>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p:cNvSpPr>
          <p:nvPr>
            <p:ph type="title"/>
          </p:nvPr>
        </p:nvSpPr>
        <p:spPr>
          <a:xfrm>
            <a:off x="1981200" y="274638"/>
            <a:ext cx="8229600" cy="1143000"/>
          </a:xfrm>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PRESENTATION OVERVIEW</a:t>
            </a:r>
            <a:endParaRPr lang="en-US" altLang="en-US" sz="3000" b="1" dirty="0">
              <a:latin typeface="Arial" panose="020B0604020202020204" pitchFamily="34" charset="0"/>
              <a:ea typeface="Arial" panose="020B0604020202020204" pitchFamily="34" charset="0"/>
            </a:endParaRPr>
          </a:p>
        </p:txBody>
      </p:sp>
      <p:sp>
        <p:nvSpPr>
          <p:cNvPr id="5123" name="Text Box 2"/>
          <p:cNvSpPr txBox="1">
            <a:spLocks noChangeArrowheads="1"/>
          </p:cNvSpPr>
          <p:nvPr/>
        </p:nvSpPr>
        <p:spPr bwMode="auto">
          <a:xfrm>
            <a:off x="822325" y="1362075"/>
            <a:ext cx="10520363" cy="5410200"/>
          </a:xfrm>
          <a:prstGeom prst="rect">
            <a:avLst/>
          </a:prstGeom>
          <a:noFill/>
          <a:ln>
            <a:noFill/>
          </a:ln>
        </p:spPr>
        <p:txBody>
          <a:bodyPr/>
          <a:lstStyle>
            <a:lvl1pPr marL="342900" indent="-34163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48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458470" marR="0" lvl="0" indent="-457200" algn="just" defTabSz="457200" rtl="0" eaLnBrk="1" fontAlgn="base" latinLnBrk="0" hangingPunct="1">
              <a:lnSpc>
                <a:spcPct val="150000"/>
              </a:lnSpc>
              <a:spcBef>
                <a:spcPts val="325"/>
              </a:spcBef>
              <a:spcAft>
                <a:spcPct val="0"/>
              </a:spcAft>
              <a:buClr>
                <a:srgbClr val="000000"/>
              </a:buClr>
              <a:buSzPct val="100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WenQuanYi Micro Hei"/>
                <a:cs typeface="Arial" panose="020B0604020202020204" pitchFamily="34" charset="0"/>
              </a:rPr>
              <a:t>Objective</a:t>
            </a:r>
          </a:p>
          <a:p>
            <a:pPr marL="458470" marR="0" lvl="0" indent="-457200" algn="just" defTabSz="457200" rtl="0" eaLnBrk="1" fontAlgn="base" latinLnBrk="0" hangingPunct="1">
              <a:lnSpc>
                <a:spcPct val="150000"/>
              </a:lnSpc>
              <a:spcBef>
                <a:spcPts val="325"/>
              </a:spcBef>
              <a:spcAft>
                <a:spcPct val="0"/>
              </a:spcAft>
              <a:buClr>
                <a:srgbClr val="000000"/>
              </a:buClr>
              <a:buSzPct val="100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WenQuanYi Micro Hei"/>
                <a:cs typeface="Arial" panose="020B0604020202020204" pitchFamily="34" charset="0"/>
              </a:rPr>
              <a:t>Project Introduction</a:t>
            </a:r>
          </a:p>
          <a:p>
            <a:pPr marL="458470" marR="0" lvl="0" indent="-457200" algn="just" defTabSz="457200" rtl="0" eaLnBrk="1" fontAlgn="base" latinLnBrk="0" hangingPunct="1">
              <a:lnSpc>
                <a:spcPct val="150000"/>
              </a:lnSpc>
              <a:spcBef>
                <a:spcPts val="325"/>
              </a:spcBef>
              <a:spcAft>
                <a:spcPct val="0"/>
              </a:spcAft>
              <a:buClr>
                <a:srgbClr val="000000"/>
              </a:buClr>
              <a:buSzPct val="100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WenQuanYi Micro Hei"/>
                <a:cs typeface="Arial" panose="020B0604020202020204" pitchFamily="34" charset="0"/>
              </a:rPr>
              <a:t>Problem Statement</a:t>
            </a:r>
          </a:p>
          <a:p>
            <a:pPr marL="458470" marR="0" lvl="0" indent="-457200" algn="just" defTabSz="457200" rtl="0" eaLnBrk="1" fontAlgn="base" latinLnBrk="0" hangingPunct="1">
              <a:lnSpc>
                <a:spcPct val="150000"/>
              </a:lnSpc>
              <a:spcBef>
                <a:spcPts val="325"/>
              </a:spcBef>
              <a:spcAft>
                <a:spcPct val="0"/>
              </a:spcAft>
              <a:buClr>
                <a:srgbClr val="000000"/>
              </a:buClr>
              <a:buSzPct val="100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WenQuanYi Micro Hei"/>
                <a:cs typeface="Arial" panose="020B0604020202020204" pitchFamily="34" charset="0"/>
              </a:rPr>
              <a:t>Methodologies (Programming concepts relevant to problem statement)</a:t>
            </a:r>
          </a:p>
          <a:p>
            <a:pPr marL="344170" marR="0" lvl="0" indent="-342900" algn="just" defTabSz="457200" rtl="0" eaLnBrk="1" fontAlgn="base" latinLnBrk="0" hangingPunct="1">
              <a:lnSpc>
                <a:spcPct val="150000"/>
              </a:lnSpc>
              <a:spcBef>
                <a:spcPts val="325"/>
              </a:spcBef>
              <a:spcAft>
                <a:spcPct val="0"/>
              </a:spcAft>
              <a:buClr>
                <a:srgbClr val="000000"/>
              </a:buClr>
              <a:buSzPct val="100000"/>
              <a:buFontTx/>
              <a:buAutoNum type="arabicPeriod" startAt="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WenQuanYi Micro Hei"/>
              </a:rPr>
              <a:t>Architecture of the proposed system </a:t>
            </a:r>
          </a:p>
          <a:p>
            <a:pPr marL="344170" marR="0" lvl="0" indent="-342900" algn="just" defTabSz="457200" rtl="0" eaLnBrk="1" fontAlgn="base" latinLnBrk="0" hangingPunct="1">
              <a:lnSpc>
                <a:spcPct val="150000"/>
              </a:lnSpc>
              <a:spcBef>
                <a:spcPts val="325"/>
              </a:spcBef>
              <a:spcAft>
                <a:spcPct val="0"/>
              </a:spcAft>
              <a:buClr>
                <a:srgbClr val="000000"/>
              </a:buClr>
              <a:buSzPct val="100000"/>
              <a:buFontTx/>
              <a:buAutoNum type="arabicPeriod" startAt="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WenQuanYi Micro Hei"/>
                <a:cs typeface="Arial" panose="020B0604020202020204" pitchFamily="34" charset="0"/>
              </a:rPr>
              <a:t>List of Modules</a:t>
            </a:r>
            <a:endPar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WenQuanYi Micro Hei"/>
            </a:endParaRPr>
          </a:p>
          <a:p>
            <a:pPr marL="1270" marR="0" lvl="0" indent="0" algn="just" defTabSz="457200" rtl="0" eaLnBrk="1" fontAlgn="base" latinLnBrk="0" hangingPunct="1">
              <a:lnSpc>
                <a:spcPct val="150000"/>
              </a:lnSpc>
              <a:spcBef>
                <a:spcPts val="325"/>
              </a:spcBef>
              <a:spcAft>
                <a:spcPct val="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WenQuanYi Micro Hei"/>
              </a:rPr>
              <a:t>7. Merits </a:t>
            </a:r>
          </a:p>
          <a:p>
            <a:pPr marL="458470" marR="0" lvl="0" indent="-457200" algn="just" defTabSz="457200" rtl="0" eaLnBrk="1" fontAlgn="base" latinLnBrk="0" hangingPunct="1">
              <a:lnSpc>
                <a:spcPct val="150000"/>
              </a:lnSpc>
              <a:spcBef>
                <a:spcPts val="325"/>
              </a:spcBef>
              <a:spcAft>
                <a:spcPct val="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WenQuanYi Micro Hei"/>
              </a:rPr>
              <a:t>8. Results and Discussion</a:t>
            </a:r>
          </a:p>
          <a:p>
            <a:pPr marL="458470" marR="0" lvl="0" indent="-457200" algn="just" defTabSz="457200" rtl="0" eaLnBrk="1" fontAlgn="base" latinLnBrk="0" hangingPunct="1">
              <a:lnSpc>
                <a:spcPct val="150000"/>
              </a:lnSpc>
              <a:spcBef>
                <a:spcPts val="325"/>
              </a:spcBef>
              <a:spcAft>
                <a:spcPct val="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WenQuanYi Micro Hei"/>
              </a:rPr>
              <a:t>9. Queries</a:t>
            </a:r>
          </a:p>
          <a:p>
            <a:pPr marL="1270" marR="0" lvl="0" indent="0" algn="just" defTabSz="457200" rtl="0" eaLnBrk="1" fontAlgn="base" latinLnBrk="0" hangingPunct="1">
              <a:lnSpc>
                <a:spcPct val="150000"/>
              </a:lnSpc>
              <a:spcBef>
                <a:spcPts val="325"/>
              </a:spcBef>
              <a:spcAft>
                <a:spcPct val="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endPar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WenQuanYi Micro Hei"/>
            </a:endParaRPr>
          </a:p>
        </p:txBody>
      </p:sp>
      <p:pic>
        <p:nvPicPr>
          <p:cNvPr id="6148"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6149"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p:nvPr>
        </p:nvSpPr>
        <p:spPr>
          <a:xfrm>
            <a:off x="1981200" y="274638"/>
            <a:ext cx="8229600" cy="1143000"/>
          </a:xfrm>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OBJECTIVE</a:t>
            </a:r>
            <a:endParaRPr lang="en-US" altLang="en-US" sz="3000" b="1" dirty="0">
              <a:latin typeface="Arial" panose="020B0604020202020204" pitchFamily="34" charset="0"/>
              <a:ea typeface="Arial" panose="020B0604020202020204" pitchFamily="34" charset="0"/>
            </a:endParaRPr>
          </a:p>
        </p:txBody>
      </p:sp>
      <p:sp>
        <p:nvSpPr>
          <p:cNvPr id="8195" name="Text Box 2"/>
          <p:cNvSpPr txBox="1"/>
          <p:nvPr/>
        </p:nvSpPr>
        <p:spPr>
          <a:xfrm>
            <a:off x="335280" y="1557020"/>
            <a:ext cx="11449685" cy="4950460"/>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nSpc>
                <a:spcPct val="150000"/>
              </a:lnSpc>
            </a:pPr>
            <a:r>
              <a:rPr lang="en-US" sz="2000" dirty="0">
                <a:solidFill>
                  <a:schemeClr val="tx1"/>
                </a:solidFill>
                <a:sym typeface="+mn-ea"/>
              </a:rPr>
              <a:t>To allow users to add drugs to the inventory, providing a structured way to manage stock levels.</a:t>
            </a:r>
          </a:p>
          <a:p>
            <a:pPr>
              <a:lnSpc>
                <a:spcPct val="150000"/>
              </a:lnSpc>
            </a:pPr>
            <a:endParaRPr lang="en-US" sz="2000" dirty="0">
              <a:solidFill>
                <a:schemeClr val="tx1"/>
              </a:solidFill>
            </a:endParaRPr>
          </a:p>
          <a:p>
            <a:pPr>
              <a:lnSpc>
                <a:spcPct val="150000"/>
              </a:lnSpc>
            </a:pPr>
            <a:r>
              <a:rPr lang="en-US" sz="2000" dirty="0">
                <a:solidFill>
                  <a:schemeClr val="tx1"/>
                </a:solidFill>
                <a:sym typeface="+mn-ea"/>
              </a:rPr>
              <a:t>To facilitate the sale of drugs by allowing users to specify the drug and quantity, while ensuring that sufficient stock is available.</a:t>
            </a:r>
          </a:p>
          <a:p>
            <a:pPr>
              <a:lnSpc>
                <a:spcPct val="150000"/>
              </a:lnSpc>
            </a:pPr>
            <a:endParaRPr lang="en-US" sz="2000" dirty="0">
              <a:solidFill>
                <a:schemeClr val="tx1"/>
              </a:solidFill>
              <a:sym typeface="+mn-ea"/>
            </a:endParaRPr>
          </a:p>
          <a:p>
            <a:pPr>
              <a:lnSpc>
                <a:spcPct val="150000"/>
              </a:lnSpc>
            </a:pPr>
            <a:r>
              <a:rPr lang="en-US" sz="2000" dirty="0">
                <a:solidFill>
                  <a:schemeClr val="tx1"/>
                </a:solidFill>
                <a:sym typeface="+mn-ea"/>
              </a:rPr>
              <a:t>To provide users with the ability to view the current inventory, displaying relevant information such as drug names, prices, and quantities.</a:t>
            </a:r>
            <a:endParaRPr lang="en-US" sz="2000" dirty="0">
              <a:solidFill>
                <a:schemeClr val="tx1"/>
              </a:solidFill>
            </a:endParaRPr>
          </a:p>
          <a:p>
            <a:pPr>
              <a:lnSpc>
                <a:spcPct val="150000"/>
              </a:lnSpc>
            </a:pPr>
            <a:endParaRPr lang="en-US" sz="2000" dirty="0">
              <a:solidFill>
                <a:schemeClr val="tx1"/>
              </a:solidFill>
            </a:endParaRPr>
          </a:p>
          <a:p>
            <a:pPr marL="1466850" lvl="2" indent="-342900" algn="just" defTabSz="457200">
              <a:lnSpc>
                <a:spcPct val="150000"/>
              </a:lnSpc>
              <a:spcBef>
                <a:spcPct val="0"/>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dirty="0">
              <a:latin typeface="Times New Roman" panose="02020603050405020304" pitchFamily="18" charset="0"/>
              <a:ea typeface="Times New Roman" panose="02020603050405020304" pitchFamily="18" charset="0"/>
              <a:sym typeface="Times New Roman" panose="02020603050405020304" pitchFamily="18" charset="0"/>
            </a:endParaRPr>
          </a:p>
        </p:txBody>
      </p:sp>
      <p:pic>
        <p:nvPicPr>
          <p:cNvPr id="8196"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8197"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1981200" y="274638"/>
            <a:ext cx="8229600" cy="1143000"/>
          </a:xfrm>
        </p:spPr>
        <p:txBody>
          <a:bodyPr vert="horz" wrap="square" lIns="91440" tIns="45720" rIns="91440" bIns="45720" anchor="ctr" anchorCtr="0"/>
          <a:lstStyle/>
          <a:p>
            <a:pPr algn="ctr" defTabSz="457200" eaLnBrk="1" hangingPunct="1">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PROJECT INTRODUCTION</a:t>
            </a:r>
            <a:endParaRPr lang="en-US" altLang="en-US" sz="3000" b="1" dirty="0">
              <a:latin typeface="Arial" panose="020B0604020202020204" pitchFamily="34" charset="0"/>
              <a:ea typeface="Arial" panose="020B0604020202020204" pitchFamily="34" charset="0"/>
            </a:endParaRPr>
          </a:p>
        </p:txBody>
      </p:sp>
      <p:sp>
        <p:nvSpPr>
          <p:cNvPr id="5123" name="Text Box 2"/>
          <p:cNvSpPr txBox="1">
            <a:spLocks noChangeArrowheads="1"/>
          </p:cNvSpPr>
          <p:nvPr/>
        </p:nvSpPr>
        <p:spPr bwMode="auto">
          <a:xfrm>
            <a:off x="407670" y="1412558"/>
            <a:ext cx="10520363" cy="5410200"/>
          </a:xfrm>
          <a:prstGeom prst="rect">
            <a:avLst/>
          </a:prstGeom>
          <a:noFill/>
          <a:ln>
            <a:noFill/>
          </a:ln>
        </p:spPr>
        <p:txBody>
          <a:bodyPr/>
          <a:lstStyle>
            <a:lvl1pPr marL="342900" indent="-34163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48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285750" indent="-285750" algn="just">
              <a:lnSpc>
                <a:spcPct val="150000"/>
              </a:lnSpc>
              <a:buFont typeface="Arial" panose="020B0604020202020204" pitchFamily="34" charset="0"/>
              <a:buChar cha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 </a:t>
            </a:r>
            <a:r>
              <a:rPr lang="en-US" altLang="en-US" sz="2000">
                <a:sym typeface="+mn-ea"/>
              </a:rPr>
              <a:t>The Pharmacy Management System is a software application designed to help pharmacy managers efficiently manage drug inventory, handle sales transactions, and monitor stock levels. </a:t>
            </a:r>
            <a:endParaRPr lang="en-US" altLang="en-US" sz="2000"/>
          </a:p>
          <a:p>
            <a:pPr marL="285750" indent="-285750" algn="just">
              <a:lnSpc>
                <a:spcPct val="150000"/>
              </a:lnSpc>
              <a:buFont typeface="Arial" panose="020B0604020202020204" pitchFamily="34" charset="0"/>
              <a:buChar char="•"/>
            </a:pPr>
            <a:endParaRPr lang="en-US" altLang="en-US" sz="2000"/>
          </a:p>
          <a:p>
            <a:pPr marL="285750" indent="-285750" algn="just">
              <a:lnSpc>
                <a:spcPct val="150000"/>
              </a:lnSpc>
              <a:buFont typeface="Arial" panose="020B0604020202020204" pitchFamily="34" charset="0"/>
              <a:buChar char="•"/>
            </a:pPr>
            <a:r>
              <a:rPr lang="en-US" altLang="en-US" sz="2000">
                <a:sym typeface="+mn-ea"/>
              </a:rPr>
              <a:t>This system is built using Java with AWT (Abstract Window Toolkit) for the graphical user interface (GUI). It allows users to add new drugs to the inventory, sell existing drugs, and view the current stock of drugs in the pharmacy.</a:t>
            </a:r>
            <a:endParaRPr lang="en-US" altLang="en-US" sz="2000"/>
          </a:p>
          <a:p>
            <a:pPr marL="285750" indent="-285750" algn="just">
              <a:lnSpc>
                <a:spcPct val="150000"/>
              </a:lnSpc>
              <a:buFont typeface="Arial" panose="020B0604020202020204" pitchFamily="34" charset="0"/>
              <a:buChar char="•"/>
            </a:pPr>
            <a:endParaRPr lang="en-US" altLang="en-US" sz="2000"/>
          </a:p>
          <a:p>
            <a:pPr marL="285750" indent="-285750" algn="just">
              <a:lnSpc>
                <a:spcPct val="150000"/>
              </a:lnSpc>
              <a:buFont typeface="Arial" panose="020B0604020202020204" pitchFamily="34" charset="0"/>
              <a:buChar char="•"/>
            </a:pPr>
            <a:r>
              <a:rPr lang="en-US" altLang="en-US" sz="2000">
                <a:sym typeface="+mn-ea"/>
              </a:rPr>
              <a:t>The system provides a simple, interactive interface with basic functionalities necessary for managing pharmacy operations. This includes tracking drug names, prices, and quantities, along with ensuring smooth sales transactions.</a:t>
            </a:r>
            <a:endParaRPr lang="en-US" altLang="en-US" sz="2000"/>
          </a:p>
          <a:p>
            <a:pPr marL="342900" marR="0" lvl="0" indent="-341630" algn="just" defTabSz="457200" rtl="0" eaLnBrk="0" fontAlgn="base" latinLnBrk="0" hangingPunct="0">
              <a:lnSpc>
                <a:spcPct val="150000"/>
              </a:lnSpc>
              <a:spcBef>
                <a:spcPct val="0"/>
              </a:spcBef>
              <a:spcAft>
                <a:spcPct val="0"/>
              </a:spcAft>
              <a:buClrTx/>
              <a:buSzTx/>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endPar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marL="1270" marR="0" lvl="0" indent="0" algn="just" defTabSz="457200" rtl="0" eaLnBrk="1" fontAlgn="base" latinLnBrk="0" hangingPunct="1">
              <a:lnSpc>
                <a:spcPct val="150000"/>
              </a:lnSpc>
              <a:spcBef>
                <a:spcPts val="325"/>
              </a:spcBef>
              <a:spcAft>
                <a:spcPct val="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endPar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WenQuanYi Micro Hei"/>
            </a:endParaRPr>
          </a:p>
        </p:txBody>
      </p:sp>
      <p:pic>
        <p:nvPicPr>
          <p:cNvPr id="10244"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10245"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p:cNvSpPr>
          <p:nvPr>
            <p:ph type="title"/>
          </p:nvPr>
        </p:nvSpPr>
        <p:spPr>
          <a:xfrm>
            <a:off x="1981200" y="215900"/>
            <a:ext cx="8229600" cy="1143000"/>
          </a:xfrm>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PROBLEM STATEMENT</a:t>
            </a:r>
            <a:endParaRPr lang="en-US" altLang="en-US" sz="3000" b="1" dirty="0">
              <a:latin typeface="Arial" panose="020B0604020202020204" pitchFamily="34" charset="0"/>
              <a:ea typeface="Arial" panose="020B0604020202020204" pitchFamily="34" charset="0"/>
            </a:endParaRPr>
          </a:p>
        </p:txBody>
      </p:sp>
      <p:sp>
        <p:nvSpPr>
          <p:cNvPr id="5123" name="Text Box 2"/>
          <p:cNvSpPr txBox="1">
            <a:spLocks noChangeArrowheads="1"/>
          </p:cNvSpPr>
          <p:nvPr/>
        </p:nvSpPr>
        <p:spPr bwMode="auto">
          <a:xfrm>
            <a:off x="822325" y="1362075"/>
            <a:ext cx="10520363" cy="5410200"/>
          </a:xfrm>
          <a:prstGeom prst="rect">
            <a:avLst/>
          </a:prstGeom>
          <a:noFill/>
          <a:ln>
            <a:noFill/>
          </a:ln>
        </p:spPr>
        <p:txBody>
          <a:bodyPr/>
          <a:lstStyle>
            <a:lvl1pPr marL="342900" indent="-34163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48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342900" marR="0" lvl="0" indent="-341630" algn="just" defTabSz="457200" rtl="0" eaLnBrk="0" fontAlgn="base" latinLnBrk="0" hangingPunct="0">
              <a:lnSpc>
                <a:spcPct val="15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en-US" sz="2000">
                <a:sym typeface="+mn-ea"/>
              </a:rPr>
              <a:t>The lack of a digital system to track inventory updates (such as when drugs are sold) makes it difficult to maintain real-time stock information.</a:t>
            </a:r>
            <a:endParaRPr lang="en-US" altLang="en-US" sz="2000"/>
          </a:p>
          <a:p>
            <a:pPr marL="285750" indent="-285750" algn="just">
              <a:lnSpc>
                <a:spcPct val="150000"/>
              </a:lnSpc>
              <a:buFont typeface="Arial" panose="020B0604020202020204" pitchFamily="34" charset="0"/>
              <a:buChar char="•"/>
            </a:pPr>
            <a:endParaRPr lang="en-US" altLang="en-US" sz="2000"/>
          </a:p>
          <a:p>
            <a:pPr marL="285750" indent="-285750" algn="just">
              <a:lnSpc>
                <a:spcPct val="150000"/>
              </a:lnSpc>
              <a:buFont typeface="Arial" panose="020B0604020202020204" pitchFamily="34" charset="0"/>
              <a:buChar char="•"/>
            </a:pPr>
            <a:r>
              <a:rPr lang="en-US" altLang="en-US" sz="2000">
                <a:sym typeface="+mn-ea"/>
              </a:rPr>
              <a:t>Selling drugs without real-time stock tracking can result in overselling, where a drug is sold even if the quantity in stock is insufficient.</a:t>
            </a:r>
            <a:endParaRPr lang="en-US" altLang="en-US" sz="2000"/>
          </a:p>
          <a:p>
            <a:pPr marL="285750" indent="-285750" algn="just">
              <a:lnSpc>
                <a:spcPct val="150000"/>
              </a:lnSpc>
              <a:buFont typeface="Arial" panose="020B0604020202020204" pitchFamily="34" charset="0"/>
              <a:buChar char="•"/>
            </a:pPr>
            <a:endParaRPr lang="en-US" altLang="en-US" sz="2000"/>
          </a:p>
          <a:p>
            <a:pPr marL="285750" indent="-285750" algn="just">
              <a:lnSpc>
                <a:spcPct val="150000"/>
              </a:lnSpc>
              <a:buFont typeface="Arial" panose="020B0604020202020204" pitchFamily="34" charset="0"/>
              <a:buChar char="•"/>
            </a:pPr>
            <a:r>
              <a:rPr lang="en-US" altLang="en-US" sz="2000">
                <a:sym typeface="+mn-ea"/>
              </a:rPr>
              <a:t>The absence of an intuitive, easy-to-use interface for entering drug information and processing sales transactions makes it harder for staff to perform their tasks effectively.</a:t>
            </a:r>
            <a:endParaRPr lang="en-US" altLang="en-US" sz="2000"/>
          </a:p>
          <a:p>
            <a:pPr marL="285750" indent="-285750" algn="just">
              <a:lnSpc>
                <a:spcPct val="150000"/>
              </a:lnSpc>
              <a:buFont typeface="Arial" panose="020B0604020202020204" pitchFamily="34" charset="0"/>
              <a:buChar char="•"/>
            </a:pPr>
            <a:endParaRPr lang="en-US" altLang="en-US" sz="2000"/>
          </a:p>
          <a:p>
            <a:pPr marL="772160" marR="0" lvl="1" indent="-386080" algn="just" defTabSz="457200" rtl="0" eaLnBrk="0" fontAlgn="base" latinLnBrk="0" hangingPunct="0">
              <a:lnSpc>
                <a:spcPct val="15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1270" marR="0" lvl="0" indent="0" algn="just" defTabSz="457200" rtl="0" eaLnBrk="1" fontAlgn="base" latinLnBrk="0" hangingPunct="1">
              <a:lnSpc>
                <a:spcPct val="150000"/>
              </a:lnSpc>
              <a:spcBef>
                <a:spcPts val="325"/>
              </a:spcBef>
              <a:spcAft>
                <a:spcPct val="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p:txBody>
      </p:sp>
      <p:pic>
        <p:nvPicPr>
          <p:cNvPr id="12292"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12293"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1981200" y="128588"/>
            <a:ext cx="8229600" cy="1143000"/>
          </a:xfrm>
        </p:spPr>
        <p:txBody>
          <a:bodyPr vert="horz" wrap="square" lIns="91440" tIns="45720" rIns="91440" bIns="45720" anchor="ctr" anchorCtr="0"/>
          <a:lstStyle/>
          <a:p>
            <a:pPr algn="ctr" defTabSz="457200" eaLnBrk="1" hangingPunct="1">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METHODOLOGIES</a:t>
            </a:r>
            <a:endParaRPr lang="en-US" altLang="en-US" sz="3000" b="1" dirty="0">
              <a:latin typeface="Arial" panose="020B0604020202020204" pitchFamily="34" charset="0"/>
              <a:ea typeface="Arial" panose="020B0604020202020204" pitchFamily="34" charset="0"/>
            </a:endParaRPr>
          </a:p>
        </p:txBody>
      </p:sp>
      <p:sp>
        <p:nvSpPr>
          <p:cNvPr id="5123" name="Text Box 2"/>
          <p:cNvSpPr txBox="1">
            <a:spLocks noChangeArrowheads="1"/>
          </p:cNvSpPr>
          <p:nvPr/>
        </p:nvSpPr>
        <p:spPr bwMode="auto">
          <a:xfrm>
            <a:off x="263525" y="980123"/>
            <a:ext cx="11250613" cy="5495925"/>
          </a:xfrm>
          <a:prstGeom prst="rect">
            <a:avLst/>
          </a:prstGeom>
          <a:no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342900" lvl="0" indent="-342900" algn="just" defTabSz="457200">
              <a:lnSpc>
                <a:spcPct val="100000"/>
              </a:lnSpc>
              <a:spcBef>
                <a:spcPts val="815"/>
              </a:spcBef>
              <a:buClrTx/>
              <a:buSzTx/>
              <a:buFontTx/>
              <a:buNone/>
              <a:tabLst>
                <a:tab pos="546100" algn="l"/>
              </a:tabLst>
            </a:pPr>
            <a:endParaRPr lang="en-US" altLang="en-US" sz="2000" b="1"/>
          </a:p>
          <a:p>
            <a:pPr marL="342900" lvl="0" indent="-342900" algn="just" defTabSz="457200">
              <a:lnSpc>
                <a:spcPct val="100000"/>
              </a:lnSpc>
              <a:spcBef>
                <a:spcPts val="815"/>
              </a:spcBef>
              <a:buClrTx/>
              <a:buSzTx/>
              <a:buFontTx/>
              <a:buNone/>
              <a:tabLst>
                <a:tab pos="546100" algn="l"/>
              </a:tabLst>
            </a:pPr>
            <a:endParaRPr lang="en-US" altLang="en-US" sz="2000" b="1"/>
          </a:p>
          <a:p>
            <a:pPr lvl="0" algn="just" defTabSz="457200">
              <a:lnSpc>
                <a:spcPct val="100000"/>
              </a:lnSpc>
              <a:spcBef>
                <a:spcPts val="815"/>
              </a:spcBef>
              <a:buClrTx/>
              <a:buSzTx/>
              <a:tabLst>
                <a:tab pos="546100" algn="l"/>
              </a:tabLst>
            </a:pPr>
            <a:r>
              <a:rPr lang="en-US" altLang="en-US" sz="2000" b="1"/>
              <a:t>Encapsulation:</a:t>
            </a:r>
            <a:r>
              <a:rPr lang="en-US" altLang="en-US" sz="2000"/>
              <a:t>The Drug class encapsulates the attributes of a drug (name, price, quantity) and provides   getter and setter methods to access and modify these attributes. </a:t>
            </a:r>
          </a:p>
          <a:p>
            <a:pPr lvl="0" algn="just" defTabSz="457200">
              <a:lnSpc>
                <a:spcPct val="100000"/>
              </a:lnSpc>
              <a:spcBef>
                <a:spcPts val="815"/>
              </a:spcBef>
              <a:buClrTx/>
              <a:buSzTx/>
              <a:tabLst>
                <a:tab pos="546100" algn="l"/>
              </a:tabLst>
            </a:pPr>
            <a:endParaRPr lang="en-US" altLang="en-US" sz="2000"/>
          </a:p>
          <a:p>
            <a:pPr lvl="0" algn="just" defTabSz="457200">
              <a:lnSpc>
                <a:spcPct val="100000"/>
              </a:lnSpc>
              <a:spcBef>
                <a:spcPts val="815"/>
              </a:spcBef>
              <a:buClrTx/>
              <a:buSzTx/>
              <a:tabLst>
                <a:tab pos="546100" algn="l"/>
              </a:tabLst>
            </a:pPr>
            <a:r>
              <a:rPr lang="en-US" altLang="en-US" sz="2000" b="1"/>
              <a:t>Abstraction:</a:t>
            </a:r>
            <a:r>
              <a:rPr lang="en-US" altLang="en-US" sz="2000"/>
              <a:t>The details of how drugs are stored, sold, and managed are abstracted away from the user. The user interacts with the system through the GUI without needing to know the internal working of inventory management or stock updating processes.</a:t>
            </a:r>
          </a:p>
          <a:p>
            <a:pPr lvl="0" algn="just" defTabSz="457200">
              <a:lnSpc>
                <a:spcPct val="100000"/>
              </a:lnSpc>
              <a:spcBef>
                <a:spcPts val="815"/>
              </a:spcBef>
              <a:buClrTx/>
              <a:buSzTx/>
              <a:tabLst>
                <a:tab pos="546100" algn="l"/>
              </a:tabLst>
            </a:pPr>
            <a:endParaRPr lang="en-US" altLang="en-US" sz="2000"/>
          </a:p>
          <a:p>
            <a:pPr lvl="0" algn="just" defTabSz="457200">
              <a:lnSpc>
                <a:spcPct val="100000"/>
              </a:lnSpc>
              <a:spcBef>
                <a:spcPts val="815"/>
              </a:spcBef>
              <a:buClrTx/>
              <a:buSzTx/>
              <a:tabLst>
                <a:tab pos="546100" algn="l"/>
              </a:tabLst>
            </a:pPr>
            <a:r>
              <a:rPr lang="en-US" altLang="en-US" sz="2000" b="1"/>
              <a:t>Event-Driven Programming:</a:t>
            </a:r>
            <a:r>
              <a:rPr lang="en-US" altLang="en-US" sz="2000"/>
              <a:t>The system is designed around the Event-Driven Programming model, where the flow of the program is determined by user interactions (events) such as clicking buttons or entering data. This methodology allows the system to respond dynamically to user actions</a:t>
            </a:r>
          </a:p>
          <a:p>
            <a:pPr lvl="0" algn="just" defTabSz="457200">
              <a:lnSpc>
                <a:spcPct val="100000"/>
              </a:lnSpc>
              <a:spcBef>
                <a:spcPts val="815"/>
              </a:spcBef>
              <a:buClrTx/>
              <a:buSzTx/>
              <a:tabLst>
                <a:tab pos="546100" algn="l"/>
              </a:tabLst>
            </a:pPr>
            <a:endParaRPr lang="en-US" altLang="en-US" sz="2000"/>
          </a:p>
          <a:p>
            <a:pPr lvl="0" algn="just" defTabSz="457200">
              <a:lnSpc>
                <a:spcPct val="100000"/>
              </a:lnSpc>
              <a:spcBef>
                <a:spcPts val="815"/>
              </a:spcBef>
              <a:buClrTx/>
              <a:buSzTx/>
              <a:tabLst>
                <a:tab pos="546100" algn="l"/>
              </a:tabLst>
            </a:pPr>
            <a:r>
              <a:rPr lang="en-US" altLang="en-US" sz="2000" b="1"/>
              <a:t>Error Handling:</a:t>
            </a:r>
            <a:r>
              <a:rPr lang="en-US" altLang="en-US" sz="2000"/>
              <a:t> Ensures that sales cannot occur if there is insufficient stock and provides appropriate feedback.</a:t>
            </a:r>
          </a:p>
          <a:p>
            <a:pPr marL="342900" lvl="0" indent="-342900" algn="just" defTabSz="457200">
              <a:lnSpc>
                <a:spcPct val="100000"/>
              </a:lnSpc>
              <a:spcBef>
                <a:spcPts val="815"/>
              </a:spcBef>
              <a:buClrTx/>
              <a:buSzTx/>
              <a:buFontTx/>
              <a:buNone/>
              <a:tabLst>
                <a:tab pos="546100" algn="l"/>
              </a:tabLst>
            </a:pPr>
            <a:endParaRPr lang="en-US" altLang="en-US" sz="2000"/>
          </a:p>
        </p:txBody>
      </p:sp>
      <p:pic>
        <p:nvPicPr>
          <p:cNvPr id="14340" name="Picture 3"/>
          <p:cNvPicPr>
            <a:picLocks noChangeAspect="1"/>
          </p:cNvPicPr>
          <p:nvPr/>
        </p:nvPicPr>
        <p:blipFill>
          <a:blip r:embed="rId3"/>
          <a:stretch>
            <a:fillRect/>
          </a:stretch>
        </p:blipFill>
        <p:spPr>
          <a:xfrm>
            <a:off x="822325" y="0"/>
            <a:ext cx="1066800" cy="1057275"/>
          </a:xfrm>
          <a:prstGeom prst="rect">
            <a:avLst/>
          </a:prstGeom>
          <a:noFill/>
          <a:ln w="9525">
            <a:noFill/>
          </a:ln>
        </p:spPr>
      </p:pic>
      <p:pic>
        <p:nvPicPr>
          <p:cNvPr id="14341" name="Picture 5"/>
          <p:cNvPicPr>
            <a:picLocks noChangeAspect="1"/>
          </p:cNvPicPr>
          <p:nvPr/>
        </p:nvPicPr>
        <p:blipFill>
          <a:blip r:embed="rId4"/>
          <a:stretch>
            <a:fillRect/>
          </a:stretch>
        </p:blipFill>
        <p:spPr>
          <a:xfrm>
            <a:off x="10302875" y="106363"/>
            <a:ext cx="1154113" cy="1103312"/>
          </a:xfrm>
          <a:prstGeom prst="rect">
            <a:avLst/>
          </a:prstGeom>
          <a:noFill/>
          <a:ln w="9525">
            <a:noFill/>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a:xfrm>
            <a:off x="1981200" y="215900"/>
            <a:ext cx="8229600" cy="1143000"/>
          </a:xfrm>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ARCHITECTURE OF THE PROPOSED SYSTEM</a:t>
            </a:r>
            <a:endParaRPr lang="en-US" altLang="en-US" sz="3000" b="1" dirty="0">
              <a:latin typeface="Arial" panose="020B0604020202020204" pitchFamily="34" charset="0"/>
              <a:ea typeface="Arial" panose="020B0604020202020204" pitchFamily="34" charset="0"/>
            </a:endParaRPr>
          </a:p>
        </p:txBody>
      </p:sp>
      <p:sp>
        <p:nvSpPr>
          <p:cNvPr id="16387" name="Text Box 2"/>
          <p:cNvSpPr txBox="1"/>
          <p:nvPr/>
        </p:nvSpPr>
        <p:spPr>
          <a:xfrm>
            <a:off x="831850" y="1362075"/>
            <a:ext cx="10520363" cy="5410200"/>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342900" lvl="0" indent="-340995" algn="just" defTabSz="457200">
              <a:lnSpc>
                <a:spcPct val="150000"/>
              </a:lnSpc>
              <a:spcBef>
                <a:spcPct val="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000" dirty="0">
                <a:solidFill>
                  <a:schemeClr val="tx1"/>
                </a:solidFill>
                <a:latin typeface="Times New Roman" panose="02020603050405020304" pitchFamily="18" charset="0"/>
                <a:cs typeface="Times New Roman" panose="02020603050405020304" pitchFamily="18" charset="0"/>
              </a:rPr>
              <a:t> </a:t>
            </a:r>
            <a:endParaRPr lang="en-US" altLang="x-none" sz="2000" b="1" dirty="0">
              <a:solidFill>
                <a:schemeClr val="tx1"/>
              </a:solidFill>
              <a:latin typeface="Times New Roman" panose="02020603050405020304" pitchFamily="18" charset="0"/>
              <a:ea typeface="Times New Roman" panose="02020603050405020304" pitchFamily="18" charset="0"/>
            </a:endParaRPr>
          </a:p>
        </p:txBody>
      </p:sp>
      <p:pic>
        <p:nvPicPr>
          <p:cNvPr id="16388"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16389"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pic>
        <p:nvPicPr>
          <p:cNvPr id="2" name="Picture 1"/>
          <p:cNvPicPr>
            <a:picLocks noChangeAspect="1"/>
          </p:cNvPicPr>
          <p:nvPr/>
        </p:nvPicPr>
        <p:blipFill>
          <a:blip r:embed="rId5"/>
          <a:stretch>
            <a:fillRect/>
          </a:stretch>
        </p:blipFill>
        <p:spPr>
          <a:xfrm>
            <a:off x="1666875" y="1383030"/>
            <a:ext cx="8858250" cy="5241290"/>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p:cNvSpPr>
          <p:nvPr>
            <p:ph type="title"/>
          </p:nvPr>
        </p:nvSpPr>
        <p:spPr>
          <a:xfrm>
            <a:off x="1981200" y="215900"/>
            <a:ext cx="8229600" cy="1143000"/>
          </a:xfrm>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LIST OF MODULES</a:t>
            </a:r>
            <a:endParaRPr lang="en-US" altLang="en-US" sz="3000" b="1" dirty="0">
              <a:latin typeface="Arial" panose="020B0604020202020204" pitchFamily="34" charset="0"/>
              <a:ea typeface="Arial" panose="020B0604020202020204" pitchFamily="34" charset="0"/>
            </a:endParaRPr>
          </a:p>
        </p:txBody>
      </p:sp>
      <p:sp>
        <p:nvSpPr>
          <p:cNvPr id="5123" name="Text Box 2"/>
          <p:cNvSpPr txBox="1">
            <a:spLocks noChangeArrowheads="1"/>
          </p:cNvSpPr>
          <p:nvPr/>
        </p:nvSpPr>
        <p:spPr bwMode="auto">
          <a:xfrm>
            <a:off x="47625" y="1341120"/>
            <a:ext cx="10520363" cy="5410200"/>
          </a:xfrm>
          <a:prstGeom prst="rect">
            <a:avLst/>
          </a:prstGeom>
          <a:noFill/>
          <a:ln>
            <a:noFill/>
          </a:ln>
        </p:spPr>
        <p:txBody>
          <a:bodyPr/>
          <a:lstStyle>
            <a:lvl1pPr marL="342900" indent="-34163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48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1686560" marR="0" lvl="2" indent="-561975" algn="just" defTabSz="457200" rtl="0" eaLnBrk="0" fontAlgn="base" latinLnBrk="0" hangingPunct="0">
              <a:lnSpc>
                <a:spcPct val="150000"/>
              </a:lnSpc>
              <a:spcBef>
                <a:spcPct val="0"/>
              </a:spcBef>
              <a:spcAft>
                <a:spcPct val="0"/>
              </a:spcAft>
              <a:buClrTx/>
              <a:buSzTx/>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Drug Management Module:</a:t>
            </a:r>
            <a:r>
              <a:rPr kumimoji="0" lang="en-US"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 Manages the creation and modification of drugs.</a:t>
            </a:r>
          </a:p>
          <a:p>
            <a:pPr marL="1686560" marR="0" lvl="2" indent="-561975" algn="just" defTabSz="457200" rtl="0" eaLnBrk="0" fontAlgn="base" latinLnBrk="0" hangingPunct="0">
              <a:lnSpc>
                <a:spcPct val="150000"/>
              </a:lnSpc>
              <a:spcBef>
                <a:spcPct val="0"/>
              </a:spcBef>
              <a:spcAft>
                <a:spcPct val="0"/>
              </a:spcAft>
              <a:buClrTx/>
              <a:buSzTx/>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Inventory Management Module:</a:t>
            </a:r>
            <a:r>
              <a:rPr kumimoji="0" lang="en-US"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 Keeps track of all drugs in the inventory, including quantities.</a:t>
            </a:r>
          </a:p>
          <a:p>
            <a:pPr marL="1686560" marR="0" lvl="2" indent="-561975" algn="just" defTabSz="457200" rtl="0" eaLnBrk="0" fontAlgn="base" latinLnBrk="0" hangingPunct="0">
              <a:lnSpc>
                <a:spcPct val="150000"/>
              </a:lnSpc>
              <a:spcBef>
                <a:spcPct val="0"/>
              </a:spcBef>
              <a:spcAft>
                <a:spcPct val="0"/>
              </a:spcAft>
              <a:buClrTx/>
              <a:buSzTx/>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Sales Management Module:</a:t>
            </a:r>
            <a:r>
              <a:rPr kumimoji="0" lang="en-US"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 Manages the selling of drugs, checking stock availability and updating the inventory.</a:t>
            </a:r>
          </a:p>
          <a:p>
            <a:pPr marL="1686560" marR="0" lvl="2" indent="-561975" algn="just" defTabSz="457200" rtl="0" eaLnBrk="0" fontAlgn="base" latinLnBrk="0" hangingPunct="0">
              <a:lnSpc>
                <a:spcPct val="150000"/>
              </a:lnSpc>
              <a:spcBef>
                <a:spcPct val="0"/>
              </a:spcBef>
              <a:spcAft>
                <a:spcPct val="0"/>
              </a:spcAft>
              <a:buClrTx/>
              <a:buSzTx/>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User Interface (UI) Module:</a:t>
            </a:r>
            <a:r>
              <a:rPr kumimoji="0" lang="en-US"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 Provides the graphical interface for the user to interact with the system.</a:t>
            </a:r>
          </a:p>
          <a:p>
            <a:pPr marL="1686560" marR="0" lvl="2" indent="-561975" algn="just" defTabSz="457200" rtl="0" eaLnBrk="0" fontAlgn="base" latinLnBrk="0" hangingPunct="0">
              <a:lnSpc>
                <a:spcPct val="150000"/>
              </a:lnSpc>
              <a:spcBef>
                <a:spcPct val="0"/>
              </a:spcBef>
              <a:spcAft>
                <a:spcPct val="0"/>
              </a:spcAft>
              <a:buClrTx/>
              <a:buSzTx/>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Error Handling and Validation Module:</a:t>
            </a:r>
            <a:r>
              <a:rPr kumimoji="0" lang="en-US"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 Ensures user inputs are correct and provides feedback on errors.</a:t>
            </a:r>
          </a:p>
          <a:p>
            <a:pPr marL="1686560" marR="0" lvl="2" indent="-561975" algn="just" defTabSz="457200" rtl="0" eaLnBrk="0" fontAlgn="base" latinLnBrk="0" hangingPunct="0">
              <a:lnSpc>
                <a:spcPct val="150000"/>
              </a:lnSpc>
              <a:spcBef>
                <a:spcPct val="0"/>
              </a:spcBef>
              <a:spcAft>
                <a:spcPct val="0"/>
              </a:spcAft>
              <a:buClrTx/>
              <a:buSzTx/>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Message Display Module: </a:t>
            </a:r>
            <a:r>
              <a:rPr kumimoji="0" lang="en-US"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Displays success or error messages to users.</a:t>
            </a:r>
          </a:p>
        </p:txBody>
      </p:sp>
      <p:pic>
        <p:nvPicPr>
          <p:cNvPr id="18436"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18437"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p:cNvSpPr>
          <p:nvPr>
            <p:ph type="title"/>
          </p:nvPr>
        </p:nvSpPr>
        <p:spPr>
          <a:xfrm>
            <a:off x="1981200" y="215900"/>
            <a:ext cx="8229600" cy="1143000"/>
          </a:xfrm>
        </p:spPr>
        <p:txBody>
          <a:bodyPr vert="horz" wrap="square" lIns="91440" tIns="45720" rIns="91440" bIns="45720" anchor="ctr" anchorCtr="0"/>
          <a:lstStyle/>
          <a:p>
            <a:pPr algn="ctr" defTabSz="457200" eaLnBrk="1" hangingPunct="1">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MERITS</a:t>
            </a:r>
            <a:endParaRPr lang="en-US" altLang="en-US" sz="3000" b="1" dirty="0">
              <a:latin typeface="Arial" panose="020B0604020202020204" pitchFamily="34" charset="0"/>
              <a:ea typeface="Arial" panose="020B0604020202020204" pitchFamily="34" charset="0"/>
            </a:endParaRPr>
          </a:p>
        </p:txBody>
      </p:sp>
      <p:sp>
        <p:nvSpPr>
          <p:cNvPr id="20483" name="Text Box 2"/>
          <p:cNvSpPr txBox="1"/>
          <p:nvPr/>
        </p:nvSpPr>
        <p:spPr>
          <a:xfrm>
            <a:off x="831850" y="1447483"/>
            <a:ext cx="10520363" cy="5410200"/>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344805" lvl="0" algn="just" defTabSz="457200">
              <a:lnSpc>
                <a:spcPct val="150000"/>
              </a:lnSpc>
              <a:spcBef>
                <a:spcPct val="0"/>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t>Real-Time Inventory Management:</a:t>
            </a:r>
            <a:r>
              <a:rPr lang="en-US" altLang="en-US" sz="2000"/>
              <a:t> The system keeps track of the inventory in real-time. When a drug is sold, its quantity is updated instantly, and this ensures accurate tracking of stock levels.</a:t>
            </a:r>
          </a:p>
          <a:p>
            <a:pPr marL="344805" lvl="0" algn="just" defTabSz="457200">
              <a:lnSpc>
                <a:spcPct val="150000"/>
              </a:lnSpc>
              <a:spcBef>
                <a:spcPct val="0"/>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a:p>
          <a:p>
            <a:pPr marL="344805" lvl="0" algn="just" defTabSz="457200">
              <a:lnSpc>
                <a:spcPct val="150000"/>
              </a:lnSpc>
              <a:spcBef>
                <a:spcPct val="0"/>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t>No Complex Database Management: </a:t>
            </a:r>
            <a:r>
              <a:rPr lang="en-US" altLang="en-US" sz="2000"/>
              <a:t>The system uses an ArrayList to store inventory data, which is suitable for small-scale applications. For a more extensive system, integration with a database can be easily achieved in the future</a:t>
            </a:r>
          </a:p>
          <a:p>
            <a:pPr marL="344805" lvl="0" algn="just" defTabSz="457200">
              <a:lnSpc>
                <a:spcPct val="150000"/>
              </a:lnSpc>
              <a:spcBef>
                <a:spcPct val="0"/>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a:p>
          <a:p>
            <a:pPr marL="344805" lvl="0" algn="just" defTabSz="457200">
              <a:lnSpc>
                <a:spcPct val="150000"/>
              </a:lnSpc>
              <a:spcBef>
                <a:spcPct val="0"/>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t>Lightweight Design:</a:t>
            </a:r>
            <a:r>
              <a:rPr lang="en-US" altLang="en-US" sz="2000"/>
              <a:t> The system is lightweight, relying on standard Java AWT components. There is no heavy dependency on external libraries, which ensures that the system runs efficiently with minimal resources.</a:t>
            </a:r>
          </a:p>
        </p:txBody>
      </p:sp>
      <p:pic>
        <p:nvPicPr>
          <p:cNvPr id="20484"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20485"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spTree>
  </p:cSld>
  <p:clrMapOvr>
    <a:masterClrMapping/>
  </p:clrMapOvr>
  <p:transition spd="slow"/>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729</Words>
  <Application>Microsoft Office PowerPoint</Application>
  <PresentationFormat>Widescreen</PresentationFormat>
  <Paragraphs>96</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Times New Roman</vt:lpstr>
      <vt:lpstr>Office Theme</vt:lpstr>
      <vt:lpstr>1_Office Theme</vt:lpstr>
      <vt:lpstr>PowerPoint Presentation</vt:lpstr>
      <vt:lpstr>PRESENTATION OVERVIEW</vt:lpstr>
      <vt:lpstr>OBJECTIVE</vt:lpstr>
      <vt:lpstr>PROJECT INTRODUCTION</vt:lpstr>
      <vt:lpstr>PROBLEM STATEMENT</vt:lpstr>
      <vt:lpstr>METHODOLOGIES</vt:lpstr>
      <vt:lpstr>ARCHITECTURE OF THE PROPOSED SYSTEM</vt:lpstr>
      <vt:lpstr>LIST OF MODULES</vt:lpstr>
      <vt:lpstr>MERITS</vt:lpstr>
      <vt:lpstr>RESULTS  AND DISCUSSION</vt:lpstr>
      <vt:lpstr>RESULTS  AND DISCUSSION</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srinithi sri</cp:lastModifiedBy>
  <cp:revision>173</cp:revision>
  <dcterms:created xsi:type="dcterms:W3CDTF">2018-05-03T08:24:00Z</dcterms:created>
  <dcterms:modified xsi:type="dcterms:W3CDTF">2024-12-02T16:31:06Z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y fmtid="{D5CDD505-2E9C-101B-9397-08002B2CF9AE}" pid="12" name="ICV">
    <vt:lpwstr>4A28AF9F1AC4461BA4E9D3A136076803_12</vt:lpwstr>
  </property>
  <property fmtid="{D5CDD505-2E9C-101B-9397-08002B2CF9AE}" pid="13" name="KSOProductBuildVer">
    <vt:lpwstr>1033-12.2.0.18911</vt:lpwstr>
  </property>
</Properties>
</file>