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576" r:id="rId2"/>
    <p:sldId id="638" r:id="rId3"/>
    <p:sldId id="624" r:id="rId4"/>
    <p:sldId id="625" r:id="rId5"/>
    <p:sldId id="626" r:id="rId6"/>
    <p:sldId id="627" r:id="rId7"/>
    <p:sldId id="628" r:id="rId8"/>
    <p:sldId id="639" r:id="rId9"/>
    <p:sldId id="643" r:id="rId10"/>
    <p:sldId id="630" r:id="rId11"/>
    <p:sldId id="634" r:id="rId12"/>
    <p:sldId id="633" r:id="rId13"/>
    <p:sldId id="635" r:id="rId14"/>
    <p:sldId id="636" r:id="rId15"/>
    <p:sldId id="644" r:id="rId16"/>
    <p:sldId id="631" r:id="rId17"/>
    <p:sldId id="632" r:id="rId18"/>
    <p:sldId id="642" r:id="rId19"/>
  </p:sldIdLst>
  <p:sldSz cx="9144000" cy="6858000" type="screen4x3"/>
  <p:notesSz cx="9313863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ERO" id="{591F1A07-B426-7449-9C12-851B8C1708DA}">
          <p14:sldIdLst>
            <p14:sldId id="576"/>
            <p14:sldId id="638"/>
            <p14:sldId id="624"/>
            <p14:sldId id="625"/>
            <p14:sldId id="626"/>
            <p14:sldId id="627"/>
            <p14:sldId id="628"/>
            <p14:sldId id="639"/>
            <p14:sldId id="643"/>
            <p14:sldId id="630"/>
            <p14:sldId id="634"/>
            <p14:sldId id="633"/>
            <p14:sldId id="635"/>
            <p14:sldId id="636"/>
            <p14:sldId id="644"/>
            <p14:sldId id="631"/>
            <p14:sldId id="632"/>
            <p14:sldId id="6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ng Ren" initials="X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0303"/>
    <a:srgbClr val="FFC1BB"/>
    <a:srgbClr val="FFEDDF"/>
    <a:srgbClr val="FCE6D8"/>
    <a:srgbClr val="F6C8AC"/>
    <a:srgbClr val="F2C5A9"/>
    <a:srgbClr val="FFBA8A"/>
    <a:srgbClr val="FFF4D1"/>
    <a:srgbClr val="0000CC"/>
    <a:srgbClr val="F0FF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32" autoAdjust="0"/>
    <p:restoredTop sz="86122" autoAdjust="0"/>
  </p:normalViewPr>
  <p:slideViewPr>
    <p:cSldViewPr snapToGrid="0" showGuides="1">
      <p:cViewPr varScale="1">
        <p:scale>
          <a:sx n="86" d="100"/>
          <a:sy n="86" d="100"/>
        </p:scale>
        <p:origin x="892" y="56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houw\Dropbox\NER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Sheet1!$C$1</c:f>
              <c:strCache>
                <c:ptCount val="1"/>
                <c:pt idx="0">
                  <c:v>F1 (%)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20B-5E41-BE31-862FB5F9A3A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20B-5E41-BE31-862FB5F9A3A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20B-5E41-BE31-862FB5F9A3A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20B-5E41-BE31-862FB5F9A3A6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E20B-5E41-BE31-862FB5F9A3A6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E20B-5E41-BE31-862FB5F9A3A6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E20B-5E41-BE31-862FB5F9A3A6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E20B-5E41-BE31-862FB5F9A3A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Sheet1!$A$2:$B$9</c:f>
              <c:multiLvlStrCache>
                <c:ptCount val="8"/>
                <c:lvl>
                  <c:pt idx="0">
                    <c:v>Rules</c:v>
                  </c:pt>
                  <c:pt idx="1">
                    <c:v>LSTM + ATT</c:v>
                  </c:pt>
                  <c:pt idx="2">
                    <c:v>NERO (w/o Sunmatched)</c:v>
                  </c:pt>
                  <c:pt idx="3">
                    <c:v>Self-Training</c:v>
                  </c:pt>
                  <c:pt idx="4">
                    <c:v>Mean-Teacher</c:v>
                  </c:pt>
                  <c:pt idx="5">
                    <c:v>NERO (-SRM)</c:v>
                  </c:pt>
                  <c:pt idx="6">
                    <c:v>NERO (-Lrules)</c:v>
                  </c:pt>
                  <c:pt idx="7">
                    <c:v>NERO</c:v>
                  </c:pt>
                </c:lvl>
                <c:lvl>
                  <c:pt idx="0">
                    <c:v>Hard-matching</c:v>
                  </c:pt>
                  <c:pt idx="3">
                    <c:v>Semi-supervised</c:v>
                  </c:pt>
                  <c:pt idx="5">
                    <c:v>Soft-matching</c:v>
                  </c:pt>
                </c:lvl>
              </c:multiLvlStrCache>
            </c:multiLvl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20.100000000000001</c:v>
                </c:pt>
                <c:pt idx="1">
                  <c:v>38.799999999999997</c:v>
                </c:pt>
                <c:pt idx="2">
                  <c:v>42.9</c:v>
                </c:pt>
                <c:pt idx="3">
                  <c:v>39.200000000000003</c:v>
                </c:pt>
                <c:pt idx="4">
                  <c:v>43.6</c:v>
                </c:pt>
                <c:pt idx="5">
                  <c:v>45.3</c:v>
                </c:pt>
                <c:pt idx="6" formatCode="0.0">
                  <c:v>49</c:v>
                </c:pt>
                <c:pt idx="7">
                  <c:v>51.3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E20B-5E41-BE31-862FB5F9A3A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70713272"/>
        <c:axId val="570713600"/>
      </c:barChart>
      <c:catAx>
        <c:axId val="570713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0713600"/>
        <c:crosses val="autoZero"/>
        <c:auto val="1"/>
        <c:lblAlgn val="ctr"/>
        <c:lblOffset val="100"/>
        <c:noMultiLvlLbl val="0"/>
      </c:catAx>
      <c:valAx>
        <c:axId val="57071360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0713272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36007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5701" y="1"/>
            <a:ext cx="4036007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E578DF-530B-4F9B-8171-F3CE1D0AEDF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4036007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5701" y="6513910"/>
            <a:ext cx="4036007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062E8-E0B1-41F7-8B42-CA7977184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33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36007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75701" y="1"/>
            <a:ext cx="4036007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B709B-22AB-4111-AA09-E4FF61BA4A51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13088" y="857250"/>
            <a:ext cx="3087687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1387" y="3300412"/>
            <a:ext cx="745109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4036007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5701" y="6513910"/>
            <a:ext cx="4036007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124DB-8DB6-4C32-8D03-D411A9906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99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124DB-8DB6-4C32-8D03-D411A9906D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52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124DB-8DB6-4C32-8D03-D411A9906D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94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124DB-8DB6-4C32-8D03-D411A9906D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38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200" b="1" baseline="0">
                <a:latin typeface="Arial Nova" panose="020B0504020202020204" pitchFamily="34" charset="0"/>
                <a:ea typeface="Helvetica" charset="0"/>
                <a:cs typeface="Helvetic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973CE62-043F-4E77-80C4-DE63F232D2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3CE62-043F-4E77-80C4-DE63F232D2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3CE62-043F-4E77-80C4-DE63F232D2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3CE62-043F-4E77-80C4-DE63F232D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43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46407"/>
            <a:ext cx="7886700" cy="833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91920"/>
            <a:ext cx="7886700" cy="4785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973CE62-043F-4E77-80C4-DE63F232D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67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baseline="0">
          <a:solidFill>
            <a:schemeClr val="tx1"/>
          </a:solidFill>
          <a:latin typeface="Arial Nova Light" panose="020B0304020202020204" pitchFamily="34" charset="0"/>
          <a:ea typeface="Helvetica" charset="0"/>
          <a:cs typeface="Helvetica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Arial Nova Light" panose="020B0304020202020204" pitchFamily="34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rial Nova Light" panose="020B0304020202020204" pitchFamily="34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NULL"/><Relationship Id="rId4" Type="http://schemas.openxmlformats.org/officeDocument/2006/relationships/image" Target="../media/image31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NK-USC/NER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0.png"/><Relationship Id="rId7" Type="http://schemas.openxmlformats.org/officeDocument/2006/relationships/image" Target="../media/image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6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4.png"/><Relationship Id="rId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CA3FA-FD53-8A40-904C-9CF12C6C4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014" y="700186"/>
            <a:ext cx="7657972" cy="2852737"/>
          </a:xfrm>
        </p:spPr>
        <p:txBody>
          <a:bodyPr>
            <a:normAutofit/>
          </a:bodyPr>
          <a:lstStyle/>
          <a:p>
            <a:r>
              <a:rPr lang="en-US" sz="4000" i="1" dirty="0">
                <a:solidFill>
                  <a:srgbClr val="C00000"/>
                </a:solidFill>
              </a:rPr>
              <a:t>NERO: A Neural Rule Grounding Framework for Label-Efficient Relation Extraction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3D024-6986-CE4F-8710-109882D78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5657" y="3086288"/>
            <a:ext cx="8272686" cy="1135271"/>
          </a:xfrm>
        </p:spPr>
        <p:txBody>
          <a:bodyPr>
            <a:normAutofit/>
          </a:bodyPr>
          <a:lstStyle/>
          <a:p>
            <a:pPr algn="ctr"/>
            <a:r>
              <a:rPr lang="en-US" altLang="zh-CN" sz="1900" i="1" dirty="0"/>
              <a:t>Wenxuan Zhou</a:t>
            </a:r>
            <a:r>
              <a:rPr lang="en-US" altLang="zh-CN" sz="1900" i="1" baseline="30000" dirty="0"/>
              <a:t>1</a:t>
            </a:r>
            <a:r>
              <a:rPr lang="en-US" altLang="zh-CN" sz="1900" i="1" dirty="0"/>
              <a:t>, Hongtao Lin</a:t>
            </a:r>
            <a:r>
              <a:rPr lang="en-US" altLang="zh-CN" sz="1900" i="1" baseline="30000" dirty="0"/>
              <a:t>1</a:t>
            </a:r>
            <a:r>
              <a:rPr lang="en-US" altLang="zh-CN" sz="1900" i="1" dirty="0"/>
              <a:t>, Bill Yuchen Lin</a:t>
            </a:r>
            <a:r>
              <a:rPr lang="en-US" altLang="zh-CN" sz="1900" i="1" baseline="30000" dirty="0"/>
              <a:t>1</a:t>
            </a:r>
            <a:r>
              <a:rPr lang="en-US" altLang="zh-CN" sz="1900" i="1" dirty="0"/>
              <a:t>, Ziqi Wang</a:t>
            </a:r>
            <a:r>
              <a:rPr lang="en-US" altLang="zh-CN" sz="1900" i="1" baseline="30000" dirty="0"/>
              <a:t>2</a:t>
            </a:r>
            <a:r>
              <a:rPr lang="en-US" altLang="zh-CN" sz="1900" i="1" dirty="0"/>
              <a:t>, </a:t>
            </a:r>
            <a:r>
              <a:rPr lang="en-US" altLang="zh-CN" sz="1900" i="1" dirty="0" err="1"/>
              <a:t>Junyi</a:t>
            </a:r>
            <a:r>
              <a:rPr lang="en-US" altLang="zh-CN" sz="1900" i="1" dirty="0"/>
              <a:t> Du</a:t>
            </a:r>
            <a:r>
              <a:rPr lang="en-US" altLang="zh-CN" sz="1900" i="1" baseline="30000" dirty="0"/>
              <a:t>1</a:t>
            </a:r>
            <a:r>
              <a:rPr lang="en-US" altLang="zh-CN" sz="1900" i="1" dirty="0"/>
              <a:t>, Leonardo Neves</a:t>
            </a:r>
            <a:r>
              <a:rPr lang="en-US" altLang="zh-CN" sz="1900" i="1" baseline="30000" dirty="0"/>
              <a:t>3</a:t>
            </a:r>
            <a:r>
              <a:rPr lang="en-US" altLang="zh-CN" sz="1900" i="1" dirty="0"/>
              <a:t>, and Xiang Ren</a:t>
            </a:r>
            <a:r>
              <a:rPr lang="en-US" altLang="zh-CN" sz="1900" i="1" baseline="30000" dirty="0"/>
              <a:t>1</a:t>
            </a:r>
            <a:endParaRPr lang="en-US" altLang="zh-CN" sz="1900" i="1" dirty="0"/>
          </a:p>
          <a:p>
            <a:pPr algn="ctr"/>
            <a:r>
              <a:rPr lang="en-US" altLang="zh-CN" sz="1900" i="1" dirty="0"/>
              <a:t>University of Southern California</a:t>
            </a:r>
            <a:r>
              <a:rPr lang="en-US" altLang="zh-CN" sz="1900" i="1" baseline="30000" dirty="0"/>
              <a:t>1</a:t>
            </a:r>
            <a:r>
              <a:rPr lang="en-US" altLang="zh-CN" sz="1900" i="1" dirty="0"/>
              <a:t>, Tsinghua University</a:t>
            </a:r>
            <a:r>
              <a:rPr lang="en-US" altLang="zh-CN" sz="1900" i="1" baseline="30000" dirty="0"/>
              <a:t>2</a:t>
            </a:r>
            <a:r>
              <a:rPr lang="en-US" altLang="zh-CN" sz="1900" i="1" dirty="0"/>
              <a:t>, Snapchat Inc</a:t>
            </a:r>
            <a:r>
              <a:rPr lang="en-US" altLang="zh-CN" sz="1900" i="1" baseline="30000" dirty="0"/>
              <a:t>3</a:t>
            </a:r>
            <a:r>
              <a:rPr lang="en-US" altLang="zh-CN" sz="1900" i="1" dirty="0"/>
              <a:t>. 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D4B54593-F6AF-4F53-A5B8-B9AF5985DA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756" y="4371199"/>
            <a:ext cx="3416488" cy="1195769"/>
          </a:xfrm>
          <a:prstGeom prst="rect">
            <a:avLst/>
          </a:prstGeom>
        </p:spPr>
      </p:pic>
      <p:pic>
        <p:nvPicPr>
          <p:cNvPr id="1028" name="Picture 4" descr="The Web Conference">
            <a:extLst>
              <a:ext uri="{FF2B5EF4-FFF2-40B4-BE49-F238E27FC236}">
                <a16:creationId xmlns:a16="http://schemas.microsoft.com/office/drawing/2014/main" id="{F28BA1BC-3FDB-452E-95E9-0BAD27B28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908" y="3234"/>
            <a:ext cx="1892454" cy="69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A6CEF23-D1B7-4C42-A818-ECC4F9612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280" y="5601821"/>
            <a:ext cx="1005840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wheel&#10;&#10;Description automatically generated">
            <a:extLst>
              <a:ext uri="{FF2B5EF4-FFF2-40B4-BE49-F238E27FC236}">
                <a16:creationId xmlns:a16="http://schemas.microsoft.com/office/drawing/2014/main" id="{91ED0E31-946E-4B3A-8565-92DBEE9954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474" y="5601821"/>
            <a:ext cx="1024641" cy="100584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CA8CB2-1F53-45B0-9080-79F91DB6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3CE62-043F-4E77-80C4-DE63F232D2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14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4E1E-783E-4041-A357-F7896C630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591015"/>
            <a:ext cx="8169361" cy="769435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Our</a:t>
            </a:r>
            <a:r>
              <a:rPr lang="zh-CN" altLang="en-US" sz="3200" dirty="0"/>
              <a:t> </a:t>
            </a:r>
            <a:r>
              <a:rPr lang="en-US" altLang="zh-CN" sz="3200" dirty="0"/>
              <a:t>Idea:</a:t>
            </a:r>
            <a:r>
              <a:rPr lang="zh-CN" altLang="en-US" sz="3200" dirty="0"/>
              <a:t> </a:t>
            </a:r>
            <a:r>
              <a:rPr lang="en-US" altLang="zh-CN" sz="3200" dirty="0"/>
              <a:t>Neural</a:t>
            </a:r>
            <a:r>
              <a:rPr lang="zh-CN" altLang="en-US" sz="3200" dirty="0"/>
              <a:t> </a:t>
            </a:r>
            <a:r>
              <a:rPr lang="en-US" altLang="zh-CN" sz="3200" dirty="0"/>
              <a:t>Rule</a:t>
            </a:r>
            <a:r>
              <a:rPr lang="zh-CN" altLang="en-US" sz="3200" dirty="0"/>
              <a:t> </a:t>
            </a:r>
            <a:r>
              <a:rPr lang="en-US" altLang="zh-CN" sz="3200" dirty="0"/>
              <a:t>Grounding</a:t>
            </a:r>
            <a:r>
              <a:rPr lang="zh-CN" altLang="en-US" sz="3200" dirty="0"/>
              <a:t> </a:t>
            </a:r>
            <a:r>
              <a:rPr lang="en-US" altLang="zh-CN" sz="3200" dirty="0"/>
              <a:t>for</a:t>
            </a:r>
            <a:r>
              <a:rPr lang="zh-CN" altLang="en-US" sz="3200" dirty="0"/>
              <a:t> </a:t>
            </a:r>
            <a:r>
              <a:rPr lang="en-US" altLang="zh-CN" sz="3200" dirty="0"/>
              <a:t>Data</a:t>
            </a:r>
            <a:r>
              <a:rPr lang="zh-CN" altLang="en-US" sz="3200" dirty="0"/>
              <a:t> </a:t>
            </a:r>
            <a:r>
              <a:rPr lang="en-US" altLang="zh-CN" sz="3200" dirty="0"/>
              <a:t>Augmentation</a:t>
            </a:r>
            <a:endParaRPr lang="en-US" sz="3200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DE4C1DF-1019-5648-A664-F887DD762F12}"/>
              </a:ext>
            </a:extLst>
          </p:cNvPr>
          <p:cNvGrpSpPr/>
          <p:nvPr/>
        </p:nvGrpSpPr>
        <p:grpSpPr>
          <a:xfrm>
            <a:off x="339756" y="2948158"/>
            <a:ext cx="3246498" cy="880857"/>
            <a:chOff x="376827" y="2662949"/>
            <a:chExt cx="3246498" cy="880857"/>
          </a:xfrm>
        </p:grpSpPr>
        <p:sp>
          <p:nvSpPr>
            <p:cNvPr id="29" name="Rectangle: Rounded Corners 4">
              <a:extLst>
                <a:ext uri="{FF2B5EF4-FFF2-40B4-BE49-F238E27FC236}">
                  <a16:creationId xmlns:a16="http://schemas.microsoft.com/office/drawing/2014/main" id="{B044A60F-39EE-4046-9FDF-ACDE943F2426}"/>
                </a:ext>
              </a:extLst>
            </p:cNvPr>
            <p:cNvSpPr/>
            <p:nvPr/>
          </p:nvSpPr>
          <p:spPr>
            <a:xfrm>
              <a:off x="376827" y="2662949"/>
              <a:ext cx="3236322" cy="88085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5B41BE1-AE8C-B140-A80D-19C15399E922}"/>
                </a:ext>
              </a:extLst>
            </p:cNvPr>
            <p:cNvSpPr txBox="1"/>
            <p:nvPr/>
          </p:nvSpPr>
          <p:spPr>
            <a:xfrm>
              <a:off x="459375" y="2712809"/>
              <a:ext cx="3163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C00000"/>
                  </a:solidFill>
                </a:rPr>
                <a:t>Microsoft</a:t>
              </a:r>
              <a:r>
                <a:rPr lang="en-US" sz="1200" dirty="0"/>
                <a:t> was founded by </a:t>
              </a:r>
              <a:r>
                <a:rPr lang="en-US" sz="1200" b="1" dirty="0">
                  <a:solidFill>
                    <a:schemeClr val="accent1"/>
                  </a:solidFill>
                </a:rPr>
                <a:t>Bill Gates</a:t>
              </a:r>
              <a:r>
                <a:rPr lang="en-US" sz="1200" dirty="0"/>
                <a:t> in 1975.</a:t>
              </a:r>
            </a:p>
            <a:p>
              <a:r>
                <a:rPr lang="en-US" sz="1200" b="1" dirty="0">
                  <a:solidFill>
                    <a:srgbClr val="C00000"/>
                  </a:solidFill>
                </a:rPr>
                <a:t>Apple</a:t>
              </a:r>
              <a:r>
                <a:rPr lang="en-US" sz="1200" dirty="0"/>
                <a:t> was founded by </a:t>
              </a:r>
              <a:r>
                <a:rPr lang="en-US" sz="1200" b="1" dirty="0">
                  <a:solidFill>
                    <a:schemeClr val="accent1"/>
                  </a:solidFill>
                </a:rPr>
                <a:t>Steven Jobs</a:t>
              </a:r>
              <a:r>
                <a:rPr lang="en-US" sz="1200" dirty="0"/>
                <a:t> in 1976.</a:t>
              </a:r>
            </a:p>
            <a:p>
              <a:r>
                <a:rPr lang="en-US" sz="1200" b="1" dirty="0">
                  <a:solidFill>
                    <a:srgbClr val="C00000"/>
                  </a:solidFill>
                </a:rPr>
                <a:t>Microsoft</a:t>
              </a:r>
              <a:r>
                <a:rPr lang="en-US" sz="1200" dirty="0"/>
                <a:t> was established by </a:t>
              </a:r>
              <a:r>
                <a:rPr lang="en-US" sz="1200" b="1" dirty="0">
                  <a:solidFill>
                    <a:schemeClr val="accent1"/>
                  </a:solidFill>
                </a:rPr>
                <a:t>Bill Gates</a:t>
              </a:r>
              <a:r>
                <a:rPr lang="en-US" sz="1200" dirty="0"/>
                <a:t> in 1975.</a:t>
              </a:r>
            </a:p>
            <a:p>
              <a:r>
                <a:rPr lang="en-US" sz="1200" dirty="0"/>
                <a:t>In 1975, </a:t>
              </a:r>
              <a:r>
                <a:rPr lang="en-US" sz="1200" b="1" dirty="0">
                  <a:solidFill>
                    <a:schemeClr val="accent1"/>
                  </a:solidFill>
                </a:rPr>
                <a:t>Bill Gates</a:t>
              </a:r>
              <a:r>
                <a:rPr lang="en-US" sz="1200" dirty="0"/>
                <a:t> launched </a:t>
              </a:r>
              <a:r>
                <a:rPr lang="en-US" sz="1200" b="1" dirty="0">
                  <a:solidFill>
                    <a:srgbClr val="C00000"/>
                  </a:solidFill>
                </a:rPr>
                <a:t>Microsoft</a:t>
              </a:r>
              <a:r>
                <a:rPr lang="en-US" sz="1200" dirty="0"/>
                <a:t>.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D3176C9D-A8E2-6B44-A640-319EE6404D8D}"/>
              </a:ext>
            </a:extLst>
          </p:cNvPr>
          <p:cNvSpPr txBox="1"/>
          <p:nvPr/>
        </p:nvSpPr>
        <p:spPr>
          <a:xfrm>
            <a:off x="339756" y="2594614"/>
            <a:ext cx="1200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Corpus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4B3C037-9CCE-B445-9A4F-4B57292437DD}"/>
              </a:ext>
            </a:extLst>
          </p:cNvPr>
          <p:cNvGrpSpPr/>
          <p:nvPr/>
        </p:nvGrpSpPr>
        <p:grpSpPr>
          <a:xfrm>
            <a:off x="339756" y="4694895"/>
            <a:ext cx="3833223" cy="542350"/>
            <a:chOff x="379004" y="4262421"/>
            <a:chExt cx="3833223" cy="542350"/>
          </a:xfrm>
        </p:grpSpPr>
        <p:sp>
          <p:nvSpPr>
            <p:cNvPr id="33" name="Rectangle: Rounded Corners 9">
              <a:extLst>
                <a:ext uri="{FF2B5EF4-FFF2-40B4-BE49-F238E27FC236}">
                  <a16:creationId xmlns:a16="http://schemas.microsoft.com/office/drawing/2014/main" id="{29A87364-AD23-484E-BCAA-381885691B7A}"/>
                </a:ext>
              </a:extLst>
            </p:cNvPr>
            <p:cNvSpPr/>
            <p:nvPr/>
          </p:nvSpPr>
          <p:spPr>
            <a:xfrm>
              <a:off x="379004" y="4262421"/>
              <a:ext cx="3833223" cy="5423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B5CD365-643E-A54C-8777-409AF0273288}"/>
                    </a:ext>
                  </a:extLst>
                </p:cNvPr>
                <p:cNvSpPr txBox="1"/>
                <p:nvPr/>
              </p:nvSpPr>
              <p:spPr>
                <a:xfrm>
                  <a:off x="379004" y="4317152"/>
                  <a:ext cx="383322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rgbClr val="C00000"/>
                      </a:solidFill>
                    </a:rPr>
                    <a:t>SUBJ-ORG </a:t>
                  </a:r>
                  <a:r>
                    <a:rPr lang="en-US" sz="1200" dirty="0"/>
                    <a:t>was founded by </a:t>
                  </a:r>
                  <a:r>
                    <a:rPr lang="en-US" sz="1200" b="1" dirty="0">
                      <a:solidFill>
                        <a:schemeClr val="accent1"/>
                      </a:solidFill>
                    </a:rPr>
                    <a:t>OBJ-PER </a:t>
                  </a:r>
                  <a14:m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200" b="1" dirty="0">
                      <a:solidFill>
                        <a:schemeClr val="tx1"/>
                      </a:solidFill>
                    </a:rPr>
                    <a:t> ORG: FOUNDED_BY</a:t>
                  </a:r>
                </a:p>
                <a:p>
                  <a:r>
                    <a:rPr lang="en-US" sz="1200" b="1" dirty="0">
                      <a:solidFill>
                        <a:srgbClr val="C00000"/>
                      </a:solidFill>
                    </a:rPr>
                    <a:t>SUBJ-PER</a:t>
                  </a:r>
                  <a:r>
                    <a:rPr lang="en-US" sz="1200" b="1" dirty="0"/>
                    <a:t> </a:t>
                  </a:r>
                  <a:r>
                    <a:rPr lang="en-US" sz="1200" dirty="0"/>
                    <a:t>born in </a:t>
                  </a:r>
                  <a:r>
                    <a:rPr lang="en-US" sz="1200" b="1" dirty="0">
                      <a:solidFill>
                        <a:schemeClr val="accent1"/>
                      </a:solidFill>
                    </a:rPr>
                    <a:t>OBJ-LOC</a:t>
                  </a:r>
                  <a:r>
                    <a:rPr lang="en-US" sz="1200" b="1" dirty="0"/>
                    <a:t> </a:t>
                  </a:r>
                  <a14:m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200" b="1" dirty="0"/>
                    <a:t> PER: ORIGIN</a:t>
                  </a: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8434596-8DF4-46A0-9016-E5EA4CF705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004" y="4317152"/>
                  <a:ext cx="3833223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159" t="-1333"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0C43989-A289-1A4F-8BF0-31E9B46A3478}"/>
              </a:ext>
            </a:extLst>
          </p:cNvPr>
          <p:cNvSpPr txBox="1"/>
          <p:nvPr/>
        </p:nvSpPr>
        <p:spPr>
          <a:xfrm>
            <a:off x="339756" y="4356341"/>
            <a:ext cx="1517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Labeling Rules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C5FFFC6-F656-C647-95E8-830E632D1D7D}"/>
              </a:ext>
            </a:extLst>
          </p:cNvPr>
          <p:cNvGrpSpPr/>
          <p:nvPr/>
        </p:nvGrpSpPr>
        <p:grpSpPr>
          <a:xfrm>
            <a:off x="3853801" y="2257408"/>
            <a:ext cx="3126581" cy="851291"/>
            <a:chOff x="5057775" y="1795684"/>
            <a:chExt cx="3126581" cy="851291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0C8EB92-F53E-C544-9D61-DACD9D04896C}"/>
                </a:ext>
              </a:extLst>
            </p:cNvPr>
            <p:cNvGrpSpPr/>
            <p:nvPr/>
          </p:nvGrpSpPr>
          <p:grpSpPr>
            <a:xfrm>
              <a:off x="5112337" y="2135451"/>
              <a:ext cx="3072019" cy="511524"/>
              <a:chOff x="5112337" y="2135451"/>
              <a:chExt cx="3072019" cy="511524"/>
            </a:xfrm>
          </p:grpSpPr>
          <p:sp>
            <p:nvSpPr>
              <p:cNvPr id="39" name="Rectangle: Rounded Corners 11">
                <a:extLst>
                  <a:ext uri="{FF2B5EF4-FFF2-40B4-BE49-F238E27FC236}">
                    <a16:creationId xmlns:a16="http://schemas.microsoft.com/office/drawing/2014/main" id="{F6E3A914-B635-5748-8809-3BF1B796561D}"/>
                  </a:ext>
                </a:extLst>
              </p:cNvPr>
              <p:cNvSpPr/>
              <p:nvPr/>
            </p:nvSpPr>
            <p:spPr>
              <a:xfrm>
                <a:off x="5112337" y="2135451"/>
                <a:ext cx="2990265" cy="51152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8DFDA9A-F33C-EB45-AF6C-43D4C8B30FE6}"/>
                  </a:ext>
                </a:extLst>
              </p:cNvPr>
              <p:cNvSpPr txBox="1"/>
              <p:nvPr/>
            </p:nvSpPr>
            <p:spPr>
              <a:xfrm>
                <a:off x="5194091" y="2160380"/>
                <a:ext cx="29902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C00000"/>
                    </a:solidFill>
                  </a:rPr>
                  <a:t>Microsoft</a:t>
                </a:r>
                <a:r>
                  <a:rPr lang="en-US" sz="1200" dirty="0"/>
                  <a:t> was founded by </a:t>
                </a:r>
                <a:r>
                  <a:rPr lang="en-US" sz="1200" b="1" dirty="0">
                    <a:solidFill>
                      <a:schemeClr val="accent1"/>
                    </a:solidFill>
                  </a:rPr>
                  <a:t>Bill Gates</a:t>
                </a:r>
                <a:r>
                  <a:rPr lang="en-US" sz="1200" dirty="0"/>
                  <a:t> in 1975.</a:t>
                </a:r>
              </a:p>
              <a:p>
                <a:r>
                  <a:rPr lang="en-US" sz="1200" b="1" dirty="0">
                    <a:solidFill>
                      <a:srgbClr val="C00000"/>
                    </a:solidFill>
                  </a:rPr>
                  <a:t>Apple</a:t>
                </a:r>
                <a:r>
                  <a:rPr lang="en-US" sz="1200" dirty="0"/>
                  <a:t> was founded by </a:t>
                </a:r>
                <a:r>
                  <a:rPr lang="en-US" sz="1200" b="1" dirty="0">
                    <a:solidFill>
                      <a:schemeClr val="accent1"/>
                    </a:solidFill>
                  </a:rPr>
                  <a:t>Steven Jobs</a:t>
                </a:r>
                <a:r>
                  <a:rPr lang="en-US" sz="1200" dirty="0"/>
                  <a:t> in 1976.</a:t>
                </a: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0437761-6B01-9F41-869A-689C4BEEAE3B}"/>
                </a:ext>
              </a:extLst>
            </p:cNvPr>
            <p:cNvSpPr txBox="1"/>
            <p:nvPr/>
          </p:nvSpPr>
          <p:spPr>
            <a:xfrm>
              <a:off x="5057775" y="1795684"/>
              <a:ext cx="20764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Matched Sentences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C86E549-CD3D-1E43-B833-5D883FFB55FD}"/>
              </a:ext>
            </a:extLst>
          </p:cNvPr>
          <p:cNvGrpSpPr/>
          <p:nvPr/>
        </p:nvGrpSpPr>
        <p:grpSpPr>
          <a:xfrm>
            <a:off x="6869561" y="2225426"/>
            <a:ext cx="1626601" cy="877188"/>
            <a:chOff x="8869949" y="1821826"/>
            <a:chExt cx="1626601" cy="87718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16CD008-E71E-BC43-9E4B-A84430EE0DE2}"/>
                </a:ext>
              </a:extLst>
            </p:cNvPr>
            <p:cNvSpPr txBox="1"/>
            <p:nvPr/>
          </p:nvSpPr>
          <p:spPr>
            <a:xfrm>
              <a:off x="8869949" y="1821826"/>
              <a:ext cx="895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Labels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6E91323-AAE5-7742-9DCA-A8429156566A}"/>
                </a:ext>
              </a:extLst>
            </p:cNvPr>
            <p:cNvGrpSpPr/>
            <p:nvPr/>
          </p:nvGrpSpPr>
          <p:grpSpPr>
            <a:xfrm>
              <a:off x="9017306" y="2187490"/>
              <a:ext cx="1479244" cy="511524"/>
              <a:chOff x="6858001" y="2193592"/>
              <a:chExt cx="1714500" cy="531836"/>
            </a:xfrm>
          </p:grpSpPr>
          <p:sp>
            <p:nvSpPr>
              <p:cNvPr id="44" name="Rectangle: Rounded Corners 17">
                <a:extLst>
                  <a:ext uri="{FF2B5EF4-FFF2-40B4-BE49-F238E27FC236}">
                    <a16:creationId xmlns:a16="http://schemas.microsoft.com/office/drawing/2014/main" id="{BB8A0D5A-BE77-3940-A126-18C9AC4A576A}"/>
                  </a:ext>
                </a:extLst>
              </p:cNvPr>
              <p:cNvSpPr/>
              <p:nvPr/>
            </p:nvSpPr>
            <p:spPr>
              <a:xfrm>
                <a:off x="6858001" y="2193592"/>
                <a:ext cx="1650999" cy="531836"/>
              </a:xfrm>
              <a:prstGeom prst="roundRect">
                <a:avLst>
                  <a:gd name="adj" fmla="val 9440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16654BF-AA93-AB48-8F29-BAD32DB5F894}"/>
                  </a:ext>
                </a:extLst>
              </p:cNvPr>
              <p:cNvSpPr txBox="1"/>
              <p:nvPr/>
            </p:nvSpPr>
            <p:spPr>
              <a:xfrm>
                <a:off x="6858001" y="2208535"/>
                <a:ext cx="17145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ORG: FOUNDED_BY</a:t>
                </a:r>
              </a:p>
              <a:p>
                <a:r>
                  <a:rPr lang="en-US" sz="1200" b="1" dirty="0"/>
                  <a:t>ORG: FOUNDED_BY</a:t>
                </a:r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CBEC814-9C7C-4C40-B8B3-66AC7FC57028}"/>
              </a:ext>
            </a:extLst>
          </p:cNvPr>
          <p:cNvGrpSpPr/>
          <p:nvPr/>
        </p:nvGrpSpPr>
        <p:grpSpPr>
          <a:xfrm>
            <a:off x="3908363" y="3461125"/>
            <a:ext cx="2758575" cy="1061697"/>
            <a:chOff x="4759325" y="2900188"/>
            <a:chExt cx="2758575" cy="106169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E1289C4-43B9-554B-9660-2864B4D57547}"/>
                </a:ext>
              </a:extLst>
            </p:cNvPr>
            <p:cNvGrpSpPr/>
            <p:nvPr/>
          </p:nvGrpSpPr>
          <p:grpSpPr>
            <a:xfrm>
              <a:off x="4775788" y="3238743"/>
              <a:ext cx="2742112" cy="723142"/>
              <a:chOff x="5112338" y="3644369"/>
              <a:chExt cx="2742112" cy="723142"/>
            </a:xfrm>
          </p:grpSpPr>
          <p:sp>
            <p:nvSpPr>
              <p:cNvPr id="49" name="Rectangle: Rounded Corners 20">
                <a:extLst>
                  <a:ext uri="{FF2B5EF4-FFF2-40B4-BE49-F238E27FC236}">
                    <a16:creationId xmlns:a16="http://schemas.microsoft.com/office/drawing/2014/main" id="{E30412A1-6075-6640-90CC-E1F091A85882}"/>
                  </a:ext>
                </a:extLst>
              </p:cNvPr>
              <p:cNvSpPr/>
              <p:nvPr/>
            </p:nvSpPr>
            <p:spPr>
              <a:xfrm>
                <a:off x="5112338" y="3644369"/>
                <a:ext cx="2656888" cy="72314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974CEAF-E579-8348-B519-BE76DC947D14}"/>
                  </a:ext>
                </a:extLst>
              </p:cNvPr>
              <p:cNvSpPr txBox="1"/>
              <p:nvPr/>
            </p:nvSpPr>
            <p:spPr>
              <a:xfrm>
                <a:off x="5194092" y="3669298"/>
                <a:ext cx="26603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C00000"/>
                    </a:solidFill>
                  </a:rPr>
                  <a:t>Microsoft</a:t>
                </a:r>
                <a:r>
                  <a:rPr lang="en-US" sz="1200" dirty="0"/>
                  <a:t> was established by </a:t>
                </a:r>
                <a:r>
                  <a:rPr lang="en-US" sz="1200" b="1" dirty="0">
                    <a:solidFill>
                      <a:schemeClr val="accent1"/>
                    </a:solidFill>
                  </a:rPr>
                  <a:t>Bill Gates</a:t>
                </a:r>
                <a:r>
                  <a:rPr lang="en-US" sz="1200" dirty="0"/>
                  <a:t> in 1975.</a:t>
                </a:r>
              </a:p>
              <a:p>
                <a:r>
                  <a:rPr lang="en-US" sz="1200" dirty="0"/>
                  <a:t>In 1975, </a:t>
                </a:r>
                <a:r>
                  <a:rPr lang="en-US" sz="1200" b="1" dirty="0">
                    <a:solidFill>
                      <a:schemeClr val="accent1"/>
                    </a:solidFill>
                  </a:rPr>
                  <a:t>Bill Gates</a:t>
                </a:r>
                <a:r>
                  <a:rPr lang="en-US" sz="1200" dirty="0"/>
                  <a:t> launched </a:t>
                </a:r>
                <a:r>
                  <a:rPr lang="en-US" sz="1200" b="1" dirty="0">
                    <a:solidFill>
                      <a:srgbClr val="C00000"/>
                    </a:solidFill>
                  </a:rPr>
                  <a:t>Microsoft</a:t>
                </a:r>
                <a:r>
                  <a:rPr lang="en-US" sz="1200" dirty="0"/>
                  <a:t>.</a:t>
                </a: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9FDC504-319B-9342-B1F7-3D3E2013CA7B}"/>
                </a:ext>
              </a:extLst>
            </p:cNvPr>
            <p:cNvSpPr txBox="1"/>
            <p:nvPr/>
          </p:nvSpPr>
          <p:spPr>
            <a:xfrm>
              <a:off x="4759325" y="2900188"/>
              <a:ext cx="2673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Unmatched Sentences</a:t>
              </a:r>
            </a:p>
          </p:txBody>
        </p:sp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58819BB0-1AAE-7E41-8B2F-27A7A6226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386" y="5261205"/>
            <a:ext cx="1606396" cy="958725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CD10851-1BF2-E047-80B7-E89DED7A52D7}"/>
              </a:ext>
            </a:extLst>
          </p:cNvPr>
          <p:cNvCxnSpPr>
            <a:cxnSpLocks/>
            <a:stCxn id="30" idx="3"/>
            <a:endCxn id="39" idx="1"/>
          </p:cNvCxnSpPr>
          <p:nvPr/>
        </p:nvCxnSpPr>
        <p:spPr>
          <a:xfrm flipV="1">
            <a:off x="3586254" y="2852937"/>
            <a:ext cx="322109" cy="5605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08FB797-7B4F-1B4F-BD02-99E6F06101C9}"/>
              </a:ext>
            </a:extLst>
          </p:cNvPr>
          <p:cNvCxnSpPr>
            <a:cxnSpLocks/>
            <a:stCxn id="30" idx="3"/>
            <a:endCxn id="49" idx="1"/>
          </p:cNvCxnSpPr>
          <p:nvPr/>
        </p:nvCxnSpPr>
        <p:spPr>
          <a:xfrm>
            <a:off x="3586254" y="3413517"/>
            <a:ext cx="338572" cy="7477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0803C4-BE36-494D-9B97-3739C0FD3C2B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2256368" y="3824609"/>
            <a:ext cx="0" cy="870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E7CD4C6-15A2-7A48-876E-5468BA6F78AD}"/>
              </a:ext>
            </a:extLst>
          </p:cNvPr>
          <p:cNvSpPr txBox="1"/>
          <p:nvPr/>
        </p:nvSpPr>
        <p:spPr>
          <a:xfrm>
            <a:off x="2140979" y="4063980"/>
            <a:ext cx="1765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</a:rPr>
              <a:t>1. Hard-matching</a:t>
            </a:r>
          </a:p>
        </p:txBody>
      </p:sp>
      <p:cxnSp>
        <p:nvCxnSpPr>
          <p:cNvPr id="56" name="Connector: Elbow 67">
            <a:extLst>
              <a:ext uri="{FF2B5EF4-FFF2-40B4-BE49-F238E27FC236}">
                <a16:creationId xmlns:a16="http://schemas.microsoft.com/office/drawing/2014/main" id="{C125E216-5700-FE49-9680-1931A56477F2}"/>
              </a:ext>
            </a:extLst>
          </p:cNvPr>
          <p:cNvCxnSpPr>
            <a:cxnSpLocks/>
            <a:stCxn id="34" idx="3"/>
            <a:endCxn id="49" idx="2"/>
          </p:cNvCxnSpPr>
          <p:nvPr/>
        </p:nvCxnSpPr>
        <p:spPr>
          <a:xfrm flipV="1">
            <a:off x="4172979" y="4522822"/>
            <a:ext cx="1080291" cy="457637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32C6185-67E5-C74D-9A9D-E001FA4A01BE}"/>
              </a:ext>
            </a:extLst>
          </p:cNvPr>
          <p:cNvSpPr txBox="1"/>
          <p:nvPr/>
        </p:nvSpPr>
        <p:spPr>
          <a:xfrm>
            <a:off x="5171814" y="4571989"/>
            <a:ext cx="1765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</a:rPr>
              <a:t>2. Dynamic</a:t>
            </a:r>
          </a:p>
          <a:p>
            <a:pPr algn="ctr"/>
            <a:r>
              <a:rPr lang="en-US" sz="1600" dirty="0">
                <a:solidFill>
                  <a:schemeClr val="accent2"/>
                </a:solidFill>
              </a:rPr>
              <a:t>Soft-matching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F9B28C9-C193-B549-A5C3-7B0F03D1ECBB}"/>
              </a:ext>
            </a:extLst>
          </p:cNvPr>
          <p:cNvSpPr txBox="1"/>
          <p:nvPr/>
        </p:nvSpPr>
        <p:spPr>
          <a:xfrm>
            <a:off x="6630934" y="3542454"/>
            <a:ext cx="2340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Labels + Matching Score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741D673-6B5A-0A4F-BE4A-0BB5AF3F1C99}"/>
              </a:ext>
            </a:extLst>
          </p:cNvPr>
          <p:cNvGrpSpPr/>
          <p:nvPr/>
        </p:nvGrpSpPr>
        <p:grpSpPr>
          <a:xfrm>
            <a:off x="6691562" y="3873822"/>
            <a:ext cx="1844368" cy="511524"/>
            <a:chOff x="6857999" y="2193592"/>
            <a:chExt cx="2762822" cy="531836"/>
          </a:xfrm>
        </p:grpSpPr>
        <p:sp>
          <p:nvSpPr>
            <p:cNvPr id="60" name="Rectangle: Rounded Corners 76">
              <a:extLst>
                <a:ext uri="{FF2B5EF4-FFF2-40B4-BE49-F238E27FC236}">
                  <a16:creationId xmlns:a16="http://schemas.microsoft.com/office/drawing/2014/main" id="{B92F601D-ACEE-B340-B963-2932E4D7CDE0}"/>
                </a:ext>
              </a:extLst>
            </p:cNvPr>
            <p:cNvSpPr/>
            <p:nvPr/>
          </p:nvSpPr>
          <p:spPr>
            <a:xfrm>
              <a:off x="6858001" y="2193592"/>
              <a:ext cx="2564564" cy="531836"/>
            </a:xfrm>
            <a:prstGeom prst="roundRect">
              <a:avLst>
                <a:gd name="adj" fmla="val 944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B6B6934-5BA9-664E-8DF4-F33B76BEB5D6}"/>
                </a:ext>
              </a:extLst>
            </p:cNvPr>
            <p:cNvSpPr txBox="1"/>
            <p:nvPr/>
          </p:nvSpPr>
          <p:spPr>
            <a:xfrm>
              <a:off x="6857999" y="2208535"/>
              <a:ext cx="2762822" cy="479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>
                      <a:lumMod val="65000"/>
                    </a:schemeClr>
                  </a:solidFill>
                </a:rPr>
                <a:t>ORG: FOUNDED_BY  </a:t>
              </a:r>
              <a:r>
                <a:rPr lang="en-US" sz="1200" b="1" dirty="0">
                  <a:solidFill>
                    <a:srgbClr val="FF0000"/>
                  </a:solidFill>
                </a:rPr>
                <a:t>0.8</a:t>
              </a:r>
            </a:p>
            <a:p>
              <a:r>
                <a:rPr lang="en-US" sz="1200" b="1" dirty="0">
                  <a:solidFill>
                    <a:schemeClr val="bg1">
                      <a:lumMod val="65000"/>
                    </a:schemeClr>
                  </a:solidFill>
                </a:rPr>
                <a:t>ORG: FOUNDED_BY  </a:t>
              </a:r>
              <a:r>
                <a:rPr lang="en-US" sz="1200" b="1" dirty="0">
                  <a:solidFill>
                    <a:srgbClr val="FF0000"/>
                  </a:solidFill>
                </a:rPr>
                <a:t>0.7</a:t>
              </a:r>
            </a:p>
          </p:txBody>
        </p:sp>
      </p:grpSp>
      <p:cxnSp>
        <p:nvCxnSpPr>
          <p:cNvPr id="62" name="Connector: Elbow 79">
            <a:extLst>
              <a:ext uri="{FF2B5EF4-FFF2-40B4-BE49-F238E27FC236}">
                <a16:creationId xmlns:a16="http://schemas.microsoft.com/office/drawing/2014/main" id="{B500E8DE-313D-044F-ADE4-59A31C6FC544}"/>
              </a:ext>
            </a:extLst>
          </p:cNvPr>
          <p:cNvCxnSpPr>
            <a:cxnSpLocks/>
            <a:stCxn id="45" idx="3"/>
            <a:endCxn id="51" idx="3"/>
          </p:cNvCxnSpPr>
          <p:nvPr/>
        </p:nvCxnSpPr>
        <p:spPr>
          <a:xfrm flipH="1">
            <a:off x="8350782" y="2827479"/>
            <a:ext cx="145380" cy="2913089"/>
          </a:xfrm>
          <a:prstGeom prst="bentConnector3">
            <a:avLst>
              <a:gd name="adj1" fmla="val -259239"/>
            </a:avLst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E44D03D-BEFE-F246-BB71-EA3601340C59}"/>
              </a:ext>
            </a:extLst>
          </p:cNvPr>
          <p:cNvCxnSpPr>
            <a:cxnSpLocks/>
          </p:cNvCxnSpPr>
          <p:nvPr/>
        </p:nvCxnSpPr>
        <p:spPr>
          <a:xfrm>
            <a:off x="8403582" y="4161251"/>
            <a:ext cx="472789" cy="0"/>
          </a:xfrm>
          <a:prstGeom prst="straightConnector1">
            <a:avLst/>
          </a:prstGeom>
          <a:ln w="254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E6F1785F-9901-D34F-AD1A-184181501A64}"/>
              </a:ext>
            </a:extLst>
          </p:cNvPr>
          <p:cNvSpPr txBox="1"/>
          <p:nvPr/>
        </p:nvSpPr>
        <p:spPr>
          <a:xfrm>
            <a:off x="1814321" y="1706961"/>
            <a:ext cx="5529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Arial Nova Light" panose="020B0304020202020204" pitchFamily="34" charset="0"/>
              </a:rPr>
              <a:t>Generalizing</a:t>
            </a:r>
            <a:r>
              <a:rPr lang="zh-CN" altLang="en-US" sz="2000" b="1" dirty="0">
                <a:solidFill>
                  <a:srgbClr val="FF0000"/>
                </a:solidFill>
                <a:latin typeface="Arial Nova Light" panose="020B0304020202020204" pitchFamily="34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Arial Nova Light" panose="020B0304020202020204" pitchFamily="34" charset="0"/>
              </a:rPr>
              <a:t>rules’</a:t>
            </a:r>
            <a:r>
              <a:rPr lang="zh-CN" altLang="en-US" sz="2000" b="1" dirty="0">
                <a:solidFill>
                  <a:srgbClr val="FF0000"/>
                </a:solidFill>
                <a:latin typeface="Arial Nova Light" panose="020B0304020202020204" pitchFamily="34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Arial Nova Light" panose="020B0304020202020204" pitchFamily="34" charset="0"/>
              </a:rPr>
              <a:t>coverage</a:t>
            </a:r>
            <a:r>
              <a:rPr lang="zh-CN" altLang="en-US" sz="2000" b="1" dirty="0">
                <a:solidFill>
                  <a:srgbClr val="FF0000"/>
                </a:solidFill>
                <a:latin typeface="Arial Nova Light" panose="020B0304020202020204" pitchFamily="34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Arial Nova Light" panose="020B0304020202020204" pitchFamily="34" charset="0"/>
              </a:rPr>
              <a:t>via</a:t>
            </a:r>
            <a:r>
              <a:rPr lang="zh-CN" altLang="en-US" sz="2000" b="1" dirty="0">
                <a:solidFill>
                  <a:srgbClr val="FF0000"/>
                </a:solidFill>
                <a:latin typeface="Arial Nova Light" panose="020B0304020202020204" pitchFamily="34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Arial Nova Light" panose="020B0304020202020204" pitchFamily="34" charset="0"/>
              </a:rPr>
              <a:t>text</a:t>
            </a:r>
            <a:r>
              <a:rPr lang="zh-CN" altLang="en-US" sz="2000" b="1" dirty="0">
                <a:solidFill>
                  <a:srgbClr val="FF0000"/>
                </a:solidFill>
                <a:latin typeface="Arial Nova Light" panose="020B0304020202020204" pitchFamily="34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Arial Nova Light" panose="020B0304020202020204" pitchFamily="34" charset="0"/>
              </a:rPr>
              <a:t>similarity</a:t>
            </a:r>
            <a:endParaRPr lang="en-US" sz="2000" b="1" dirty="0">
              <a:solidFill>
                <a:srgbClr val="FF0000"/>
              </a:solidFill>
              <a:latin typeface="Arial Nova Light" panose="020B03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1148EF-84E0-4590-A306-E0F109FB3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3CE62-043F-4E77-80C4-DE63F232D26F}" type="slidenum">
              <a:rPr lang="en-US" smtClean="0"/>
              <a:t>10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D8C96FE-A08B-401A-9E89-0DCA6CE69B20}"/>
              </a:ext>
            </a:extLst>
          </p:cNvPr>
          <p:cNvGrpSpPr/>
          <p:nvPr/>
        </p:nvGrpSpPr>
        <p:grpSpPr>
          <a:xfrm>
            <a:off x="4360446" y="5290703"/>
            <a:ext cx="2344172" cy="1432937"/>
            <a:chOff x="4360446" y="5290703"/>
            <a:chExt cx="2344172" cy="143293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8038A83-1E83-40B0-864B-6E88D48164BB}"/>
                </a:ext>
              </a:extLst>
            </p:cNvPr>
            <p:cNvSpPr/>
            <p:nvPr/>
          </p:nvSpPr>
          <p:spPr>
            <a:xfrm>
              <a:off x="4387375" y="5290703"/>
              <a:ext cx="2317243" cy="14329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24C9D454-C012-4536-925F-971AE58B0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75356" y="5583092"/>
              <a:ext cx="2191582" cy="111713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AA7DE8A-C512-40A8-B7E0-E67DE9C1106D}"/>
                </a:ext>
              </a:extLst>
            </p:cNvPr>
            <p:cNvSpPr txBox="1"/>
            <p:nvPr/>
          </p:nvSpPr>
          <p:spPr>
            <a:xfrm>
              <a:off x="4360446" y="5290704"/>
              <a:ext cx="195262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Soft Rule Matcher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559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7" grpId="0"/>
      <p:bldP spid="5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4E1E-783E-4041-A357-F7896C630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591015"/>
            <a:ext cx="8169361" cy="769435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Soft</a:t>
            </a:r>
            <a:r>
              <a:rPr lang="zh-CN" altLang="en-US" sz="3200" dirty="0"/>
              <a:t> </a:t>
            </a:r>
            <a:r>
              <a:rPr lang="en-US" altLang="zh-CN" sz="3200" dirty="0"/>
              <a:t>Rule</a:t>
            </a:r>
            <a:r>
              <a:rPr lang="zh-CN" altLang="en-US" sz="3200" dirty="0"/>
              <a:t> </a:t>
            </a:r>
            <a:r>
              <a:rPr lang="en-US" altLang="zh-CN" sz="3200" dirty="0"/>
              <a:t>Matcher:</a:t>
            </a:r>
            <a:r>
              <a:rPr lang="zh-CN" altLang="en-US" sz="3200" dirty="0"/>
              <a:t> </a:t>
            </a:r>
            <a:r>
              <a:rPr lang="en-US" altLang="zh-CN" sz="3200" dirty="0"/>
              <a:t>Architecture</a:t>
            </a:r>
            <a:endParaRPr lang="en-US" sz="320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4B3C037-9CCE-B445-9A4F-4B57292437DD}"/>
              </a:ext>
            </a:extLst>
          </p:cNvPr>
          <p:cNvGrpSpPr/>
          <p:nvPr/>
        </p:nvGrpSpPr>
        <p:grpSpPr>
          <a:xfrm>
            <a:off x="511847" y="2721371"/>
            <a:ext cx="3833223" cy="542350"/>
            <a:chOff x="379004" y="4262421"/>
            <a:chExt cx="3833223" cy="542350"/>
          </a:xfrm>
        </p:grpSpPr>
        <p:sp>
          <p:nvSpPr>
            <p:cNvPr id="33" name="Rectangle: Rounded Corners 9">
              <a:extLst>
                <a:ext uri="{FF2B5EF4-FFF2-40B4-BE49-F238E27FC236}">
                  <a16:creationId xmlns:a16="http://schemas.microsoft.com/office/drawing/2014/main" id="{29A87364-AD23-484E-BCAA-381885691B7A}"/>
                </a:ext>
              </a:extLst>
            </p:cNvPr>
            <p:cNvSpPr/>
            <p:nvPr/>
          </p:nvSpPr>
          <p:spPr>
            <a:xfrm>
              <a:off x="379004" y="4262421"/>
              <a:ext cx="3833223" cy="5423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B5CD365-643E-A54C-8777-409AF0273288}"/>
                    </a:ext>
                  </a:extLst>
                </p:cNvPr>
                <p:cNvSpPr txBox="1"/>
                <p:nvPr/>
              </p:nvSpPr>
              <p:spPr>
                <a:xfrm>
                  <a:off x="379004" y="4317152"/>
                  <a:ext cx="383322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rgbClr val="C00000"/>
                      </a:solidFill>
                    </a:rPr>
                    <a:t>SUBJ-ORG </a:t>
                  </a:r>
                  <a:r>
                    <a:rPr lang="en-US" sz="1200" dirty="0"/>
                    <a:t>was founded by </a:t>
                  </a:r>
                  <a:r>
                    <a:rPr lang="en-US" sz="1200" b="1" dirty="0">
                      <a:solidFill>
                        <a:schemeClr val="accent1"/>
                      </a:solidFill>
                    </a:rPr>
                    <a:t>OBJ-PER </a:t>
                  </a:r>
                  <a14:m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200" b="1" dirty="0">
                      <a:solidFill>
                        <a:schemeClr val="tx1"/>
                      </a:solidFill>
                    </a:rPr>
                    <a:t> ORG: FOUNDED_BY</a:t>
                  </a:r>
                </a:p>
                <a:p>
                  <a:r>
                    <a:rPr lang="en-US" sz="1200" b="1" dirty="0">
                      <a:solidFill>
                        <a:srgbClr val="C00000"/>
                      </a:solidFill>
                    </a:rPr>
                    <a:t>SUBJ-PER</a:t>
                  </a:r>
                  <a:r>
                    <a:rPr lang="en-US" sz="1200" b="1" dirty="0"/>
                    <a:t> </a:t>
                  </a:r>
                  <a:r>
                    <a:rPr lang="en-US" sz="1200" dirty="0"/>
                    <a:t>born in </a:t>
                  </a:r>
                  <a:r>
                    <a:rPr lang="en-US" sz="1200" b="1" dirty="0">
                      <a:solidFill>
                        <a:schemeClr val="accent1"/>
                      </a:solidFill>
                    </a:rPr>
                    <a:t>OBJ-LOC</a:t>
                  </a:r>
                  <a:r>
                    <a:rPr lang="en-US" sz="1200" b="1" dirty="0"/>
                    <a:t> </a:t>
                  </a:r>
                  <a14:m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200" b="1" dirty="0"/>
                    <a:t> PER: ORIGIN</a:t>
                  </a: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8434596-8DF4-46A0-9016-E5EA4CF705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004" y="4317152"/>
                  <a:ext cx="3833223" cy="461665"/>
                </a:xfrm>
                <a:prstGeom prst="rect">
                  <a:avLst/>
                </a:prstGeom>
                <a:blipFill>
                  <a:blip r:embed="rId2"/>
                  <a:stretch>
                    <a:fillRect l="-159" t="-1333"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0C43989-A289-1A4F-8BF0-31E9B46A3478}"/>
              </a:ext>
            </a:extLst>
          </p:cNvPr>
          <p:cNvSpPr txBox="1"/>
          <p:nvPr/>
        </p:nvSpPr>
        <p:spPr>
          <a:xfrm>
            <a:off x="511847" y="2382817"/>
            <a:ext cx="1517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Labeling Rules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CBEC814-9C7C-4C40-B8B3-66AC7FC57028}"/>
              </a:ext>
            </a:extLst>
          </p:cNvPr>
          <p:cNvGrpSpPr/>
          <p:nvPr/>
        </p:nvGrpSpPr>
        <p:grpSpPr>
          <a:xfrm>
            <a:off x="4080454" y="1487601"/>
            <a:ext cx="2758575" cy="1061697"/>
            <a:chOff x="4759325" y="2900188"/>
            <a:chExt cx="2758575" cy="106169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E1289C4-43B9-554B-9660-2864B4D57547}"/>
                </a:ext>
              </a:extLst>
            </p:cNvPr>
            <p:cNvGrpSpPr/>
            <p:nvPr/>
          </p:nvGrpSpPr>
          <p:grpSpPr>
            <a:xfrm>
              <a:off x="4775788" y="3238743"/>
              <a:ext cx="2742112" cy="723142"/>
              <a:chOff x="5112338" y="3644369"/>
              <a:chExt cx="2742112" cy="723142"/>
            </a:xfrm>
          </p:grpSpPr>
          <p:sp>
            <p:nvSpPr>
              <p:cNvPr id="49" name="Rectangle: Rounded Corners 20">
                <a:extLst>
                  <a:ext uri="{FF2B5EF4-FFF2-40B4-BE49-F238E27FC236}">
                    <a16:creationId xmlns:a16="http://schemas.microsoft.com/office/drawing/2014/main" id="{E30412A1-6075-6640-90CC-E1F091A85882}"/>
                  </a:ext>
                </a:extLst>
              </p:cNvPr>
              <p:cNvSpPr/>
              <p:nvPr/>
            </p:nvSpPr>
            <p:spPr>
              <a:xfrm>
                <a:off x="5112338" y="3644369"/>
                <a:ext cx="2656888" cy="72314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974CEAF-E579-8348-B519-BE76DC947D14}"/>
                  </a:ext>
                </a:extLst>
              </p:cNvPr>
              <p:cNvSpPr txBox="1"/>
              <p:nvPr/>
            </p:nvSpPr>
            <p:spPr>
              <a:xfrm>
                <a:off x="5194092" y="3669298"/>
                <a:ext cx="26603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C00000"/>
                    </a:solidFill>
                  </a:rPr>
                  <a:t>Microsoft</a:t>
                </a:r>
                <a:r>
                  <a:rPr lang="en-US" sz="1200" dirty="0"/>
                  <a:t> was established by </a:t>
                </a:r>
                <a:r>
                  <a:rPr lang="en-US" sz="1200" b="1" dirty="0">
                    <a:solidFill>
                      <a:schemeClr val="accent1"/>
                    </a:solidFill>
                  </a:rPr>
                  <a:t>Bill Gates</a:t>
                </a:r>
                <a:r>
                  <a:rPr lang="en-US" sz="1200" dirty="0"/>
                  <a:t> in 1975.</a:t>
                </a:r>
              </a:p>
              <a:p>
                <a:r>
                  <a:rPr lang="en-US" sz="1200" dirty="0"/>
                  <a:t>In 1975, </a:t>
                </a:r>
                <a:r>
                  <a:rPr lang="en-US" sz="1200" b="1" dirty="0">
                    <a:solidFill>
                      <a:schemeClr val="accent1"/>
                    </a:solidFill>
                  </a:rPr>
                  <a:t>Bill Gates</a:t>
                </a:r>
                <a:r>
                  <a:rPr lang="en-US" sz="1200" dirty="0"/>
                  <a:t> launched </a:t>
                </a:r>
                <a:r>
                  <a:rPr lang="en-US" sz="1200" b="1" dirty="0">
                    <a:solidFill>
                      <a:srgbClr val="C00000"/>
                    </a:solidFill>
                  </a:rPr>
                  <a:t>Microsoft</a:t>
                </a:r>
                <a:r>
                  <a:rPr lang="en-US" sz="1200" dirty="0"/>
                  <a:t>.</a:t>
                </a: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9FDC504-319B-9342-B1F7-3D3E2013CA7B}"/>
                </a:ext>
              </a:extLst>
            </p:cNvPr>
            <p:cNvSpPr txBox="1"/>
            <p:nvPr/>
          </p:nvSpPr>
          <p:spPr>
            <a:xfrm>
              <a:off x="4759325" y="2900188"/>
              <a:ext cx="2673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Unmatched Sentences</a:t>
              </a:r>
            </a:p>
          </p:txBody>
        </p:sp>
      </p:grpSp>
      <p:cxnSp>
        <p:nvCxnSpPr>
          <p:cNvPr id="56" name="Connector: Elbow 67">
            <a:extLst>
              <a:ext uri="{FF2B5EF4-FFF2-40B4-BE49-F238E27FC236}">
                <a16:creationId xmlns:a16="http://schemas.microsoft.com/office/drawing/2014/main" id="{C125E216-5700-FE49-9680-1931A56477F2}"/>
              </a:ext>
            </a:extLst>
          </p:cNvPr>
          <p:cNvCxnSpPr>
            <a:cxnSpLocks/>
            <a:stCxn id="34" idx="3"/>
            <a:endCxn id="49" idx="2"/>
          </p:cNvCxnSpPr>
          <p:nvPr/>
        </p:nvCxnSpPr>
        <p:spPr>
          <a:xfrm flipV="1">
            <a:off x="4345070" y="2549298"/>
            <a:ext cx="1080291" cy="457637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F9B28C9-C193-B549-A5C3-7B0F03D1ECBB}"/>
              </a:ext>
            </a:extLst>
          </p:cNvPr>
          <p:cNvSpPr txBox="1"/>
          <p:nvPr/>
        </p:nvSpPr>
        <p:spPr>
          <a:xfrm>
            <a:off x="6803025" y="1568930"/>
            <a:ext cx="2340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Labels + Matching Score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741D673-6B5A-0A4F-BE4A-0BB5AF3F1C99}"/>
              </a:ext>
            </a:extLst>
          </p:cNvPr>
          <p:cNvGrpSpPr/>
          <p:nvPr/>
        </p:nvGrpSpPr>
        <p:grpSpPr>
          <a:xfrm>
            <a:off x="6863653" y="1900298"/>
            <a:ext cx="1844368" cy="511524"/>
            <a:chOff x="6857999" y="2193592"/>
            <a:chExt cx="2762822" cy="531836"/>
          </a:xfrm>
        </p:grpSpPr>
        <p:sp>
          <p:nvSpPr>
            <p:cNvPr id="60" name="Rectangle: Rounded Corners 76">
              <a:extLst>
                <a:ext uri="{FF2B5EF4-FFF2-40B4-BE49-F238E27FC236}">
                  <a16:creationId xmlns:a16="http://schemas.microsoft.com/office/drawing/2014/main" id="{B92F601D-ACEE-B340-B963-2932E4D7CDE0}"/>
                </a:ext>
              </a:extLst>
            </p:cNvPr>
            <p:cNvSpPr/>
            <p:nvPr/>
          </p:nvSpPr>
          <p:spPr>
            <a:xfrm>
              <a:off x="6858001" y="2193592"/>
              <a:ext cx="2564564" cy="531836"/>
            </a:xfrm>
            <a:prstGeom prst="roundRect">
              <a:avLst>
                <a:gd name="adj" fmla="val 944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B6B6934-5BA9-664E-8DF4-F33B76BEB5D6}"/>
                </a:ext>
              </a:extLst>
            </p:cNvPr>
            <p:cNvSpPr txBox="1"/>
            <p:nvPr/>
          </p:nvSpPr>
          <p:spPr>
            <a:xfrm>
              <a:off x="6857999" y="2208535"/>
              <a:ext cx="2762822" cy="479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>
                      <a:lumMod val="65000"/>
                    </a:schemeClr>
                  </a:solidFill>
                </a:rPr>
                <a:t>ORG: FOUNDED_BY  </a:t>
              </a:r>
              <a:r>
                <a:rPr lang="en-US" sz="1200" b="1" dirty="0">
                  <a:solidFill>
                    <a:srgbClr val="FF0000"/>
                  </a:solidFill>
                </a:rPr>
                <a:t>0.8</a:t>
              </a:r>
            </a:p>
            <a:p>
              <a:r>
                <a:rPr lang="en-US" sz="1200" b="1" dirty="0">
                  <a:solidFill>
                    <a:schemeClr val="bg1">
                      <a:lumMod val="65000"/>
                    </a:schemeClr>
                  </a:solidFill>
                </a:rPr>
                <a:t>ORG: FOUNDED_BY  </a:t>
              </a:r>
              <a:r>
                <a:rPr lang="en-US" sz="1200" b="1" dirty="0">
                  <a:solidFill>
                    <a:srgbClr val="FF0000"/>
                  </a:solidFill>
                </a:rPr>
                <a:t>0.7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D4C9744-9455-0142-9416-FEBD13DBF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984" y="3304131"/>
            <a:ext cx="5987037" cy="3136686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B32C6185-67E5-C74D-9A9D-E001FA4A01BE}"/>
              </a:ext>
            </a:extLst>
          </p:cNvPr>
          <p:cNvSpPr txBox="1"/>
          <p:nvPr/>
        </p:nvSpPr>
        <p:spPr>
          <a:xfrm>
            <a:off x="4626200" y="2988051"/>
            <a:ext cx="1765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</a:rPr>
              <a:t>2. Dynamic</a:t>
            </a:r>
          </a:p>
          <a:p>
            <a:pPr algn="ctr"/>
            <a:r>
              <a:rPr lang="en-US" sz="1600" dirty="0">
                <a:solidFill>
                  <a:schemeClr val="accent2"/>
                </a:solidFill>
              </a:rPr>
              <a:t>Soft-matching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EA4FB-66B9-4D63-96C7-A83BD78C0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3CE62-043F-4E77-80C4-DE63F232D2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08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4E1E-783E-4041-A357-F7896C630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591015"/>
            <a:ext cx="8169361" cy="769435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Joint</a:t>
            </a:r>
            <a:r>
              <a:rPr lang="zh-CN" altLang="en-US" sz="3200" dirty="0"/>
              <a:t> </a:t>
            </a:r>
            <a:r>
              <a:rPr lang="en-US" altLang="zh-CN" sz="3200" dirty="0"/>
              <a:t>Parameter</a:t>
            </a:r>
            <a:r>
              <a:rPr lang="zh-CN" altLang="en-US" sz="3200" dirty="0"/>
              <a:t> </a:t>
            </a:r>
            <a:r>
              <a:rPr lang="en-US" altLang="zh-CN" sz="3200" dirty="0"/>
              <a:t>Learning:</a:t>
            </a:r>
            <a:r>
              <a:rPr lang="zh-CN" altLang="en-US" sz="3200" dirty="0"/>
              <a:t> </a:t>
            </a:r>
            <a:br>
              <a:rPr lang="en-US" altLang="zh-CN" sz="3200" dirty="0"/>
            </a:br>
            <a:r>
              <a:rPr lang="en-US" altLang="zh-CN" sz="3200" b="1" dirty="0"/>
              <a:t>Relation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Extractor</a:t>
            </a:r>
            <a:r>
              <a:rPr lang="zh-CN" altLang="en-US" sz="3200" dirty="0"/>
              <a:t> </a:t>
            </a:r>
            <a:r>
              <a:rPr lang="en-US" altLang="zh-CN" sz="3200" dirty="0"/>
              <a:t>+</a:t>
            </a:r>
            <a:r>
              <a:rPr lang="zh-CN" altLang="en-US" sz="3200" dirty="0"/>
              <a:t> </a:t>
            </a:r>
            <a:r>
              <a:rPr lang="en-US" altLang="zh-CN" sz="3200" dirty="0"/>
              <a:t>Soft</a:t>
            </a:r>
            <a:r>
              <a:rPr lang="zh-CN" altLang="en-US" sz="3200" dirty="0"/>
              <a:t> </a:t>
            </a:r>
            <a:r>
              <a:rPr lang="en-US" altLang="zh-CN" sz="3200" dirty="0"/>
              <a:t>Rule</a:t>
            </a:r>
            <a:r>
              <a:rPr lang="zh-CN" altLang="en-US" sz="3200" dirty="0"/>
              <a:t> </a:t>
            </a:r>
            <a:r>
              <a:rPr lang="en-US" altLang="zh-CN" sz="3200" dirty="0"/>
              <a:t>Matcher</a:t>
            </a:r>
            <a:endParaRPr lang="en-US" sz="320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4B3C037-9CCE-B445-9A4F-4B57292437DD}"/>
              </a:ext>
            </a:extLst>
          </p:cNvPr>
          <p:cNvGrpSpPr/>
          <p:nvPr/>
        </p:nvGrpSpPr>
        <p:grpSpPr>
          <a:xfrm>
            <a:off x="319212" y="2676161"/>
            <a:ext cx="2868831" cy="842188"/>
            <a:chOff x="379004" y="4262421"/>
            <a:chExt cx="3833223" cy="542350"/>
          </a:xfrm>
        </p:grpSpPr>
        <p:sp>
          <p:nvSpPr>
            <p:cNvPr id="33" name="Rectangle: Rounded Corners 9">
              <a:extLst>
                <a:ext uri="{FF2B5EF4-FFF2-40B4-BE49-F238E27FC236}">
                  <a16:creationId xmlns:a16="http://schemas.microsoft.com/office/drawing/2014/main" id="{29A87364-AD23-484E-BCAA-381885691B7A}"/>
                </a:ext>
              </a:extLst>
            </p:cNvPr>
            <p:cNvSpPr/>
            <p:nvPr/>
          </p:nvSpPr>
          <p:spPr>
            <a:xfrm>
              <a:off x="379004" y="4262421"/>
              <a:ext cx="3833223" cy="5423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B5CD365-643E-A54C-8777-409AF0273288}"/>
                    </a:ext>
                  </a:extLst>
                </p:cNvPr>
                <p:cNvSpPr txBox="1"/>
                <p:nvPr/>
              </p:nvSpPr>
              <p:spPr>
                <a:xfrm>
                  <a:off x="379004" y="4317152"/>
                  <a:ext cx="383322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rgbClr val="C00000"/>
                      </a:solidFill>
                    </a:rPr>
                    <a:t>SUBJ-ORG </a:t>
                  </a:r>
                  <a:r>
                    <a:rPr lang="en-US" sz="1200" dirty="0"/>
                    <a:t>was founded by </a:t>
                  </a:r>
                  <a:r>
                    <a:rPr lang="en-US" sz="1200" b="1" dirty="0">
                      <a:solidFill>
                        <a:schemeClr val="accent1"/>
                      </a:solidFill>
                    </a:rPr>
                    <a:t>OBJ-PER </a:t>
                  </a:r>
                  <a14:m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200" b="1" dirty="0">
                      <a:solidFill>
                        <a:schemeClr val="tx1"/>
                      </a:solidFill>
                    </a:rPr>
                    <a:t> ORG: FOUNDED_BY</a:t>
                  </a:r>
                </a:p>
                <a:p>
                  <a:r>
                    <a:rPr lang="en-US" sz="1200" b="1" dirty="0">
                      <a:solidFill>
                        <a:srgbClr val="C00000"/>
                      </a:solidFill>
                    </a:rPr>
                    <a:t>SUBJ-PER</a:t>
                  </a:r>
                  <a:r>
                    <a:rPr lang="en-US" sz="1200" b="1" dirty="0"/>
                    <a:t> </a:t>
                  </a:r>
                  <a:r>
                    <a:rPr lang="en-US" sz="1200" dirty="0"/>
                    <a:t>born in </a:t>
                  </a:r>
                  <a:r>
                    <a:rPr lang="en-US" sz="1200" b="1" dirty="0">
                      <a:solidFill>
                        <a:schemeClr val="accent1"/>
                      </a:solidFill>
                    </a:rPr>
                    <a:t>OBJ-LOC</a:t>
                  </a:r>
                  <a:r>
                    <a:rPr lang="en-US" sz="1200" b="1" dirty="0"/>
                    <a:t> </a:t>
                  </a:r>
                  <a14:m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200" b="1" dirty="0"/>
                    <a:t> PER: ORIGIN</a:t>
                  </a: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8434596-8DF4-46A0-9016-E5EA4CF705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004" y="4317152"/>
                  <a:ext cx="3833223" cy="461665"/>
                </a:xfrm>
                <a:prstGeom prst="rect">
                  <a:avLst/>
                </a:prstGeom>
                <a:blipFill>
                  <a:blip r:embed="rId2"/>
                  <a:stretch>
                    <a:fillRect l="-159" t="-1333"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0C43989-A289-1A4F-8BF0-31E9B46A3478}"/>
              </a:ext>
            </a:extLst>
          </p:cNvPr>
          <p:cNvSpPr txBox="1"/>
          <p:nvPr/>
        </p:nvSpPr>
        <p:spPr>
          <a:xfrm>
            <a:off x="848782" y="2270122"/>
            <a:ext cx="1517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Labeling Rules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C5FFFC6-F656-C647-95E8-830E632D1D7D}"/>
              </a:ext>
            </a:extLst>
          </p:cNvPr>
          <p:cNvGrpSpPr/>
          <p:nvPr/>
        </p:nvGrpSpPr>
        <p:grpSpPr>
          <a:xfrm>
            <a:off x="3614028" y="1688998"/>
            <a:ext cx="3126581" cy="851291"/>
            <a:chOff x="5057775" y="1795684"/>
            <a:chExt cx="3126581" cy="851291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0C8EB92-F53E-C544-9D61-DACD9D04896C}"/>
                </a:ext>
              </a:extLst>
            </p:cNvPr>
            <p:cNvGrpSpPr/>
            <p:nvPr/>
          </p:nvGrpSpPr>
          <p:grpSpPr>
            <a:xfrm>
              <a:off x="5112337" y="2135451"/>
              <a:ext cx="3072019" cy="511524"/>
              <a:chOff x="5112337" y="2135451"/>
              <a:chExt cx="3072019" cy="511524"/>
            </a:xfrm>
          </p:grpSpPr>
          <p:sp>
            <p:nvSpPr>
              <p:cNvPr id="39" name="Rectangle: Rounded Corners 11">
                <a:extLst>
                  <a:ext uri="{FF2B5EF4-FFF2-40B4-BE49-F238E27FC236}">
                    <a16:creationId xmlns:a16="http://schemas.microsoft.com/office/drawing/2014/main" id="{F6E3A914-B635-5748-8809-3BF1B796561D}"/>
                  </a:ext>
                </a:extLst>
              </p:cNvPr>
              <p:cNvSpPr/>
              <p:nvPr/>
            </p:nvSpPr>
            <p:spPr>
              <a:xfrm>
                <a:off x="5112337" y="2135451"/>
                <a:ext cx="2990265" cy="51152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8DFDA9A-F33C-EB45-AF6C-43D4C8B30FE6}"/>
                  </a:ext>
                </a:extLst>
              </p:cNvPr>
              <p:cNvSpPr txBox="1"/>
              <p:nvPr/>
            </p:nvSpPr>
            <p:spPr>
              <a:xfrm>
                <a:off x="5194091" y="2160380"/>
                <a:ext cx="29902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C00000"/>
                    </a:solidFill>
                  </a:rPr>
                  <a:t>Microsoft</a:t>
                </a:r>
                <a:r>
                  <a:rPr lang="en-US" sz="1200" dirty="0"/>
                  <a:t> was founded by </a:t>
                </a:r>
                <a:r>
                  <a:rPr lang="en-US" sz="1200" b="1" dirty="0">
                    <a:solidFill>
                      <a:schemeClr val="accent1"/>
                    </a:solidFill>
                  </a:rPr>
                  <a:t>Bill Gates</a:t>
                </a:r>
                <a:r>
                  <a:rPr lang="en-US" sz="1200" dirty="0"/>
                  <a:t> in 1975.</a:t>
                </a:r>
              </a:p>
              <a:p>
                <a:r>
                  <a:rPr lang="en-US" sz="1200" b="1" dirty="0">
                    <a:solidFill>
                      <a:srgbClr val="C00000"/>
                    </a:solidFill>
                  </a:rPr>
                  <a:t>Apple</a:t>
                </a:r>
                <a:r>
                  <a:rPr lang="en-US" sz="1200" dirty="0"/>
                  <a:t> was founded by </a:t>
                </a:r>
                <a:r>
                  <a:rPr lang="en-US" sz="1200" b="1" dirty="0">
                    <a:solidFill>
                      <a:schemeClr val="accent1"/>
                    </a:solidFill>
                  </a:rPr>
                  <a:t>Steven Jobs</a:t>
                </a:r>
                <a:r>
                  <a:rPr lang="en-US" sz="1200" dirty="0"/>
                  <a:t> in 1976.</a:t>
                </a: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0437761-6B01-9F41-869A-689C4BEEAE3B}"/>
                </a:ext>
              </a:extLst>
            </p:cNvPr>
            <p:cNvSpPr txBox="1"/>
            <p:nvPr/>
          </p:nvSpPr>
          <p:spPr>
            <a:xfrm>
              <a:off x="5057775" y="1795684"/>
              <a:ext cx="20764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Matched Sentences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C86E549-CD3D-1E43-B833-5D883FFB55FD}"/>
              </a:ext>
            </a:extLst>
          </p:cNvPr>
          <p:cNvGrpSpPr/>
          <p:nvPr/>
        </p:nvGrpSpPr>
        <p:grpSpPr>
          <a:xfrm>
            <a:off x="6629788" y="1657016"/>
            <a:ext cx="1626601" cy="877188"/>
            <a:chOff x="8869949" y="1821826"/>
            <a:chExt cx="1626601" cy="87718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16CD008-E71E-BC43-9E4B-A84430EE0DE2}"/>
                </a:ext>
              </a:extLst>
            </p:cNvPr>
            <p:cNvSpPr txBox="1"/>
            <p:nvPr/>
          </p:nvSpPr>
          <p:spPr>
            <a:xfrm>
              <a:off x="8869949" y="1821826"/>
              <a:ext cx="895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Labels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6E91323-AAE5-7742-9DCA-A8429156566A}"/>
                </a:ext>
              </a:extLst>
            </p:cNvPr>
            <p:cNvGrpSpPr/>
            <p:nvPr/>
          </p:nvGrpSpPr>
          <p:grpSpPr>
            <a:xfrm>
              <a:off x="9017306" y="2187490"/>
              <a:ext cx="1479244" cy="511524"/>
              <a:chOff x="6858001" y="2193592"/>
              <a:chExt cx="1714500" cy="531836"/>
            </a:xfrm>
          </p:grpSpPr>
          <p:sp>
            <p:nvSpPr>
              <p:cNvPr id="44" name="Rectangle: Rounded Corners 17">
                <a:extLst>
                  <a:ext uri="{FF2B5EF4-FFF2-40B4-BE49-F238E27FC236}">
                    <a16:creationId xmlns:a16="http://schemas.microsoft.com/office/drawing/2014/main" id="{BB8A0D5A-BE77-3940-A126-18C9AC4A576A}"/>
                  </a:ext>
                </a:extLst>
              </p:cNvPr>
              <p:cNvSpPr/>
              <p:nvPr/>
            </p:nvSpPr>
            <p:spPr>
              <a:xfrm>
                <a:off x="6858001" y="2193592"/>
                <a:ext cx="1650999" cy="531836"/>
              </a:xfrm>
              <a:prstGeom prst="roundRect">
                <a:avLst>
                  <a:gd name="adj" fmla="val 9440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16654BF-AA93-AB48-8F29-BAD32DB5F894}"/>
                  </a:ext>
                </a:extLst>
              </p:cNvPr>
              <p:cNvSpPr txBox="1"/>
              <p:nvPr/>
            </p:nvSpPr>
            <p:spPr>
              <a:xfrm>
                <a:off x="6858001" y="2208535"/>
                <a:ext cx="17145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ORG: FOUNDED_BY</a:t>
                </a:r>
              </a:p>
              <a:p>
                <a:r>
                  <a:rPr lang="en-US" sz="1200" b="1" dirty="0"/>
                  <a:t>ORG: FOUNDED_BY</a:t>
                </a:r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CBEC814-9C7C-4C40-B8B3-66AC7FC57028}"/>
              </a:ext>
            </a:extLst>
          </p:cNvPr>
          <p:cNvGrpSpPr/>
          <p:nvPr/>
        </p:nvGrpSpPr>
        <p:grpSpPr>
          <a:xfrm>
            <a:off x="3668590" y="2892715"/>
            <a:ext cx="2758575" cy="1061697"/>
            <a:chOff x="4759325" y="2900188"/>
            <a:chExt cx="2758575" cy="106169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E1289C4-43B9-554B-9660-2864B4D57547}"/>
                </a:ext>
              </a:extLst>
            </p:cNvPr>
            <p:cNvGrpSpPr/>
            <p:nvPr/>
          </p:nvGrpSpPr>
          <p:grpSpPr>
            <a:xfrm>
              <a:off x="4775788" y="3238743"/>
              <a:ext cx="2742112" cy="723142"/>
              <a:chOff x="5112338" y="3644369"/>
              <a:chExt cx="2742112" cy="723142"/>
            </a:xfrm>
          </p:grpSpPr>
          <p:sp>
            <p:nvSpPr>
              <p:cNvPr id="49" name="Rectangle: Rounded Corners 20">
                <a:extLst>
                  <a:ext uri="{FF2B5EF4-FFF2-40B4-BE49-F238E27FC236}">
                    <a16:creationId xmlns:a16="http://schemas.microsoft.com/office/drawing/2014/main" id="{E30412A1-6075-6640-90CC-E1F091A85882}"/>
                  </a:ext>
                </a:extLst>
              </p:cNvPr>
              <p:cNvSpPr/>
              <p:nvPr/>
            </p:nvSpPr>
            <p:spPr>
              <a:xfrm>
                <a:off x="5112338" y="3644369"/>
                <a:ext cx="2656888" cy="72314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974CEAF-E579-8348-B519-BE76DC947D14}"/>
                  </a:ext>
                </a:extLst>
              </p:cNvPr>
              <p:cNvSpPr txBox="1"/>
              <p:nvPr/>
            </p:nvSpPr>
            <p:spPr>
              <a:xfrm>
                <a:off x="5194092" y="3669298"/>
                <a:ext cx="26603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C00000"/>
                    </a:solidFill>
                  </a:rPr>
                  <a:t>Microsoft</a:t>
                </a:r>
                <a:r>
                  <a:rPr lang="en-US" sz="1200" dirty="0"/>
                  <a:t> was established by </a:t>
                </a:r>
                <a:r>
                  <a:rPr lang="en-US" sz="1200" b="1" dirty="0">
                    <a:solidFill>
                      <a:schemeClr val="accent1"/>
                    </a:solidFill>
                  </a:rPr>
                  <a:t>Bill Gates</a:t>
                </a:r>
                <a:r>
                  <a:rPr lang="en-US" sz="1200" dirty="0"/>
                  <a:t> in 1975.</a:t>
                </a:r>
              </a:p>
              <a:p>
                <a:r>
                  <a:rPr lang="en-US" sz="1200" dirty="0"/>
                  <a:t>In 1975, </a:t>
                </a:r>
                <a:r>
                  <a:rPr lang="en-US" sz="1200" b="1" dirty="0">
                    <a:solidFill>
                      <a:schemeClr val="accent1"/>
                    </a:solidFill>
                  </a:rPr>
                  <a:t>Bill Gates</a:t>
                </a:r>
                <a:r>
                  <a:rPr lang="en-US" sz="1200" dirty="0"/>
                  <a:t> launched </a:t>
                </a:r>
                <a:r>
                  <a:rPr lang="en-US" sz="1200" b="1" dirty="0">
                    <a:solidFill>
                      <a:srgbClr val="C00000"/>
                    </a:solidFill>
                  </a:rPr>
                  <a:t>Microsoft</a:t>
                </a:r>
                <a:r>
                  <a:rPr lang="en-US" sz="1200" dirty="0"/>
                  <a:t>.</a:t>
                </a: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9FDC504-319B-9342-B1F7-3D3E2013CA7B}"/>
                </a:ext>
              </a:extLst>
            </p:cNvPr>
            <p:cNvSpPr txBox="1"/>
            <p:nvPr/>
          </p:nvSpPr>
          <p:spPr>
            <a:xfrm>
              <a:off x="4759325" y="2900188"/>
              <a:ext cx="2673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Unmatched Sentences</a:t>
              </a:r>
            </a:p>
          </p:txBody>
        </p:sp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58819BB0-1AAE-7E41-8B2F-27A7A6226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613" y="4618653"/>
            <a:ext cx="1606396" cy="958725"/>
          </a:xfrm>
          <a:prstGeom prst="rect">
            <a:avLst/>
          </a:prstGeom>
        </p:spPr>
      </p:pic>
      <p:cxnSp>
        <p:nvCxnSpPr>
          <p:cNvPr id="56" name="Connector: Elbow 67">
            <a:extLst>
              <a:ext uri="{FF2B5EF4-FFF2-40B4-BE49-F238E27FC236}">
                <a16:creationId xmlns:a16="http://schemas.microsoft.com/office/drawing/2014/main" id="{C125E216-5700-FE49-9680-1931A56477F2}"/>
              </a:ext>
            </a:extLst>
          </p:cNvPr>
          <p:cNvCxnSpPr>
            <a:cxnSpLocks/>
            <a:stCxn id="34" idx="2"/>
            <a:endCxn id="49" idx="2"/>
          </p:cNvCxnSpPr>
          <p:nvPr/>
        </p:nvCxnSpPr>
        <p:spPr>
          <a:xfrm rot="16200000" flipH="1">
            <a:off x="3145379" y="2086294"/>
            <a:ext cx="476366" cy="3259869"/>
          </a:xfrm>
          <a:prstGeom prst="bentConnector3">
            <a:avLst>
              <a:gd name="adj1" fmla="val 147988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32C6185-67E5-C74D-9A9D-E001FA4A01BE}"/>
              </a:ext>
            </a:extLst>
          </p:cNvPr>
          <p:cNvSpPr txBox="1"/>
          <p:nvPr/>
        </p:nvSpPr>
        <p:spPr>
          <a:xfrm>
            <a:off x="1471172" y="3604763"/>
            <a:ext cx="2189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</a:rPr>
              <a:t>2. Dynamic</a:t>
            </a:r>
          </a:p>
          <a:p>
            <a:pPr algn="ctr"/>
            <a:r>
              <a:rPr lang="en-US" sz="1600" dirty="0">
                <a:solidFill>
                  <a:schemeClr val="accent2"/>
                </a:solidFill>
              </a:rPr>
              <a:t>Soft-matching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F9B28C9-C193-B549-A5C3-7B0F03D1ECBB}"/>
              </a:ext>
            </a:extLst>
          </p:cNvPr>
          <p:cNvSpPr txBox="1"/>
          <p:nvPr/>
        </p:nvSpPr>
        <p:spPr>
          <a:xfrm>
            <a:off x="6366447" y="2974044"/>
            <a:ext cx="2340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Labels + Matching Score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741D673-6B5A-0A4F-BE4A-0BB5AF3F1C99}"/>
              </a:ext>
            </a:extLst>
          </p:cNvPr>
          <p:cNvGrpSpPr/>
          <p:nvPr/>
        </p:nvGrpSpPr>
        <p:grpSpPr>
          <a:xfrm>
            <a:off x="6451789" y="3305412"/>
            <a:ext cx="1844368" cy="511524"/>
            <a:chOff x="6857999" y="2193592"/>
            <a:chExt cx="2762822" cy="531836"/>
          </a:xfrm>
        </p:grpSpPr>
        <p:sp>
          <p:nvSpPr>
            <p:cNvPr id="60" name="Rectangle: Rounded Corners 76">
              <a:extLst>
                <a:ext uri="{FF2B5EF4-FFF2-40B4-BE49-F238E27FC236}">
                  <a16:creationId xmlns:a16="http://schemas.microsoft.com/office/drawing/2014/main" id="{B92F601D-ACEE-B340-B963-2932E4D7CDE0}"/>
                </a:ext>
              </a:extLst>
            </p:cNvPr>
            <p:cNvSpPr/>
            <p:nvPr/>
          </p:nvSpPr>
          <p:spPr>
            <a:xfrm>
              <a:off x="6858001" y="2193592"/>
              <a:ext cx="2564564" cy="531836"/>
            </a:xfrm>
            <a:prstGeom prst="roundRect">
              <a:avLst>
                <a:gd name="adj" fmla="val 944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B6B6934-5BA9-664E-8DF4-F33B76BEB5D6}"/>
                </a:ext>
              </a:extLst>
            </p:cNvPr>
            <p:cNvSpPr txBox="1"/>
            <p:nvPr/>
          </p:nvSpPr>
          <p:spPr>
            <a:xfrm>
              <a:off x="6857999" y="2208535"/>
              <a:ext cx="2762822" cy="479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>
                      <a:lumMod val="65000"/>
                    </a:schemeClr>
                  </a:solidFill>
                </a:rPr>
                <a:t>ORG: FOUNDED_BY  </a:t>
              </a:r>
              <a:r>
                <a:rPr lang="en-US" sz="1200" b="1" dirty="0">
                  <a:solidFill>
                    <a:srgbClr val="FF0000"/>
                  </a:solidFill>
                </a:rPr>
                <a:t>0.8</a:t>
              </a:r>
            </a:p>
            <a:p>
              <a:r>
                <a:rPr lang="en-US" sz="1200" b="1" dirty="0">
                  <a:solidFill>
                    <a:schemeClr val="bg1">
                      <a:lumMod val="65000"/>
                    </a:schemeClr>
                  </a:solidFill>
                </a:rPr>
                <a:t>ORG: FOUNDED_BY  </a:t>
              </a:r>
              <a:r>
                <a:rPr lang="en-US" sz="1200" b="1" dirty="0">
                  <a:solidFill>
                    <a:srgbClr val="FF0000"/>
                  </a:solidFill>
                </a:rPr>
                <a:t>0.7</a:t>
              </a:r>
            </a:p>
          </p:txBody>
        </p:sp>
      </p:grpSp>
      <p:cxnSp>
        <p:nvCxnSpPr>
          <p:cNvPr id="62" name="Connector: Elbow 79">
            <a:extLst>
              <a:ext uri="{FF2B5EF4-FFF2-40B4-BE49-F238E27FC236}">
                <a16:creationId xmlns:a16="http://schemas.microsoft.com/office/drawing/2014/main" id="{B500E8DE-313D-044F-ADE4-59A31C6FC544}"/>
              </a:ext>
            </a:extLst>
          </p:cNvPr>
          <p:cNvCxnSpPr>
            <a:cxnSpLocks/>
            <a:stCxn id="45" idx="3"/>
            <a:endCxn id="51" idx="3"/>
          </p:cNvCxnSpPr>
          <p:nvPr/>
        </p:nvCxnSpPr>
        <p:spPr>
          <a:xfrm flipH="1">
            <a:off x="8111009" y="2259069"/>
            <a:ext cx="145380" cy="2838947"/>
          </a:xfrm>
          <a:prstGeom prst="bentConnector3">
            <a:avLst>
              <a:gd name="adj1" fmla="val -15724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E44D03D-BEFE-F246-BB71-EA3601340C59}"/>
              </a:ext>
            </a:extLst>
          </p:cNvPr>
          <p:cNvCxnSpPr>
            <a:stCxn id="60" idx="2"/>
            <a:endCxn id="51" idx="0"/>
          </p:cNvCxnSpPr>
          <p:nvPr/>
        </p:nvCxnSpPr>
        <p:spPr>
          <a:xfrm>
            <a:off x="7307799" y="3816936"/>
            <a:ext cx="12" cy="80171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89">
            <a:extLst>
              <a:ext uri="{FF2B5EF4-FFF2-40B4-BE49-F238E27FC236}">
                <a16:creationId xmlns:a16="http://schemas.microsoft.com/office/drawing/2014/main" id="{BF0C30D3-07B1-9547-9BA4-FBFE7F2A58E4}"/>
              </a:ext>
            </a:extLst>
          </p:cNvPr>
          <p:cNvCxnSpPr>
            <a:cxnSpLocks/>
            <a:stCxn id="33" idx="2"/>
            <a:endCxn id="51" idx="1"/>
          </p:cNvCxnSpPr>
          <p:nvPr/>
        </p:nvCxnSpPr>
        <p:spPr>
          <a:xfrm rot="16200000" flipH="1">
            <a:off x="3339287" y="1932689"/>
            <a:ext cx="1579667" cy="4750985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AD496C9-03A8-5143-9980-5E39C883DBA5}"/>
                  </a:ext>
                </a:extLst>
              </p:cNvPr>
              <p:cNvSpPr txBox="1"/>
              <p:nvPr/>
            </p:nvSpPr>
            <p:spPr>
              <a:xfrm>
                <a:off x="4265582" y="5185139"/>
                <a:ext cx="22621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𝑟𝑢𝑙𝑒𝑠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AD496C9-03A8-5143-9980-5E39C883D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582" y="5185139"/>
                <a:ext cx="226218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992F1E1-76CA-9A43-9EE5-84C0F19274A0}"/>
                  </a:ext>
                </a:extLst>
              </p:cNvPr>
              <p:cNvSpPr txBox="1"/>
              <p:nvPr/>
            </p:nvSpPr>
            <p:spPr>
              <a:xfrm>
                <a:off x="6176704" y="3983457"/>
                <a:ext cx="22621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𝑢𝑛𝑚𝑎𝑡𝑐h𝑒𝑑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992F1E1-76CA-9A43-9EE5-84C0F1927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704" y="3983457"/>
                <a:ext cx="226218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FA79A5B-4A31-FF41-88AE-29FDA2A0EF98}"/>
                  </a:ext>
                </a:extLst>
              </p:cNvPr>
              <p:cNvSpPr txBox="1"/>
              <p:nvPr/>
            </p:nvSpPr>
            <p:spPr>
              <a:xfrm>
                <a:off x="7307798" y="3852423"/>
                <a:ext cx="22621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𝑚𝑎𝑡𝑐h𝑒𝑑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FA79A5B-4A31-FF41-88AE-29FDA2A0E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7798" y="3852423"/>
                <a:ext cx="22621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83270FDB-EDF8-4341-AD6C-DE2CB083AE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8579" y="5650585"/>
            <a:ext cx="1478438" cy="958725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32FD2771-BBF2-7745-9402-7BA123B7AFC0}"/>
              </a:ext>
            </a:extLst>
          </p:cNvPr>
          <p:cNvSpPr txBox="1"/>
          <p:nvPr/>
        </p:nvSpPr>
        <p:spPr>
          <a:xfrm>
            <a:off x="836782" y="5735483"/>
            <a:ext cx="5529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Arial Nova Light" panose="020B0304020202020204" pitchFamily="34" charset="0"/>
              </a:rPr>
              <a:t>Cross-entropy</a:t>
            </a:r>
            <a:r>
              <a:rPr lang="zh-CN" altLang="en-US" sz="2000" b="1" dirty="0">
                <a:solidFill>
                  <a:srgbClr val="FF0000"/>
                </a:solidFill>
                <a:latin typeface="Arial Nova Light" panose="020B0304020202020204" pitchFamily="34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Arial Nova Light" panose="020B0304020202020204" pitchFamily="34" charset="0"/>
              </a:rPr>
              <a:t>loss</a:t>
            </a:r>
            <a:r>
              <a:rPr lang="zh-CN" altLang="en-US" sz="2000" b="1" dirty="0">
                <a:solidFill>
                  <a:srgbClr val="FF0000"/>
                </a:solidFill>
                <a:latin typeface="Arial Nova Light" panose="020B0304020202020204" pitchFamily="34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Arial Nova Light" panose="020B0304020202020204" pitchFamily="34" charset="0"/>
              </a:rPr>
              <a:t>on</a:t>
            </a:r>
            <a:r>
              <a:rPr lang="zh-CN" altLang="en-US" sz="2000" b="1" dirty="0">
                <a:solidFill>
                  <a:srgbClr val="FF0000"/>
                </a:solidFill>
                <a:latin typeface="Arial Nova Light" panose="020B0304020202020204" pitchFamily="34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Arial Nova Light" panose="020B0304020202020204" pitchFamily="34" charset="0"/>
              </a:rPr>
              <a:t>relation</a:t>
            </a:r>
            <a:r>
              <a:rPr lang="zh-CN" altLang="en-US" sz="2000" b="1" dirty="0">
                <a:solidFill>
                  <a:srgbClr val="FF0000"/>
                </a:solidFill>
                <a:latin typeface="Arial Nova Light" panose="020B0304020202020204" pitchFamily="34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Arial Nova Light" panose="020B0304020202020204" pitchFamily="34" charset="0"/>
              </a:rPr>
              <a:t>labels</a:t>
            </a:r>
            <a:endParaRPr lang="en-US" sz="2000" b="1" dirty="0">
              <a:solidFill>
                <a:srgbClr val="FF0000"/>
              </a:solidFill>
              <a:latin typeface="Arial Nova Light" panose="020B03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D8D7BD-77BB-4577-AB4A-C9BDCF4D1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3CE62-043F-4E77-80C4-DE63F232D2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4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71" grpId="0"/>
      <p:bldP spid="72" grpId="0"/>
      <p:bldP spid="7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4E1E-783E-4041-A357-F7896C630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591015"/>
            <a:ext cx="8169361" cy="769435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Joint</a:t>
            </a:r>
            <a:r>
              <a:rPr lang="zh-CN" altLang="en-US" sz="3200" dirty="0"/>
              <a:t> </a:t>
            </a:r>
            <a:r>
              <a:rPr lang="en-US" altLang="zh-CN" sz="3200" dirty="0"/>
              <a:t>Parameter</a:t>
            </a:r>
            <a:r>
              <a:rPr lang="zh-CN" altLang="en-US" sz="3200" dirty="0"/>
              <a:t> </a:t>
            </a:r>
            <a:r>
              <a:rPr lang="en-US" altLang="zh-CN" sz="3200" dirty="0"/>
              <a:t>Learning:</a:t>
            </a:r>
            <a:r>
              <a:rPr lang="zh-CN" altLang="en-US" sz="3200" dirty="0"/>
              <a:t> </a:t>
            </a:r>
            <a:br>
              <a:rPr lang="en-US" altLang="zh-CN" sz="3200" dirty="0"/>
            </a:br>
            <a:r>
              <a:rPr lang="en-US" altLang="zh-CN" sz="3200" dirty="0"/>
              <a:t>Relation</a:t>
            </a:r>
            <a:r>
              <a:rPr lang="zh-CN" altLang="en-US" sz="3200" dirty="0"/>
              <a:t> </a:t>
            </a:r>
            <a:r>
              <a:rPr lang="en-US" altLang="zh-CN" sz="3200" dirty="0"/>
              <a:t>Extractor</a:t>
            </a:r>
            <a:r>
              <a:rPr lang="zh-CN" altLang="en-US" sz="3200" dirty="0"/>
              <a:t> </a:t>
            </a:r>
            <a:r>
              <a:rPr lang="en-US" altLang="zh-CN" sz="3200" dirty="0"/>
              <a:t>+</a:t>
            </a:r>
            <a:r>
              <a:rPr lang="zh-CN" altLang="en-US" sz="3200" dirty="0"/>
              <a:t> </a:t>
            </a:r>
            <a:r>
              <a:rPr lang="en-US" altLang="zh-CN" sz="3200" b="1" dirty="0"/>
              <a:t>Soft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Rule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Matcher</a:t>
            </a:r>
            <a:endParaRPr lang="en-US" sz="3200" b="1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4B3C037-9CCE-B445-9A4F-4B57292437DD}"/>
              </a:ext>
            </a:extLst>
          </p:cNvPr>
          <p:cNvGrpSpPr/>
          <p:nvPr/>
        </p:nvGrpSpPr>
        <p:grpSpPr>
          <a:xfrm>
            <a:off x="319212" y="2676161"/>
            <a:ext cx="2868831" cy="842188"/>
            <a:chOff x="379004" y="4262421"/>
            <a:chExt cx="3833223" cy="542350"/>
          </a:xfrm>
        </p:grpSpPr>
        <p:sp>
          <p:nvSpPr>
            <p:cNvPr id="33" name="Rectangle: Rounded Corners 9">
              <a:extLst>
                <a:ext uri="{FF2B5EF4-FFF2-40B4-BE49-F238E27FC236}">
                  <a16:creationId xmlns:a16="http://schemas.microsoft.com/office/drawing/2014/main" id="{29A87364-AD23-484E-BCAA-381885691B7A}"/>
                </a:ext>
              </a:extLst>
            </p:cNvPr>
            <p:cNvSpPr/>
            <p:nvPr/>
          </p:nvSpPr>
          <p:spPr>
            <a:xfrm>
              <a:off x="379004" y="4262421"/>
              <a:ext cx="3833223" cy="5423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B5CD365-643E-A54C-8777-409AF0273288}"/>
                    </a:ext>
                  </a:extLst>
                </p:cNvPr>
                <p:cNvSpPr txBox="1"/>
                <p:nvPr/>
              </p:nvSpPr>
              <p:spPr>
                <a:xfrm>
                  <a:off x="379004" y="4317152"/>
                  <a:ext cx="383322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rgbClr val="C00000"/>
                      </a:solidFill>
                    </a:rPr>
                    <a:t>SUBJ-ORG </a:t>
                  </a:r>
                  <a:r>
                    <a:rPr lang="en-US" sz="1200" dirty="0"/>
                    <a:t>was founded by </a:t>
                  </a:r>
                  <a:r>
                    <a:rPr lang="en-US" sz="1200" b="1" dirty="0">
                      <a:solidFill>
                        <a:schemeClr val="accent1"/>
                      </a:solidFill>
                    </a:rPr>
                    <a:t>OBJ-PER </a:t>
                  </a:r>
                  <a14:m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200" b="1" dirty="0">
                      <a:solidFill>
                        <a:schemeClr val="tx1"/>
                      </a:solidFill>
                    </a:rPr>
                    <a:t> ORG: FOUNDED_BY</a:t>
                  </a:r>
                </a:p>
                <a:p>
                  <a:r>
                    <a:rPr lang="en-US" sz="1200" b="1" dirty="0">
                      <a:solidFill>
                        <a:srgbClr val="C00000"/>
                      </a:solidFill>
                    </a:rPr>
                    <a:t>SUBJ-PER</a:t>
                  </a:r>
                  <a:r>
                    <a:rPr lang="en-US" sz="1200" b="1" dirty="0"/>
                    <a:t> </a:t>
                  </a:r>
                  <a:r>
                    <a:rPr lang="en-US" sz="1200" dirty="0"/>
                    <a:t>born in </a:t>
                  </a:r>
                  <a:r>
                    <a:rPr lang="en-US" sz="1200" b="1" dirty="0">
                      <a:solidFill>
                        <a:schemeClr val="accent1"/>
                      </a:solidFill>
                    </a:rPr>
                    <a:t>OBJ-LOC</a:t>
                  </a:r>
                  <a:r>
                    <a:rPr lang="en-US" sz="1200" b="1" dirty="0"/>
                    <a:t> </a:t>
                  </a:r>
                  <a14:m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200" b="1" dirty="0"/>
                    <a:t> PER: ORIGIN</a:t>
                  </a: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8434596-8DF4-46A0-9016-E5EA4CF705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004" y="4317152"/>
                  <a:ext cx="3833223" cy="461665"/>
                </a:xfrm>
                <a:prstGeom prst="rect">
                  <a:avLst/>
                </a:prstGeom>
                <a:blipFill>
                  <a:blip r:embed="rId2"/>
                  <a:stretch>
                    <a:fillRect l="-159" t="-1333"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0C43989-A289-1A4F-8BF0-31E9B46A3478}"/>
              </a:ext>
            </a:extLst>
          </p:cNvPr>
          <p:cNvSpPr txBox="1"/>
          <p:nvPr/>
        </p:nvSpPr>
        <p:spPr>
          <a:xfrm>
            <a:off x="848782" y="2270122"/>
            <a:ext cx="1517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Labeling Rules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2FD2771-BBF2-7745-9402-7BA123B7AFC0}"/>
              </a:ext>
            </a:extLst>
          </p:cNvPr>
          <p:cNvSpPr txBox="1"/>
          <p:nvPr/>
        </p:nvSpPr>
        <p:spPr>
          <a:xfrm>
            <a:off x="1948496" y="5915129"/>
            <a:ext cx="5529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Arial Nova Light" panose="020B0304020202020204" pitchFamily="34" charset="0"/>
              </a:rPr>
              <a:t>Contrastive</a:t>
            </a:r>
            <a:r>
              <a:rPr lang="zh-CN" altLang="en-US" sz="2000" b="1" dirty="0">
                <a:solidFill>
                  <a:srgbClr val="FF0000"/>
                </a:solidFill>
                <a:latin typeface="Arial Nova Light" panose="020B0304020202020204" pitchFamily="34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Arial Nova Light" panose="020B0304020202020204" pitchFamily="34" charset="0"/>
              </a:rPr>
              <a:t>loss</a:t>
            </a:r>
            <a:r>
              <a:rPr lang="zh-CN" altLang="en-US" sz="2000" b="1" dirty="0">
                <a:solidFill>
                  <a:srgbClr val="FF0000"/>
                </a:solidFill>
                <a:latin typeface="Arial Nova Light" panose="020B0304020202020204" pitchFamily="34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Arial Nova Light" panose="020B0304020202020204" pitchFamily="34" charset="0"/>
              </a:rPr>
              <a:t>for</a:t>
            </a:r>
            <a:r>
              <a:rPr lang="zh-CN" altLang="en-US" sz="2000" b="1" dirty="0">
                <a:solidFill>
                  <a:srgbClr val="FF0000"/>
                </a:solidFill>
                <a:latin typeface="Arial Nova Light" panose="020B0304020202020204" pitchFamily="34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Arial Nova Light" panose="020B0304020202020204" pitchFamily="34" charset="0"/>
              </a:rPr>
              <a:t>discriminating</a:t>
            </a:r>
            <a:r>
              <a:rPr lang="zh-CN" altLang="en-US" sz="2000" b="1" dirty="0">
                <a:solidFill>
                  <a:srgbClr val="FF0000"/>
                </a:solidFill>
                <a:latin typeface="Arial Nova Light" panose="020B0304020202020204" pitchFamily="34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Arial Nova Light" panose="020B0304020202020204" pitchFamily="34" charset="0"/>
              </a:rPr>
              <a:t>rule</a:t>
            </a:r>
            <a:r>
              <a:rPr lang="zh-CN" altLang="en-US" sz="2000" b="1" dirty="0">
                <a:solidFill>
                  <a:srgbClr val="FF0000"/>
                </a:solidFill>
                <a:latin typeface="Arial Nova Light" panose="020B0304020202020204" pitchFamily="34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Arial Nova Light" panose="020B0304020202020204" pitchFamily="34" charset="0"/>
              </a:rPr>
              <a:t>bodies</a:t>
            </a:r>
            <a:endParaRPr lang="en-US" sz="2000" b="1" dirty="0">
              <a:solidFill>
                <a:srgbClr val="FF0000"/>
              </a:solidFill>
              <a:latin typeface="Arial Nova Light" panose="020B0304020202020204" pitchFamily="34" charset="0"/>
            </a:endParaRP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9DC751A2-A5D2-E742-A8DA-DDD2A0B956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2284" y="4257289"/>
            <a:ext cx="7437759" cy="1568903"/>
          </a:xfrm>
          <a:prstGeom prst="rect">
            <a:avLst/>
          </a:prstGeom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F58CE95-D4E8-8F46-A1E8-0E7397C63020}"/>
              </a:ext>
            </a:extLst>
          </p:cNvPr>
          <p:cNvCxnSpPr>
            <a:cxnSpLocks/>
          </p:cNvCxnSpPr>
          <p:nvPr/>
        </p:nvCxnSpPr>
        <p:spPr>
          <a:xfrm>
            <a:off x="1753627" y="3518349"/>
            <a:ext cx="0" cy="7870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AFF272C-E8D6-6D44-A6B5-8D92EFD567EE}"/>
                  </a:ext>
                </a:extLst>
              </p:cNvPr>
              <p:cNvSpPr txBox="1"/>
              <p:nvPr/>
            </p:nvSpPr>
            <p:spPr>
              <a:xfrm>
                <a:off x="925854" y="3698911"/>
                <a:ext cx="22621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𝑐𝑙𝑢𝑠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AFF272C-E8D6-6D44-A6B5-8D92EFD56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854" y="3698911"/>
                <a:ext cx="226218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9" name="Picture 68">
            <a:extLst>
              <a:ext uri="{FF2B5EF4-FFF2-40B4-BE49-F238E27FC236}">
                <a16:creationId xmlns:a16="http://schemas.microsoft.com/office/drawing/2014/main" id="{30E1BD18-7B31-8049-8265-17F8A3436E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4466" y="1857794"/>
            <a:ext cx="3943695" cy="20661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067CC-FB55-4A65-9F24-F9073413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3CE62-043F-4E77-80C4-DE63F232D26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0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4E1E-783E-4041-A357-F7896C630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591015"/>
            <a:ext cx="8169361" cy="769435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Joint</a:t>
            </a:r>
            <a:r>
              <a:rPr lang="zh-CN" altLang="en-US" sz="3200" dirty="0"/>
              <a:t> </a:t>
            </a:r>
            <a:r>
              <a:rPr lang="en-US" altLang="zh-CN" sz="3200" dirty="0"/>
              <a:t>Parameter</a:t>
            </a:r>
            <a:r>
              <a:rPr lang="zh-CN" altLang="en-US" sz="3200" dirty="0"/>
              <a:t> </a:t>
            </a:r>
            <a:r>
              <a:rPr lang="en-US" altLang="zh-CN" sz="3200" dirty="0"/>
              <a:t>Learning:</a:t>
            </a:r>
            <a:r>
              <a:rPr lang="zh-CN" altLang="en-US" sz="3200" dirty="0"/>
              <a:t> </a:t>
            </a:r>
            <a:br>
              <a:rPr lang="en-US" altLang="zh-CN" sz="3200" dirty="0"/>
            </a:br>
            <a:r>
              <a:rPr lang="en-US" altLang="zh-CN" sz="3200" b="1" dirty="0"/>
              <a:t>Relation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Extractor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+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Soft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Rule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Matcher</a:t>
            </a:r>
            <a:endParaRPr lang="en-US" sz="3200" b="1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DE4C1DF-1019-5648-A664-F887DD762F12}"/>
              </a:ext>
            </a:extLst>
          </p:cNvPr>
          <p:cNvGrpSpPr/>
          <p:nvPr/>
        </p:nvGrpSpPr>
        <p:grpSpPr>
          <a:xfrm>
            <a:off x="376827" y="3269433"/>
            <a:ext cx="3246498" cy="880857"/>
            <a:chOff x="376827" y="2662949"/>
            <a:chExt cx="3246498" cy="880857"/>
          </a:xfrm>
        </p:grpSpPr>
        <p:sp>
          <p:nvSpPr>
            <p:cNvPr id="29" name="Rectangle: Rounded Corners 4">
              <a:extLst>
                <a:ext uri="{FF2B5EF4-FFF2-40B4-BE49-F238E27FC236}">
                  <a16:creationId xmlns:a16="http://schemas.microsoft.com/office/drawing/2014/main" id="{B044A60F-39EE-4046-9FDF-ACDE943F2426}"/>
                </a:ext>
              </a:extLst>
            </p:cNvPr>
            <p:cNvSpPr/>
            <p:nvPr/>
          </p:nvSpPr>
          <p:spPr>
            <a:xfrm>
              <a:off x="376827" y="2662949"/>
              <a:ext cx="3236322" cy="88085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5B41BE1-AE8C-B140-A80D-19C15399E922}"/>
                </a:ext>
              </a:extLst>
            </p:cNvPr>
            <p:cNvSpPr txBox="1"/>
            <p:nvPr/>
          </p:nvSpPr>
          <p:spPr>
            <a:xfrm>
              <a:off x="459375" y="2712809"/>
              <a:ext cx="3163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C00000"/>
                  </a:solidFill>
                </a:rPr>
                <a:t>Microsoft</a:t>
              </a:r>
              <a:r>
                <a:rPr lang="en-US" sz="1200" dirty="0"/>
                <a:t> was founded by </a:t>
              </a:r>
              <a:r>
                <a:rPr lang="en-US" sz="1200" b="1" dirty="0">
                  <a:solidFill>
                    <a:schemeClr val="accent1"/>
                  </a:solidFill>
                </a:rPr>
                <a:t>Bill Gates</a:t>
              </a:r>
              <a:r>
                <a:rPr lang="en-US" sz="1200" dirty="0"/>
                <a:t> in 1975.</a:t>
              </a:r>
            </a:p>
            <a:p>
              <a:r>
                <a:rPr lang="en-US" sz="1200" b="1" dirty="0">
                  <a:solidFill>
                    <a:srgbClr val="C00000"/>
                  </a:solidFill>
                </a:rPr>
                <a:t>Apple</a:t>
              </a:r>
              <a:r>
                <a:rPr lang="en-US" sz="1200" dirty="0"/>
                <a:t> was founded by </a:t>
              </a:r>
              <a:r>
                <a:rPr lang="en-US" sz="1200" b="1" dirty="0">
                  <a:solidFill>
                    <a:schemeClr val="accent1"/>
                  </a:solidFill>
                </a:rPr>
                <a:t>Steven Jobs</a:t>
              </a:r>
              <a:r>
                <a:rPr lang="en-US" sz="1200" dirty="0"/>
                <a:t> in 1976.</a:t>
              </a:r>
            </a:p>
            <a:p>
              <a:r>
                <a:rPr lang="en-US" sz="1200" b="1" dirty="0">
                  <a:solidFill>
                    <a:srgbClr val="C00000"/>
                  </a:solidFill>
                </a:rPr>
                <a:t>Microsoft</a:t>
              </a:r>
              <a:r>
                <a:rPr lang="en-US" sz="1200" dirty="0"/>
                <a:t> was established by </a:t>
              </a:r>
              <a:r>
                <a:rPr lang="en-US" sz="1200" b="1" dirty="0">
                  <a:solidFill>
                    <a:schemeClr val="accent1"/>
                  </a:solidFill>
                </a:rPr>
                <a:t>Bill Gates</a:t>
              </a:r>
              <a:r>
                <a:rPr lang="en-US" sz="1200" dirty="0"/>
                <a:t> in 1975.</a:t>
              </a:r>
            </a:p>
            <a:p>
              <a:r>
                <a:rPr lang="en-US" sz="1200" dirty="0"/>
                <a:t>In 1975, </a:t>
              </a:r>
              <a:r>
                <a:rPr lang="en-US" sz="1200" b="1" dirty="0">
                  <a:solidFill>
                    <a:schemeClr val="accent1"/>
                  </a:solidFill>
                </a:rPr>
                <a:t>Bill Gates</a:t>
              </a:r>
              <a:r>
                <a:rPr lang="en-US" sz="1200" dirty="0"/>
                <a:t> launched </a:t>
              </a:r>
              <a:r>
                <a:rPr lang="en-US" sz="1200" b="1" dirty="0">
                  <a:solidFill>
                    <a:srgbClr val="C00000"/>
                  </a:solidFill>
                </a:rPr>
                <a:t>Microsoft</a:t>
              </a:r>
              <a:r>
                <a:rPr lang="en-US" sz="1200" dirty="0"/>
                <a:t>.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D3176C9D-A8E2-6B44-A640-319EE6404D8D}"/>
              </a:ext>
            </a:extLst>
          </p:cNvPr>
          <p:cNvSpPr txBox="1"/>
          <p:nvPr/>
        </p:nvSpPr>
        <p:spPr>
          <a:xfrm>
            <a:off x="376827" y="2915889"/>
            <a:ext cx="1200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Corpus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4B3C037-9CCE-B445-9A4F-4B57292437DD}"/>
              </a:ext>
            </a:extLst>
          </p:cNvPr>
          <p:cNvGrpSpPr/>
          <p:nvPr/>
        </p:nvGrpSpPr>
        <p:grpSpPr>
          <a:xfrm>
            <a:off x="376827" y="5016170"/>
            <a:ext cx="3833223" cy="542350"/>
            <a:chOff x="379004" y="4262421"/>
            <a:chExt cx="3833223" cy="542350"/>
          </a:xfrm>
        </p:grpSpPr>
        <p:sp>
          <p:nvSpPr>
            <p:cNvPr id="33" name="Rectangle: Rounded Corners 9">
              <a:extLst>
                <a:ext uri="{FF2B5EF4-FFF2-40B4-BE49-F238E27FC236}">
                  <a16:creationId xmlns:a16="http://schemas.microsoft.com/office/drawing/2014/main" id="{29A87364-AD23-484E-BCAA-381885691B7A}"/>
                </a:ext>
              </a:extLst>
            </p:cNvPr>
            <p:cNvSpPr/>
            <p:nvPr/>
          </p:nvSpPr>
          <p:spPr>
            <a:xfrm>
              <a:off x="379004" y="4262421"/>
              <a:ext cx="3833223" cy="5423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B5CD365-643E-A54C-8777-409AF0273288}"/>
                    </a:ext>
                  </a:extLst>
                </p:cNvPr>
                <p:cNvSpPr txBox="1"/>
                <p:nvPr/>
              </p:nvSpPr>
              <p:spPr>
                <a:xfrm>
                  <a:off x="379004" y="4317152"/>
                  <a:ext cx="383322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rgbClr val="C00000"/>
                      </a:solidFill>
                    </a:rPr>
                    <a:t>SUBJ-ORG </a:t>
                  </a:r>
                  <a:r>
                    <a:rPr lang="en-US" sz="1200" dirty="0"/>
                    <a:t>was founded by </a:t>
                  </a:r>
                  <a:r>
                    <a:rPr lang="en-US" sz="1200" b="1" dirty="0">
                      <a:solidFill>
                        <a:schemeClr val="accent1"/>
                      </a:solidFill>
                    </a:rPr>
                    <a:t>OBJ-PER </a:t>
                  </a:r>
                  <a14:m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200" b="1" dirty="0">
                      <a:solidFill>
                        <a:schemeClr val="tx1"/>
                      </a:solidFill>
                    </a:rPr>
                    <a:t> ORG: FOUNDED_BY</a:t>
                  </a:r>
                </a:p>
                <a:p>
                  <a:r>
                    <a:rPr lang="en-US" sz="1200" b="1" dirty="0">
                      <a:solidFill>
                        <a:srgbClr val="C00000"/>
                      </a:solidFill>
                    </a:rPr>
                    <a:t>SUBJ-PER</a:t>
                  </a:r>
                  <a:r>
                    <a:rPr lang="en-US" sz="1200" b="1" dirty="0"/>
                    <a:t> </a:t>
                  </a:r>
                  <a:r>
                    <a:rPr lang="en-US" sz="1200" dirty="0"/>
                    <a:t>born in </a:t>
                  </a:r>
                  <a:r>
                    <a:rPr lang="en-US" sz="1200" b="1" dirty="0">
                      <a:solidFill>
                        <a:schemeClr val="accent1"/>
                      </a:solidFill>
                    </a:rPr>
                    <a:t>OBJ-LOC</a:t>
                  </a:r>
                  <a:r>
                    <a:rPr lang="en-US" sz="1200" b="1" dirty="0"/>
                    <a:t> </a:t>
                  </a:r>
                  <a14:m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200" b="1" dirty="0"/>
                    <a:t> PER: ORIGIN</a:t>
                  </a: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8434596-8DF4-46A0-9016-E5EA4CF705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004" y="4317152"/>
                  <a:ext cx="3833223" cy="461665"/>
                </a:xfrm>
                <a:prstGeom prst="rect">
                  <a:avLst/>
                </a:prstGeom>
                <a:blipFill>
                  <a:blip r:embed="rId2"/>
                  <a:stretch>
                    <a:fillRect l="-159" t="-1333"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0C43989-A289-1A4F-8BF0-31E9B46A3478}"/>
              </a:ext>
            </a:extLst>
          </p:cNvPr>
          <p:cNvSpPr txBox="1"/>
          <p:nvPr/>
        </p:nvSpPr>
        <p:spPr>
          <a:xfrm>
            <a:off x="376827" y="4677616"/>
            <a:ext cx="1517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Labeling Rules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C5FFFC6-F656-C647-95E8-830E632D1D7D}"/>
              </a:ext>
            </a:extLst>
          </p:cNvPr>
          <p:cNvGrpSpPr/>
          <p:nvPr/>
        </p:nvGrpSpPr>
        <p:grpSpPr>
          <a:xfrm>
            <a:off x="3890872" y="2578683"/>
            <a:ext cx="3126581" cy="851291"/>
            <a:chOff x="5057775" y="1795684"/>
            <a:chExt cx="3126581" cy="851291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0C8EB92-F53E-C544-9D61-DACD9D04896C}"/>
                </a:ext>
              </a:extLst>
            </p:cNvPr>
            <p:cNvGrpSpPr/>
            <p:nvPr/>
          </p:nvGrpSpPr>
          <p:grpSpPr>
            <a:xfrm>
              <a:off x="5112337" y="2135451"/>
              <a:ext cx="3072019" cy="511524"/>
              <a:chOff x="5112337" y="2135451"/>
              <a:chExt cx="3072019" cy="511524"/>
            </a:xfrm>
          </p:grpSpPr>
          <p:sp>
            <p:nvSpPr>
              <p:cNvPr id="39" name="Rectangle: Rounded Corners 11">
                <a:extLst>
                  <a:ext uri="{FF2B5EF4-FFF2-40B4-BE49-F238E27FC236}">
                    <a16:creationId xmlns:a16="http://schemas.microsoft.com/office/drawing/2014/main" id="{F6E3A914-B635-5748-8809-3BF1B796561D}"/>
                  </a:ext>
                </a:extLst>
              </p:cNvPr>
              <p:cNvSpPr/>
              <p:nvPr/>
            </p:nvSpPr>
            <p:spPr>
              <a:xfrm>
                <a:off x="5112337" y="2135451"/>
                <a:ext cx="2990265" cy="51152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8DFDA9A-F33C-EB45-AF6C-43D4C8B30FE6}"/>
                  </a:ext>
                </a:extLst>
              </p:cNvPr>
              <p:cNvSpPr txBox="1"/>
              <p:nvPr/>
            </p:nvSpPr>
            <p:spPr>
              <a:xfrm>
                <a:off x="5194091" y="2160380"/>
                <a:ext cx="29902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C00000"/>
                    </a:solidFill>
                  </a:rPr>
                  <a:t>Microsoft</a:t>
                </a:r>
                <a:r>
                  <a:rPr lang="en-US" sz="1200" dirty="0"/>
                  <a:t> was founded by </a:t>
                </a:r>
                <a:r>
                  <a:rPr lang="en-US" sz="1200" b="1" dirty="0">
                    <a:solidFill>
                      <a:schemeClr val="accent1"/>
                    </a:solidFill>
                  </a:rPr>
                  <a:t>Bill Gates</a:t>
                </a:r>
                <a:r>
                  <a:rPr lang="en-US" sz="1200" dirty="0"/>
                  <a:t> in 1975.</a:t>
                </a:r>
              </a:p>
              <a:p>
                <a:r>
                  <a:rPr lang="en-US" sz="1200" b="1" dirty="0">
                    <a:solidFill>
                      <a:srgbClr val="C00000"/>
                    </a:solidFill>
                  </a:rPr>
                  <a:t>Apple</a:t>
                </a:r>
                <a:r>
                  <a:rPr lang="en-US" sz="1200" dirty="0"/>
                  <a:t> was founded by </a:t>
                </a:r>
                <a:r>
                  <a:rPr lang="en-US" sz="1200" b="1" dirty="0">
                    <a:solidFill>
                      <a:schemeClr val="accent1"/>
                    </a:solidFill>
                  </a:rPr>
                  <a:t>Steven Jobs</a:t>
                </a:r>
                <a:r>
                  <a:rPr lang="en-US" sz="1200" dirty="0"/>
                  <a:t> in 1976.</a:t>
                </a: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0437761-6B01-9F41-869A-689C4BEEAE3B}"/>
                </a:ext>
              </a:extLst>
            </p:cNvPr>
            <p:cNvSpPr txBox="1"/>
            <p:nvPr/>
          </p:nvSpPr>
          <p:spPr>
            <a:xfrm>
              <a:off x="5057775" y="1795684"/>
              <a:ext cx="20764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Matched Sentences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C86E549-CD3D-1E43-B833-5D883FFB55FD}"/>
              </a:ext>
            </a:extLst>
          </p:cNvPr>
          <p:cNvGrpSpPr/>
          <p:nvPr/>
        </p:nvGrpSpPr>
        <p:grpSpPr>
          <a:xfrm>
            <a:off x="6906632" y="2546701"/>
            <a:ext cx="1626601" cy="877188"/>
            <a:chOff x="8869949" y="1821826"/>
            <a:chExt cx="1626601" cy="87718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16CD008-E71E-BC43-9E4B-A84430EE0DE2}"/>
                </a:ext>
              </a:extLst>
            </p:cNvPr>
            <p:cNvSpPr txBox="1"/>
            <p:nvPr/>
          </p:nvSpPr>
          <p:spPr>
            <a:xfrm>
              <a:off x="8869949" y="1821826"/>
              <a:ext cx="895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Labels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6E91323-AAE5-7742-9DCA-A8429156566A}"/>
                </a:ext>
              </a:extLst>
            </p:cNvPr>
            <p:cNvGrpSpPr/>
            <p:nvPr/>
          </p:nvGrpSpPr>
          <p:grpSpPr>
            <a:xfrm>
              <a:off x="9017306" y="2187490"/>
              <a:ext cx="1479244" cy="511524"/>
              <a:chOff x="6858001" y="2193592"/>
              <a:chExt cx="1714500" cy="531836"/>
            </a:xfrm>
          </p:grpSpPr>
          <p:sp>
            <p:nvSpPr>
              <p:cNvPr id="44" name="Rectangle: Rounded Corners 17">
                <a:extLst>
                  <a:ext uri="{FF2B5EF4-FFF2-40B4-BE49-F238E27FC236}">
                    <a16:creationId xmlns:a16="http://schemas.microsoft.com/office/drawing/2014/main" id="{BB8A0D5A-BE77-3940-A126-18C9AC4A576A}"/>
                  </a:ext>
                </a:extLst>
              </p:cNvPr>
              <p:cNvSpPr/>
              <p:nvPr/>
            </p:nvSpPr>
            <p:spPr>
              <a:xfrm>
                <a:off x="6858001" y="2193592"/>
                <a:ext cx="1650999" cy="531836"/>
              </a:xfrm>
              <a:prstGeom prst="roundRect">
                <a:avLst>
                  <a:gd name="adj" fmla="val 9440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16654BF-AA93-AB48-8F29-BAD32DB5F894}"/>
                  </a:ext>
                </a:extLst>
              </p:cNvPr>
              <p:cNvSpPr txBox="1"/>
              <p:nvPr/>
            </p:nvSpPr>
            <p:spPr>
              <a:xfrm>
                <a:off x="6858001" y="2208535"/>
                <a:ext cx="17145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ORG: FOUNDED_BY</a:t>
                </a:r>
              </a:p>
              <a:p>
                <a:r>
                  <a:rPr lang="en-US" sz="1200" b="1" dirty="0"/>
                  <a:t>ORG: FOUNDED_BY</a:t>
                </a:r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CBEC814-9C7C-4C40-B8B3-66AC7FC57028}"/>
              </a:ext>
            </a:extLst>
          </p:cNvPr>
          <p:cNvGrpSpPr/>
          <p:nvPr/>
        </p:nvGrpSpPr>
        <p:grpSpPr>
          <a:xfrm>
            <a:off x="3945434" y="3782400"/>
            <a:ext cx="2758575" cy="1061697"/>
            <a:chOff x="4759325" y="2900188"/>
            <a:chExt cx="2758575" cy="106169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E1289C4-43B9-554B-9660-2864B4D57547}"/>
                </a:ext>
              </a:extLst>
            </p:cNvPr>
            <p:cNvGrpSpPr/>
            <p:nvPr/>
          </p:nvGrpSpPr>
          <p:grpSpPr>
            <a:xfrm>
              <a:off x="4775788" y="3238743"/>
              <a:ext cx="2742112" cy="723142"/>
              <a:chOff x="5112338" y="3644369"/>
              <a:chExt cx="2742112" cy="723142"/>
            </a:xfrm>
          </p:grpSpPr>
          <p:sp>
            <p:nvSpPr>
              <p:cNvPr id="49" name="Rectangle: Rounded Corners 20">
                <a:extLst>
                  <a:ext uri="{FF2B5EF4-FFF2-40B4-BE49-F238E27FC236}">
                    <a16:creationId xmlns:a16="http://schemas.microsoft.com/office/drawing/2014/main" id="{E30412A1-6075-6640-90CC-E1F091A85882}"/>
                  </a:ext>
                </a:extLst>
              </p:cNvPr>
              <p:cNvSpPr/>
              <p:nvPr/>
            </p:nvSpPr>
            <p:spPr>
              <a:xfrm>
                <a:off x="5112338" y="3644369"/>
                <a:ext cx="2656888" cy="72314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974CEAF-E579-8348-B519-BE76DC947D14}"/>
                  </a:ext>
                </a:extLst>
              </p:cNvPr>
              <p:cNvSpPr txBox="1"/>
              <p:nvPr/>
            </p:nvSpPr>
            <p:spPr>
              <a:xfrm>
                <a:off x="5194092" y="3669298"/>
                <a:ext cx="26603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C00000"/>
                    </a:solidFill>
                  </a:rPr>
                  <a:t>Microsoft</a:t>
                </a:r>
                <a:r>
                  <a:rPr lang="en-US" sz="1200" dirty="0"/>
                  <a:t> was established by </a:t>
                </a:r>
                <a:r>
                  <a:rPr lang="en-US" sz="1200" b="1" dirty="0">
                    <a:solidFill>
                      <a:schemeClr val="accent1"/>
                    </a:solidFill>
                  </a:rPr>
                  <a:t>Bill Gates</a:t>
                </a:r>
                <a:r>
                  <a:rPr lang="en-US" sz="1200" dirty="0"/>
                  <a:t> in 1975.</a:t>
                </a:r>
              </a:p>
              <a:p>
                <a:r>
                  <a:rPr lang="en-US" sz="1200" dirty="0"/>
                  <a:t>In 1975, </a:t>
                </a:r>
                <a:r>
                  <a:rPr lang="en-US" sz="1200" b="1" dirty="0">
                    <a:solidFill>
                      <a:schemeClr val="accent1"/>
                    </a:solidFill>
                  </a:rPr>
                  <a:t>Bill Gates</a:t>
                </a:r>
                <a:r>
                  <a:rPr lang="en-US" sz="1200" dirty="0"/>
                  <a:t> launched </a:t>
                </a:r>
                <a:r>
                  <a:rPr lang="en-US" sz="1200" b="1" dirty="0">
                    <a:solidFill>
                      <a:srgbClr val="C00000"/>
                    </a:solidFill>
                  </a:rPr>
                  <a:t>Microsoft</a:t>
                </a:r>
                <a:r>
                  <a:rPr lang="en-US" sz="1200" dirty="0"/>
                  <a:t>.</a:t>
                </a: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9FDC504-319B-9342-B1F7-3D3E2013CA7B}"/>
                </a:ext>
              </a:extLst>
            </p:cNvPr>
            <p:cNvSpPr txBox="1"/>
            <p:nvPr/>
          </p:nvSpPr>
          <p:spPr>
            <a:xfrm>
              <a:off x="4759325" y="2900188"/>
              <a:ext cx="2673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Unmatched Sentences</a:t>
              </a:r>
            </a:p>
          </p:txBody>
        </p:sp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58819BB0-1AAE-7E41-8B2F-27A7A6226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457" y="5582480"/>
            <a:ext cx="1606396" cy="958725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CD10851-1BF2-E047-80B7-E89DED7A52D7}"/>
              </a:ext>
            </a:extLst>
          </p:cNvPr>
          <p:cNvCxnSpPr>
            <a:cxnSpLocks/>
            <a:stCxn id="30" idx="3"/>
            <a:endCxn id="39" idx="1"/>
          </p:cNvCxnSpPr>
          <p:nvPr/>
        </p:nvCxnSpPr>
        <p:spPr>
          <a:xfrm flipV="1">
            <a:off x="3623325" y="3174212"/>
            <a:ext cx="322109" cy="5605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08FB797-7B4F-1B4F-BD02-99E6F06101C9}"/>
              </a:ext>
            </a:extLst>
          </p:cNvPr>
          <p:cNvCxnSpPr>
            <a:cxnSpLocks/>
            <a:stCxn id="30" idx="3"/>
            <a:endCxn id="49" idx="1"/>
          </p:cNvCxnSpPr>
          <p:nvPr/>
        </p:nvCxnSpPr>
        <p:spPr>
          <a:xfrm>
            <a:off x="3623325" y="3734792"/>
            <a:ext cx="338572" cy="7477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0803C4-BE36-494D-9B97-3739C0FD3C2B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2293439" y="4145884"/>
            <a:ext cx="0" cy="870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E7CD4C6-15A2-7A48-876E-5468BA6F78AD}"/>
              </a:ext>
            </a:extLst>
          </p:cNvPr>
          <p:cNvSpPr txBox="1"/>
          <p:nvPr/>
        </p:nvSpPr>
        <p:spPr>
          <a:xfrm>
            <a:off x="2178050" y="4385255"/>
            <a:ext cx="1765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</a:rPr>
              <a:t>1. Hard-matching</a:t>
            </a:r>
          </a:p>
        </p:txBody>
      </p:sp>
      <p:cxnSp>
        <p:nvCxnSpPr>
          <p:cNvPr id="56" name="Connector: Elbow 67">
            <a:extLst>
              <a:ext uri="{FF2B5EF4-FFF2-40B4-BE49-F238E27FC236}">
                <a16:creationId xmlns:a16="http://schemas.microsoft.com/office/drawing/2014/main" id="{C125E216-5700-FE49-9680-1931A56477F2}"/>
              </a:ext>
            </a:extLst>
          </p:cNvPr>
          <p:cNvCxnSpPr>
            <a:cxnSpLocks/>
            <a:stCxn id="34" idx="3"/>
            <a:endCxn id="49" idx="2"/>
          </p:cNvCxnSpPr>
          <p:nvPr/>
        </p:nvCxnSpPr>
        <p:spPr>
          <a:xfrm flipV="1">
            <a:off x="4210050" y="4844097"/>
            <a:ext cx="1080291" cy="457637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32C6185-67E5-C74D-9A9D-E001FA4A01BE}"/>
              </a:ext>
            </a:extLst>
          </p:cNvPr>
          <p:cNvSpPr txBox="1"/>
          <p:nvPr/>
        </p:nvSpPr>
        <p:spPr>
          <a:xfrm>
            <a:off x="5106909" y="4883077"/>
            <a:ext cx="1765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</a:rPr>
              <a:t>2. </a:t>
            </a:r>
            <a:r>
              <a:rPr lang="en-US" altLang="zh-CN" sz="1600" dirty="0">
                <a:solidFill>
                  <a:schemeClr val="accent2"/>
                </a:solidFill>
              </a:rPr>
              <a:t>Dynamic</a:t>
            </a:r>
          </a:p>
          <a:p>
            <a:pPr algn="ctr"/>
            <a:r>
              <a:rPr lang="en-US" sz="1600" dirty="0">
                <a:solidFill>
                  <a:schemeClr val="accent2"/>
                </a:solidFill>
              </a:rPr>
              <a:t>Soft-matching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F9B28C9-C193-B549-A5C3-7B0F03D1ECBB}"/>
              </a:ext>
            </a:extLst>
          </p:cNvPr>
          <p:cNvSpPr txBox="1"/>
          <p:nvPr/>
        </p:nvSpPr>
        <p:spPr>
          <a:xfrm>
            <a:off x="6668005" y="3863729"/>
            <a:ext cx="2340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Labels + Matching Score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741D673-6B5A-0A4F-BE4A-0BB5AF3F1C99}"/>
              </a:ext>
            </a:extLst>
          </p:cNvPr>
          <p:cNvGrpSpPr/>
          <p:nvPr/>
        </p:nvGrpSpPr>
        <p:grpSpPr>
          <a:xfrm>
            <a:off x="6728633" y="4195097"/>
            <a:ext cx="1844368" cy="511524"/>
            <a:chOff x="6857999" y="2193592"/>
            <a:chExt cx="2762822" cy="531836"/>
          </a:xfrm>
        </p:grpSpPr>
        <p:sp>
          <p:nvSpPr>
            <p:cNvPr id="60" name="Rectangle: Rounded Corners 76">
              <a:extLst>
                <a:ext uri="{FF2B5EF4-FFF2-40B4-BE49-F238E27FC236}">
                  <a16:creationId xmlns:a16="http://schemas.microsoft.com/office/drawing/2014/main" id="{B92F601D-ACEE-B340-B963-2932E4D7CDE0}"/>
                </a:ext>
              </a:extLst>
            </p:cNvPr>
            <p:cNvSpPr/>
            <p:nvPr/>
          </p:nvSpPr>
          <p:spPr>
            <a:xfrm>
              <a:off x="6858001" y="2193592"/>
              <a:ext cx="2564564" cy="531836"/>
            </a:xfrm>
            <a:prstGeom prst="roundRect">
              <a:avLst>
                <a:gd name="adj" fmla="val 944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B6B6934-5BA9-664E-8DF4-F33B76BEB5D6}"/>
                </a:ext>
              </a:extLst>
            </p:cNvPr>
            <p:cNvSpPr txBox="1"/>
            <p:nvPr/>
          </p:nvSpPr>
          <p:spPr>
            <a:xfrm>
              <a:off x="6857999" y="2208535"/>
              <a:ext cx="2762822" cy="479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>
                      <a:lumMod val="65000"/>
                    </a:schemeClr>
                  </a:solidFill>
                </a:rPr>
                <a:t>ORG: FOUNDED_BY  </a:t>
              </a:r>
              <a:r>
                <a:rPr lang="en-US" sz="1200" b="1" dirty="0">
                  <a:solidFill>
                    <a:srgbClr val="FF0000"/>
                  </a:solidFill>
                </a:rPr>
                <a:t>0.8</a:t>
              </a:r>
            </a:p>
            <a:p>
              <a:r>
                <a:rPr lang="en-US" sz="1200" b="1" dirty="0">
                  <a:solidFill>
                    <a:schemeClr val="bg1">
                      <a:lumMod val="65000"/>
                    </a:schemeClr>
                  </a:solidFill>
                </a:rPr>
                <a:t>ORG: FOUNDED_BY  </a:t>
              </a:r>
              <a:r>
                <a:rPr lang="en-US" sz="1200" b="1" dirty="0">
                  <a:solidFill>
                    <a:srgbClr val="FF0000"/>
                  </a:solidFill>
                </a:rPr>
                <a:t>0.7</a:t>
              </a:r>
            </a:p>
          </p:txBody>
        </p:sp>
      </p:grpSp>
      <p:cxnSp>
        <p:nvCxnSpPr>
          <p:cNvPr id="62" name="Connector: Elbow 79">
            <a:extLst>
              <a:ext uri="{FF2B5EF4-FFF2-40B4-BE49-F238E27FC236}">
                <a16:creationId xmlns:a16="http://schemas.microsoft.com/office/drawing/2014/main" id="{B500E8DE-313D-044F-ADE4-59A31C6FC544}"/>
              </a:ext>
            </a:extLst>
          </p:cNvPr>
          <p:cNvCxnSpPr>
            <a:cxnSpLocks/>
            <a:stCxn id="45" idx="3"/>
            <a:endCxn id="51" idx="3"/>
          </p:cNvCxnSpPr>
          <p:nvPr/>
        </p:nvCxnSpPr>
        <p:spPr>
          <a:xfrm flipH="1">
            <a:off x="8387853" y="3148754"/>
            <a:ext cx="145380" cy="2913089"/>
          </a:xfrm>
          <a:prstGeom prst="bentConnector3">
            <a:avLst>
              <a:gd name="adj1" fmla="val -259239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008CA29-4EFF-0649-A63C-FB94184D85DA}"/>
                  </a:ext>
                </a:extLst>
              </p:cNvPr>
              <p:cNvSpPr txBox="1"/>
              <p:nvPr/>
            </p:nvSpPr>
            <p:spPr>
              <a:xfrm>
                <a:off x="864973" y="1832524"/>
                <a:ext cx="7670957" cy="461665"/>
              </a:xfrm>
              <a:prstGeom prst="rect">
                <a:avLst/>
              </a:prstGeom>
              <a:solidFill>
                <a:srgbClr val="FCE6D8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𝑚𝑎𝑡𝑐h𝑒𝑑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𝑢𝑛𝑚𝑎𝑡𝑐h𝑒𝑑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𝑟𝑢𝑙𝑒𝑠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𝑐𝑙𝑢𝑠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008CA29-4EFF-0649-A63C-FB94184D8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73" y="1832524"/>
                <a:ext cx="7670957" cy="461665"/>
              </a:xfrm>
              <a:prstGeom prst="rect">
                <a:avLst/>
              </a:prstGeom>
              <a:blipFill>
                <a:blip r:embed="rId4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5" name="Picture 64">
            <a:extLst>
              <a:ext uri="{FF2B5EF4-FFF2-40B4-BE49-F238E27FC236}">
                <a16:creationId xmlns:a16="http://schemas.microsoft.com/office/drawing/2014/main" id="{39307C0B-54BD-4941-9F98-F18D438BFA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3845" y="5401667"/>
            <a:ext cx="2206765" cy="11561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1349D1-3D70-4793-B745-5A49505B2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3CE62-043F-4E77-80C4-DE63F232D26F}" type="slidenum">
              <a:rPr lang="en-US" smtClean="0"/>
              <a:t>14</a:t>
            </a:fld>
            <a:endParaRPr lang="en-US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274E368-D933-4874-A663-8380B7DBF670}"/>
              </a:ext>
            </a:extLst>
          </p:cNvPr>
          <p:cNvCxnSpPr>
            <a:cxnSpLocks/>
          </p:cNvCxnSpPr>
          <p:nvPr/>
        </p:nvCxnSpPr>
        <p:spPr>
          <a:xfrm>
            <a:off x="8440653" y="4482526"/>
            <a:ext cx="481097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291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65A52-FFD0-480A-85C2-452DBDD09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46407"/>
            <a:ext cx="7886700" cy="833753"/>
          </a:xfrm>
        </p:spPr>
        <p:txBody>
          <a:bodyPr/>
          <a:lstStyle/>
          <a:p>
            <a:r>
              <a:rPr lang="en-US" dirty="0"/>
              <a:t>Generating Labeling Rules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E4A7D0-4349-4B06-B470-BA4E9119E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3CE62-043F-4E77-80C4-DE63F232D26F}" type="slidenum">
              <a:rPr lang="en-US" smtClean="0"/>
              <a:t>15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A80020F-3B9B-421D-AC5A-B63BBFB2FE73}"/>
              </a:ext>
            </a:extLst>
          </p:cNvPr>
          <p:cNvGrpSpPr/>
          <p:nvPr/>
        </p:nvGrpSpPr>
        <p:grpSpPr>
          <a:xfrm>
            <a:off x="628650" y="1908985"/>
            <a:ext cx="3246498" cy="880857"/>
            <a:chOff x="376827" y="2662949"/>
            <a:chExt cx="3246498" cy="880857"/>
          </a:xfrm>
        </p:grpSpPr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A9BE35A6-DD2B-416B-B26F-8D9FCEF46B51}"/>
                </a:ext>
              </a:extLst>
            </p:cNvPr>
            <p:cNvSpPr/>
            <p:nvPr/>
          </p:nvSpPr>
          <p:spPr>
            <a:xfrm>
              <a:off x="376827" y="2662949"/>
              <a:ext cx="3236322" cy="88085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4CBECEF-77B4-49CD-95AF-8119E1C1538A}"/>
                </a:ext>
              </a:extLst>
            </p:cNvPr>
            <p:cNvSpPr txBox="1"/>
            <p:nvPr/>
          </p:nvSpPr>
          <p:spPr>
            <a:xfrm>
              <a:off x="459375" y="2712809"/>
              <a:ext cx="3163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C00000"/>
                  </a:solidFill>
                </a:rPr>
                <a:t>Microsoft</a:t>
              </a:r>
              <a:r>
                <a:rPr lang="en-US" sz="1200" dirty="0"/>
                <a:t> was founded by </a:t>
              </a:r>
              <a:r>
                <a:rPr lang="en-US" sz="1200" b="1" dirty="0">
                  <a:solidFill>
                    <a:schemeClr val="accent1"/>
                  </a:solidFill>
                </a:rPr>
                <a:t>Bill Gates</a:t>
              </a:r>
              <a:r>
                <a:rPr lang="en-US" sz="1200" dirty="0"/>
                <a:t> in 1975.</a:t>
              </a:r>
            </a:p>
            <a:p>
              <a:r>
                <a:rPr lang="en-US" sz="1200" b="1" dirty="0">
                  <a:solidFill>
                    <a:srgbClr val="C00000"/>
                  </a:solidFill>
                </a:rPr>
                <a:t>Apple</a:t>
              </a:r>
              <a:r>
                <a:rPr lang="en-US" sz="1200" dirty="0"/>
                <a:t> was founded by </a:t>
              </a:r>
              <a:r>
                <a:rPr lang="en-US" sz="1200" b="1" dirty="0">
                  <a:solidFill>
                    <a:schemeClr val="accent1"/>
                  </a:solidFill>
                </a:rPr>
                <a:t>Steven Jobs</a:t>
              </a:r>
              <a:r>
                <a:rPr lang="en-US" sz="1200" dirty="0"/>
                <a:t> in 1976.</a:t>
              </a:r>
            </a:p>
            <a:p>
              <a:r>
                <a:rPr lang="en-US" sz="1200" b="1" dirty="0">
                  <a:solidFill>
                    <a:srgbClr val="C00000"/>
                  </a:solidFill>
                </a:rPr>
                <a:t>Microsoft</a:t>
              </a:r>
              <a:r>
                <a:rPr lang="en-US" sz="1200" dirty="0"/>
                <a:t> was established by </a:t>
              </a:r>
              <a:r>
                <a:rPr lang="en-US" sz="1200" b="1" dirty="0">
                  <a:solidFill>
                    <a:schemeClr val="accent1"/>
                  </a:solidFill>
                </a:rPr>
                <a:t>Bill Gates</a:t>
              </a:r>
              <a:r>
                <a:rPr lang="en-US" sz="1200" dirty="0"/>
                <a:t> in 1975.</a:t>
              </a:r>
            </a:p>
            <a:p>
              <a:r>
                <a:rPr lang="en-US" sz="1200" dirty="0"/>
                <a:t>In 1975, </a:t>
              </a:r>
              <a:r>
                <a:rPr lang="en-US" sz="1200" b="1" dirty="0">
                  <a:solidFill>
                    <a:schemeClr val="accent1"/>
                  </a:solidFill>
                </a:rPr>
                <a:t>Bill Gates</a:t>
              </a:r>
              <a:r>
                <a:rPr lang="en-US" sz="1200" dirty="0"/>
                <a:t> launched </a:t>
              </a:r>
              <a:r>
                <a:rPr lang="en-US" sz="1200" b="1" dirty="0">
                  <a:solidFill>
                    <a:srgbClr val="C00000"/>
                  </a:solidFill>
                </a:rPr>
                <a:t>Microsoft</a:t>
              </a:r>
              <a:r>
                <a:rPr lang="en-US" sz="1200" dirty="0"/>
                <a:t>.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FB033CB-7105-42C6-B39D-1F8715CC7AD2}"/>
              </a:ext>
            </a:extLst>
          </p:cNvPr>
          <p:cNvSpPr txBox="1"/>
          <p:nvPr/>
        </p:nvSpPr>
        <p:spPr>
          <a:xfrm>
            <a:off x="546875" y="3990246"/>
            <a:ext cx="1750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Frequent Patterns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AC71E6C-3867-4FE4-AC9C-8F73873131A0}"/>
              </a:ext>
            </a:extLst>
          </p:cNvPr>
          <p:cNvGrpSpPr/>
          <p:nvPr/>
        </p:nvGrpSpPr>
        <p:grpSpPr>
          <a:xfrm>
            <a:off x="628650" y="4328801"/>
            <a:ext cx="3246498" cy="338554"/>
            <a:chOff x="376827" y="2662950"/>
            <a:chExt cx="3246498" cy="338554"/>
          </a:xfrm>
        </p:grpSpPr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D8E68316-7BFA-4AFB-AC9B-D83337DC5EAB}"/>
                </a:ext>
              </a:extLst>
            </p:cNvPr>
            <p:cNvSpPr/>
            <p:nvPr/>
          </p:nvSpPr>
          <p:spPr>
            <a:xfrm>
              <a:off x="376827" y="2662950"/>
              <a:ext cx="3236322" cy="33855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2669E9E-1EB5-44B5-8388-75748E2F6545}"/>
                </a:ext>
              </a:extLst>
            </p:cNvPr>
            <p:cNvSpPr txBox="1"/>
            <p:nvPr/>
          </p:nvSpPr>
          <p:spPr>
            <a:xfrm>
              <a:off x="459375" y="2712809"/>
              <a:ext cx="31639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C00000"/>
                  </a:solidFill>
                </a:rPr>
                <a:t>SUB-ORG</a:t>
              </a:r>
              <a:r>
                <a:rPr lang="en-US" sz="1200" dirty="0"/>
                <a:t> was founded by </a:t>
              </a:r>
              <a:r>
                <a:rPr lang="en-US" sz="1200" b="1" dirty="0">
                  <a:solidFill>
                    <a:schemeClr val="accent1"/>
                  </a:solidFill>
                </a:rPr>
                <a:t>OBJ-PER</a:t>
              </a:r>
              <a:r>
                <a:rPr lang="en-US" sz="1200" dirty="0"/>
                <a:t>.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C0ED5EB-9843-441E-B43D-3126C6D4C192}"/>
              </a:ext>
            </a:extLst>
          </p:cNvPr>
          <p:cNvSpPr txBox="1"/>
          <p:nvPr/>
        </p:nvSpPr>
        <p:spPr>
          <a:xfrm>
            <a:off x="546875" y="1551311"/>
            <a:ext cx="1200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Corpus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3D64D8-3EE7-4FCF-AAC9-F9F67B84BF1A}"/>
              </a:ext>
            </a:extLst>
          </p:cNvPr>
          <p:cNvCxnSpPr>
            <a:endCxn id="8" idx="3"/>
          </p:cNvCxnSpPr>
          <p:nvPr/>
        </p:nvCxnSpPr>
        <p:spPr>
          <a:xfrm>
            <a:off x="2297151" y="2877015"/>
            <a:ext cx="0" cy="12825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C68885E-D1BE-46C4-97FD-B7CA093958EC}"/>
              </a:ext>
            </a:extLst>
          </p:cNvPr>
          <p:cNvSpPr txBox="1"/>
          <p:nvPr/>
        </p:nvSpPr>
        <p:spPr>
          <a:xfrm>
            <a:off x="2246811" y="3256659"/>
            <a:ext cx="1747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 Nova" panose="020B0504020202020204" pitchFamily="34" charset="0"/>
              </a:rPr>
              <a:t>1. Automatic Pattern Mining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4B98F5-070B-4D1A-BA76-75F684C47E0C}"/>
              </a:ext>
            </a:extLst>
          </p:cNvPr>
          <p:cNvSpPr txBox="1"/>
          <p:nvPr/>
        </p:nvSpPr>
        <p:spPr>
          <a:xfrm>
            <a:off x="5264874" y="3940079"/>
            <a:ext cx="1750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Labeling Rules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BF3DD0C-0677-43DA-9706-F8E0642B2492}"/>
              </a:ext>
            </a:extLst>
          </p:cNvPr>
          <p:cNvGrpSpPr/>
          <p:nvPr/>
        </p:nvGrpSpPr>
        <p:grpSpPr>
          <a:xfrm>
            <a:off x="5350627" y="4261397"/>
            <a:ext cx="3246498" cy="511524"/>
            <a:chOff x="376827" y="2662950"/>
            <a:chExt cx="3246498" cy="511524"/>
          </a:xfrm>
        </p:grpSpPr>
        <p:sp>
          <p:nvSpPr>
            <p:cNvPr id="18" name="Rectangle: Rounded Corners 4">
              <a:extLst>
                <a:ext uri="{FF2B5EF4-FFF2-40B4-BE49-F238E27FC236}">
                  <a16:creationId xmlns:a16="http://schemas.microsoft.com/office/drawing/2014/main" id="{CF7A42F3-432F-43B3-A1A3-D64B8651B3CB}"/>
                </a:ext>
              </a:extLst>
            </p:cNvPr>
            <p:cNvSpPr/>
            <p:nvPr/>
          </p:nvSpPr>
          <p:spPr>
            <a:xfrm>
              <a:off x="376827" y="2662950"/>
              <a:ext cx="3236322" cy="51152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CD01994-1E26-4D4D-BAAF-E3EE66D98BAE}"/>
                    </a:ext>
                  </a:extLst>
                </p:cNvPr>
                <p:cNvSpPr txBox="1"/>
                <p:nvPr/>
              </p:nvSpPr>
              <p:spPr>
                <a:xfrm>
                  <a:off x="459375" y="2712809"/>
                  <a:ext cx="316395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rgbClr val="C00000"/>
                      </a:solidFill>
                    </a:rPr>
                    <a:t>SUBJ-ORG </a:t>
                  </a:r>
                  <a:r>
                    <a:rPr lang="en-US" sz="1200" dirty="0"/>
                    <a:t>was founded by </a:t>
                  </a:r>
                  <a:r>
                    <a:rPr lang="en-US" sz="1200" b="1" dirty="0">
                      <a:solidFill>
                        <a:schemeClr val="accent1"/>
                      </a:solidFill>
                    </a:rPr>
                    <a:t>OBJ-PER </a:t>
                  </a:r>
                  <a14:m>
                    <m:oMath xmlns:m="http://schemas.openxmlformats.org/officeDocument/2006/math">
                      <m:r>
                        <a:rPr lang="en-US" sz="1200" b="1" i="1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200" b="1" dirty="0"/>
                    <a:t> ORG: FOUNDED_BY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CD01994-1E26-4D4D-BAAF-E3EE66D98B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375" y="2712809"/>
                  <a:ext cx="3163950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C33629B-547D-419A-A15D-D91FFD5B0740}"/>
              </a:ext>
            </a:extLst>
          </p:cNvPr>
          <p:cNvGrpSpPr/>
          <p:nvPr/>
        </p:nvGrpSpPr>
        <p:grpSpPr>
          <a:xfrm>
            <a:off x="1674048" y="5445095"/>
            <a:ext cx="1238250" cy="1151354"/>
            <a:chOff x="2384425" y="3633687"/>
            <a:chExt cx="1238250" cy="1151354"/>
          </a:xfrm>
        </p:grpSpPr>
        <p:pic>
          <p:nvPicPr>
            <p:cNvPr id="21" name="Graphic 20" descr="User">
              <a:extLst>
                <a:ext uri="{FF2B5EF4-FFF2-40B4-BE49-F238E27FC236}">
                  <a16:creationId xmlns:a16="http://schemas.microsoft.com/office/drawing/2014/main" id="{7ACC519D-996B-44C4-A375-9A6110875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46350" y="3633687"/>
              <a:ext cx="914400" cy="9144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8D858A4-521D-40E8-80F8-35CB84911F74}"/>
                </a:ext>
              </a:extLst>
            </p:cNvPr>
            <p:cNvSpPr txBox="1"/>
            <p:nvPr/>
          </p:nvSpPr>
          <p:spPr>
            <a:xfrm>
              <a:off x="2384425" y="4446487"/>
              <a:ext cx="12382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Annotator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1F9E87-C1E4-4988-AFB0-616368D83463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 flipV="1">
            <a:off x="3875148" y="4517159"/>
            <a:ext cx="147547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8096948-581E-4308-8F2D-46C8C4522E4A}"/>
              </a:ext>
            </a:extLst>
          </p:cNvPr>
          <p:cNvSpPr txBox="1"/>
          <p:nvPr/>
        </p:nvSpPr>
        <p:spPr>
          <a:xfrm>
            <a:off x="2246811" y="4905881"/>
            <a:ext cx="1747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 Nova" panose="020B0504020202020204" pitchFamily="34" charset="0"/>
              </a:rPr>
              <a:t>2. Annotate Patterns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3EAB43C-2A02-4250-B807-5B6BD4EC36F4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2293173" y="4737100"/>
            <a:ext cx="3978" cy="7079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EF97819-44FA-403A-8CC9-C9BA90B257B9}"/>
              </a:ext>
            </a:extLst>
          </p:cNvPr>
          <p:cNvSpPr txBox="1"/>
          <p:nvPr/>
        </p:nvSpPr>
        <p:spPr>
          <a:xfrm>
            <a:off x="5364769" y="2026247"/>
            <a:ext cx="3300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Arial Nova" panose="020B0504020202020204" pitchFamily="34" charset="0"/>
              </a:rPr>
              <a:t>No need to write labeling rules by yourself!</a:t>
            </a:r>
          </a:p>
        </p:txBody>
      </p:sp>
    </p:spTree>
    <p:extLst>
      <p:ext uri="{BB962C8B-B14F-4D97-AF65-F5344CB8AC3E}">
        <p14:creationId xmlns:p14="http://schemas.microsoft.com/office/powerpoint/2010/main" val="21734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  <p:bldP spid="16" grpId="0"/>
      <p:bldP spid="27" grpId="0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4E1E-783E-4041-A357-F7896C630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Relation</a:t>
            </a:r>
            <a:r>
              <a:rPr lang="zh-CN" altLang="en-US" dirty="0"/>
              <a:t> </a:t>
            </a:r>
            <a:r>
              <a:rPr lang="en-US" altLang="zh-CN" dirty="0"/>
              <a:t>Extraction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F853CD-EDE0-F348-ACB2-B7A56958BB06}"/>
              </a:ext>
            </a:extLst>
          </p:cNvPr>
          <p:cNvSpPr txBox="1"/>
          <p:nvPr/>
        </p:nvSpPr>
        <p:spPr>
          <a:xfrm>
            <a:off x="1248032" y="6123543"/>
            <a:ext cx="6450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Arial Nova" panose="020B0504020202020204" pitchFamily="34" charset="0"/>
              </a:rPr>
              <a:t>Relation</a:t>
            </a:r>
            <a:r>
              <a:rPr lang="zh-CN" altLang="en-US" b="1" dirty="0">
                <a:latin typeface="Arial Nova" panose="020B0504020202020204" pitchFamily="34" charset="0"/>
              </a:rPr>
              <a:t> </a:t>
            </a:r>
            <a:r>
              <a:rPr lang="en-US" altLang="zh-CN" b="1" dirty="0">
                <a:latin typeface="Arial Nova" panose="020B0504020202020204" pitchFamily="34" charset="0"/>
              </a:rPr>
              <a:t>Extraction</a:t>
            </a:r>
            <a:r>
              <a:rPr lang="en-US" b="1" dirty="0">
                <a:latin typeface="Arial Nova" panose="020B0504020202020204" pitchFamily="34" charset="0"/>
              </a:rPr>
              <a:t> Performance (in F1</a:t>
            </a:r>
            <a:r>
              <a:rPr lang="zh-CN" altLang="en-US" b="1" dirty="0">
                <a:latin typeface="Arial Nova" panose="020B0504020202020204" pitchFamily="34" charset="0"/>
              </a:rPr>
              <a:t> </a:t>
            </a:r>
            <a:r>
              <a:rPr lang="en-US" altLang="zh-CN" b="1" dirty="0">
                <a:latin typeface="Arial Nova" panose="020B0504020202020204" pitchFamily="34" charset="0"/>
              </a:rPr>
              <a:t>score</a:t>
            </a:r>
            <a:r>
              <a:rPr lang="en-US" b="1" dirty="0">
                <a:latin typeface="Arial Nova" panose="020B0504020202020204" pitchFamily="34" charset="0"/>
              </a:rPr>
              <a:t>) on TACRED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CBE4B591-EA27-A54D-AED0-1E0EFFF6D008}"/>
              </a:ext>
            </a:extLst>
          </p:cNvPr>
          <p:cNvGraphicFramePr>
            <a:graphicFrameLocks/>
          </p:cNvGraphicFramePr>
          <p:nvPr/>
        </p:nvGraphicFramePr>
        <p:xfrm>
          <a:off x="617326" y="1594021"/>
          <a:ext cx="8108092" cy="4285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6D4393A-57D9-6A41-A25C-EF09B9ED54F9}"/>
              </a:ext>
            </a:extLst>
          </p:cNvPr>
          <p:cNvSpPr txBox="1"/>
          <p:nvPr/>
        </p:nvSpPr>
        <p:spPr>
          <a:xfrm rot="16200000">
            <a:off x="-49145" y="294090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F1</a:t>
            </a:r>
            <a:r>
              <a:rPr lang="zh-CN" altLang="en-US" b="1" dirty="0"/>
              <a:t> </a:t>
            </a:r>
            <a:r>
              <a:rPr lang="en-US" altLang="zh-CN" b="1" dirty="0"/>
              <a:t>score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D161FA-4EBE-4F3D-A8F1-CEEEB94C7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3CE62-043F-4E77-80C4-DE63F232D26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9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4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graphicEl>
                                              <a:chart seriesIdx="0" categoryIdx="4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5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>
                                            <p:graphicEl>
                                              <a:chart seriesIdx="0" categoryIdx="5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6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>
                                            <p:graphicEl>
                                              <a:chart seriesIdx="0" categoryIdx="6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7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>
                                            <p:graphicEl>
                                              <a:chart seriesIdx="0" categoryIdx="7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 uiExpand="1">
        <p:bldSub>
          <a:bldChart bld="categoryEl"/>
        </p:bldSub>
      </p:bldGraphic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4E1E-783E-4041-A357-F7896C630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16873"/>
            <a:ext cx="7886700" cy="769435"/>
          </a:xfrm>
        </p:spPr>
        <p:txBody>
          <a:bodyPr/>
          <a:lstStyle/>
          <a:p>
            <a:r>
              <a:rPr lang="en-US" altLang="zh-CN" dirty="0"/>
              <a:t>Study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Label</a:t>
            </a:r>
            <a:r>
              <a:rPr lang="zh-CN" altLang="en-US" dirty="0"/>
              <a:t> </a:t>
            </a:r>
            <a:r>
              <a:rPr lang="en-US" altLang="zh-CN" dirty="0"/>
              <a:t>Efficiency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585500-7F94-004E-9AD3-6ECBD25C7FC7}"/>
              </a:ext>
            </a:extLst>
          </p:cNvPr>
          <p:cNvSpPr txBox="1"/>
          <p:nvPr/>
        </p:nvSpPr>
        <p:spPr>
          <a:xfrm>
            <a:off x="1981335" y="5129253"/>
            <a:ext cx="598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Dashed: Avg # of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rules</a:t>
            </a:r>
            <a:r>
              <a:rPr lang="en-US" dirty="0"/>
              <a:t> /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sentences</a:t>
            </a:r>
            <a:r>
              <a:rPr lang="en-US" dirty="0"/>
              <a:t> labeled by annotators.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EC30DF-66C8-DD42-AA34-0E0C1B2A7B65}"/>
              </a:ext>
            </a:extLst>
          </p:cNvPr>
          <p:cNvSpPr txBox="1"/>
          <p:nvPr/>
        </p:nvSpPr>
        <p:spPr>
          <a:xfrm>
            <a:off x="0" y="2472163"/>
            <a:ext cx="23095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Arial Nova Light" panose="020B0304020202020204" pitchFamily="34" charset="0"/>
              </a:rPr>
              <a:t>Spent</a:t>
            </a:r>
            <a:r>
              <a:rPr lang="zh-CN" altLang="en-US" sz="2000" dirty="0">
                <a:latin typeface="Arial Nova Light" panose="020B0304020202020204" pitchFamily="34" charset="0"/>
              </a:rPr>
              <a:t> </a:t>
            </a:r>
            <a:r>
              <a:rPr lang="en-US" altLang="zh-CN" sz="2000" dirty="0">
                <a:latin typeface="Arial Nova Light" panose="020B0304020202020204" pitchFamily="34" charset="0"/>
              </a:rPr>
              <a:t>40min</a:t>
            </a:r>
            <a:r>
              <a:rPr lang="zh-CN" altLang="en-US" sz="2000" dirty="0">
                <a:latin typeface="Arial Nova Light" panose="020B0304020202020204" pitchFamily="34" charset="0"/>
              </a:rPr>
              <a:t> </a:t>
            </a:r>
            <a:endParaRPr lang="en-US" altLang="zh-CN" sz="2000" dirty="0">
              <a:latin typeface="Arial Nova Light" panose="020B0304020202020204" pitchFamily="34" charset="0"/>
            </a:endParaRPr>
          </a:p>
          <a:p>
            <a:pPr algn="ctr"/>
            <a:r>
              <a:rPr lang="en-US" altLang="zh-CN" sz="2000" dirty="0">
                <a:latin typeface="Arial Nova Light" panose="020B0304020202020204" pitchFamily="34" charset="0"/>
              </a:rPr>
              <a:t>on</a:t>
            </a:r>
            <a:r>
              <a:rPr lang="zh-CN" altLang="en-US" sz="2000" dirty="0">
                <a:latin typeface="Arial Nova Light" panose="020B0304020202020204" pitchFamily="34" charset="0"/>
              </a:rPr>
              <a:t> </a:t>
            </a:r>
            <a:r>
              <a:rPr lang="en-US" altLang="zh-CN" sz="2000" dirty="0">
                <a:latin typeface="Arial Nova Light" panose="020B0304020202020204" pitchFamily="34" charset="0"/>
              </a:rPr>
              <a:t>labeling</a:t>
            </a:r>
            <a:r>
              <a:rPr lang="zh-CN" altLang="en-US" sz="2000" dirty="0">
                <a:latin typeface="Arial Nova Light" panose="020B0304020202020204" pitchFamily="34" charset="0"/>
              </a:rPr>
              <a:t> </a:t>
            </a:r>
            <a:r>
              <a:rPr lang="en-US" altLang="zh-CN" sz="2000" dirty="0">
                <a:latin typeface="Arial Nova Light" panose="020B0304020202020204" pitchFamily="34" charset="0"/>
              </a:rPr>
              <a:t>instances</a:t>
            </a:r>
            <a:r>
              <a:rPr lang="zh-CN" altLang="en-US" sz="2000" dirty="0">
                <a:latin typeface="Arial Nova Light" panose="020B0304020202020204" pitchFamily="34" charset="0"/>
              </a:rPr>
              <a:t> </a:t>
            </a:r>
            <a:r>
              <a:rPr lang="en-US" altLang="zh-CN" sz="2000" dirty="0">
                <a:latin typeface="Arial Nova Light" panose="020B0304020202020204" pitchFamily="34" charset="0"/>
              </a:rPr>
              <a:t>from</a:t>
            </a:r>
            <a:r>
              <a:rPr lang="zh-CN" altLang="en-US" sz="2000" dirty="0">
                <a:latin typeface="Arial Nova Light" panose="020B0304020202020204" pitchFamily="34" charset="0"/>
              </a:rPr>
              <a:t> </a:t>
            </a:r>
            <a:r>
              <a:rPr lang="en-US" altLang="zh-CN" sz="2000" dirty="0">
                <a:latin typeface="Arial Nova Light" panose="020B0304020202020204" pitchFamily="34" charset="0"/>
              </a:rPr>
              <a:t>TACRED</a:t>
            </a:r>
            <a:endParaRPr lang="en-US" sz="2000" dirty="0">
              <a:latin typeface="Arial Nova Light" panose="020B0304020202020204" pitchFamily="34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C87EADF-DEB4-F646-9717-457396DD6E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9206"/>
          <a:stretch/>
        </p:blipFill>
        <p:spPr>
          <a:xfrm>
            <a:off x="2198866" y="1408329"/>
            <a:ext cx="4807415" cy="367261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41853DC9-ADE0-BB40-AAC9-63D3C737A1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99997" y="1413601"/>
            <a:ext cx="5294376" cy="36722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99E10D-8042-3D44-B427-BF45E61F4531}"/>
              </a:ext>
            </a:extLst>
          </p:cNvPr>
          <p:cNvSpPr txBox="1"/>
          <p:nvPr/>
        </p:nvSpPr>
        <p:spPr>
          <a:xfrm>
            <a:off x="2006049" y="5466331"/>
            <a:ext cx="598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Solid: Avg </a:t>
            </a:r>
            <a:r>
              <a:rPr lang="en-US" b="1" dirty="0"/>
              <a:t>model F1 </a:t>
            </a:r>
            <a:r>
              <a:rPr lang="en-US" dirty="0"/>
              <a:t>trained with corresponding annotations.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07DAC2-EC7B-DE4D-BE54-EA804C6C1784}"/>
              </a:ext>
            </a:extLst>
          </p:cNvPr>
          <p:cNvSpPr txBox="1"/>
          <p:nvPr/>
        </p:nvSpPr>
        <p:spPr>
          <a:xfrm>
            <a:off x="1826741" y="5987184"/>
            <a:ext cx="5667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C00000"/>
                </a:solidFill>
                <a:latin typeface="Arial Nova" panose="020B0504020202020204" pitchFamily="34" charset="0"/>
              </a:rPr>
              <a:t>{Rules</a:t>
            </a:r>
            <a:r>
              <a:rPr lang="zh-CN" altLang="en-US" sz="2000" dirty="0">
                <a:solidFill>
                  <a:srgbClr val="C00000"/>
                </a:solidFill>
                <a:latin typeface="Arial Nova" panose="020B0504020202020204" pitchFamily="34" charset="0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Arial Nova" panose="020B0504020202020204" pitchFamily="34" charset="0"/>
              </a:rPr>
              <a:t>+</a:t>
            </a:r>
            <a:r>
              <a:rPr lang="zh-CN" altLang="en-US" sz="2000" dirty="0">
                <a:solidFill>
                  <a:srgbClr val="C00000"/>
                </a:solidFill>
                <a:latin typeface="Arial Nova" panose="020B0504020202020204" pitchFamily="34" charset="0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Arial Nova" panose="020B0504020202020204" pitchFamily="34" charset="0"/>
              </a:rPr>
              <a:t>Neural</a:t>
            </a:r>
            <a:r>
              <a:rPr lang="zh-CN" altLang="en-US" sz="2000" dirty="0">
                <a:solidFill>
                  <a:srgbClr val="C00000"/>
                </a:solidFill>
                <a:latin typeface="Arial Nova" panose="020B0504020202020204" pitchFamily="34" charset="0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Arial Nova" panose="020B0504020202020204" pitchFamily="34" charset="0"/>
              </a:rPr>
              <a:t>Rule</a:t>
            </a:r>
            <a:r>
              <a:rPr lang="zh-CN" altLang="en-US" sz="2000" dirty="0">
                <a:solidFill>
                  <a:srgbClr val="C00000"/>
                </a:solidFill>
                <a:latin typeface="Arial Nova" panose="020B0504020202020204" pitchFamily="34" charset="0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Arial Nova" panose="020B0504020202020204" pitchFamily="34" charset="0"/>
              </a:rPr>
              <a:t>Grounding}</a:t>
            </a:r>
            <a:r>
              <a:rPr lang="zh-CN" altLang="en-US" sz="2000" dirty="0">
                <a:solidFill>
                  <a:srgbClr val="C00000"/>
                </a:solidFill>
                <a:latin typeface="Arial Nova" panose="020B0504020202020204" pitchFamily="34" charset="0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Arial Nova" panose="020B0504020202020204" pitchFamily="34" charset="0"/>
              </a:rPr>
              <a:t>produces</a:t>
            </a:r>
            <a:r>
              <a:rPr lang="zh-CN" altLang="en-US" sz="2000" dirty="0">
                <a:solidFill>
                  <a:srgbClr val="C00000"/>
                </a:solidFill>
                <a:latin typeface="Arial Nova" panose="020B0504020202020204" pitchFamily="34" charset="0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Arial Nova" panose="020B0504020202020204" pitchFamily="34" charset="0"/>
              </a:rPr>
              <a:t>much</a:t>
            </a:r>
            <a:r>
              <a:rPr lang="zh-CN" altLang="en-US" sz="2000" dirty="0">
                <a:solidFill>
                  <a:srgbClr val="C00000"/>
                </a:solidFill>
                <a:latin typeface="Arial Nova" panose="020B0504020202020204" pitchFamily="34" charset="0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Arial Nova" panose="020B0504020202020204" pitchFamily="34" charset="0"/>
              </a:rPr>
              <a:t>more</a:t>
            </a:r>
            <a:r>
              <a:rPr lang="zh-CN" altLang="en-US" sz="2000" dirty="0">
                <a:solidFill>
                  <a:srgbClr val="C00000"/>
                </a:solidFill>
                <a:latin typeface="Arial Nova" panose="020B0504020202020204" pitchFamily="34" charset="0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Arial Nova" panose="020B0504020202020204" pitchFamily="34" charset="0"/>
              </a:rPr>
              <a:t>effective</a:t>
            </a:r>
            <a:r>
              <a:rPr lang="zh-CN" altLang="en-US" sz="2000" dirty="0">
                <a:solidFill>
                  <a:srgbClr val="C00000"/>
                </a:solidFill>
                <a:latin typeface="Arial Nova" panose="020B0504020202020204" pitchFamily="34" charset="0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Arial Nova" panose="020B0504020202020204" pitchFamily="34" charset="0"/>
              </a:rPr>
              <a:t>model</a:t>
            </a:r>
            <a:r>
              <a:rPr lang="zh-CN" altLang="en-US" sz="2000" dirty="0">
                <a:solidFill>
                  <a:srgbClr val="C00000"/>
                </a:solidFill>
                <a:latin typeface="Arial Nova" panose="020B0504020202020204" pitchFamily="34" charset="0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Arial Nova" panose="020B0504020202020204" pitchFamily="34" charset="0"/>
              </a:rPr>
              <a:t>with</a:t>
            </a:r>
            <a:r>
              <a:rPr lang="zh-CN" altLang="en-US" sz="2000" dirty="0">
                <a:solidFill>
                  <a:srgbClr val="C00000"/>
                </a:solidFill>
                <a:latin typeface="Arial Nova" panose="020B0504020202020204" pitchFamily="34" charset="0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Arial Nova" panose="020B0504020202020204" pitchFamily="34" charset="0"/>
              </a:rPr>
              <a:t>limited</a:t>
            </a:r>
            <a:r>
              <a:rPr lang="zh-CN" altLang="en-US" sz="2000" dirty="0">
                <a:solidFill>
                  <a:srgbClr val="C00000"/>
                </a:solidFill>
                <a:latin typeface="Arial Nova" panose="020B0504020202020204" pitchFamily="34" charset="0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Arial Nova" panose="020B0504020202020204" pitchFamily="34" charset="0"/>
              </a:rPr>
              <a:t>time!</a:t>
            </a:r>
            <a:r>
              <a:rPr lang="zh-CN" altLang="en-US" sz="2000" dirty="0">
                <a:solidFill>
                  <a:srgbClr val="C00000"/>
                </a:solidFill>
                <a:latin typeface="Arial Nova" panose="020B0504020202020204" pitchFamily="34" charset="0"/>
              </a:rPr>
              <a:t> </a:t>
            </a:r>
            <a:endParaRPr lang="en-US" sz="2000" dirty="0">
              <a:solidFill>
                <a:srgbClr val="C00000"/>
              </a:solidFill>
              <a:latin typeface="Arial Nova" panose="020B05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4AC4A6-B6A7-44D2-9317-7030C0268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3CE62-043F-4E77-80C4-DE63F232D26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  <p:bldP spid="12" grpId="0"/>
      <p:bldP spid="12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9930A-4B75-4983-B371-C2172066B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0AB9D-94A7-4A1F-90EE-717C0E9D9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ova" panose="020B0504020202020204" pitchFamily="34" charset="0"/>
              </a:rPr>
              <a:t>Soft-matching mechanism for increased coverage.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ova" panose="020B0504020202020204" pitchFamily="34" charset="0"/>
              </a:rPr>
              <a:t>A novel framework for label-efficient relation extraction.</a:t>
            </a:r>
          </a:p>
          <a:p>
            <a:pPr marL="1143000" lvl="1" indent="-457200"/>
            <a:r>
              <a:rPr lang="en-US" sz="2000" dirty="0">
                <a:latin typeface="Arial Nova" panose="020B0504020202020204" pitchFamily="34" charset="0"/>
              </a:rPr>
              <a:t>Hard-matching + Dynamic Soft-matching</a:t>
            </a:r>
          </a:p>
          <a:p>
            <a:pPr marL="1143000" lvl="1" indent="-457200"/>
            <a:r>
              <a:rPr lang="en-US" sz="2000" dirty="0">
                <a:latin typeface="Arial Nova" panose="020B0504020202020204" pitchFamily="34" charset="0"/>
              </a:rPr>
              <a:t>Joint Parameter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ova" panose="020B0504020202020204" pitchFamily="34" charset="0"/>
              </a:rPr>
              <a:t>Code available at </a:t>
            </a:r>
            <a:r>
              <a:rPr lang="en-US" sz="2400" dirty="0">
                <a:latin typeface="Arial Nova" panose="020B0504020202020204" pitchFamily="34" charset="0"/>
                <a:hlinkClick r:id="rId2"/>
              </a:rPr>
              <a:t>https://github.com/INK-USC/NERO</a:t>
            </a:r>
            <a:endParaRPr lang="en-US" sz="2400" dirty="0">
              <a:latin typeface="Arial Nova" panose="020B05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EC55A-6724-4A1D-9E76-4E40C3CB9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3CE62-043F-4E77-80C4-DE63F232D26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58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7117D-FE83-4D42-B2F8-DBFF50038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46407"/>
            <a:ext cx="7886700" cy="833753"/>
          </a:xfrm>
        </p:spPr>
        <p:txBody>
          <a:bodyPr/>
          <a:lstStyle/>
          <a:p>
            <a:r>
              <a:rPr lang="en-US" altLang="zh-CN" dirty="0"/>
              <a:t>Relation Extraction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952FAE5-400E-4E7A-AB5B-80A8C0D3F9CE}"/>
              </a:ext>
            </a:extLst>
          </p:cNvPr>
          <p:cNvSpPr txBox="1">
            <a:spLocks/>
          </p:cNvSpPr>
          <p:nvPr/>
        </p:nvSpPr>
        <p:spPr>
          <a:xfrm>
            <a:off x="628650" y="1223275"/>
            <a:ext cx="7886700" cy="5370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 baseline="0">
                <a:solidFill>
                  <a:schemeClr val="tx1"/>
                </a:solidFill>
                <a:latin typeface="Arial Nova Light" panose="020B0304020202020204" pitchFamily="34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2D6F4DC-5464-419A-ABE9-2C1495C63D22}"/>
              </a:ext>
            </a:extLst>
          </p:cNvPr>
          <p:cNvGrpSpPr/>
          <p:nvPr/>
        </p:nvGrpSpPr>
        <p:grpSpPr>
          <a:xfrm>
            <a:off x="1675876" y="2057028"/>
            <a:ext cx="5873699" cy="1023935"/>
            <a:chOff x="2742054" y="1787623"/>
            <a:chExt cx="7831600" cy="1365247"/>
          </a:xfrm>
        </p:grpSpPr>
        <p:sp>
          <p:nvSpPr>
            <p:cNvPr id="8" name="Rounded Rectangle 17">
              <a:extLst>
                <a:ext uri="{FF2B5EF4-FFF2-40B4-BE49-F238E27FC236}">
                  <a16:creationId xmlns:a16="http://schemas.microsoft.com/office/drawing/2014/main" id="{F07D0EFE-8EB9-44BF-A7C0-D9BC86A0BA87}"/>
                </a:ext>
              </a:extLst>
            </p:cNvPr>
            <p:cNvSpPr/>
            <p:nvPr/>
          </p:nvSpPr>
          <p:spPr>
            <a:xfrm>
              <a:off x="2742054" y="1787623"/>
              <a:ext cx="7233535" cy="1365247"/>
            </a:xfrm>
            <a:prstGeom prst="roundRect">
              <a:avLst/>
            </a:prstGeom>
            <a:solidFill>
              <a:schemeClr val="accent2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5D8B1F3-5B9D-4B91-BCE3-991855EC87B7}"/>
                </a:ext>
              </a:extLst>
            </p:cNvPr>
            <p:cNvGrpSpPr/>
            <p:nvPr/>
          </p:nvGrpSpPr>
          <p:grpSpPr>
            <a:xfrm>
              <a:off x="3135791" y="1894185"/>
              <a:ext cx="7437863" cy="1160004"/>
              <a:chOff x="-174258" y="3931439"/>
              <a:chExt cx="9524254" cy="1160004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7B072F4-1EBB-466F-A69A-C5F394FE4B99}"/>
                  </a:ext>
                </a:extLst>
              </p:cNvPr>
              <p:cNvSpPr txBox="1"/>
              <p:nvPr/>
            </p:nvSpPr>
            <p:spPr>
              <a:xfrm>
                <a:off x="-174258" y="3931439"/>
                <a:ext cx="8548917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  <a:latin typeface="Arial Nova Light" panose="020B0304020202020204" pitchFamily="34" charset="0"/>
                  </a:rPr>
                  <a:t>Microsoft</a:t>
                </a:r>
                <a:r>
                  <a:rPr lang="en-US" sz="2400" dirty="0">
                    <a:latin typeface="Arial Nova Light" panose="020B0304020202020204" pitchFamily="34" charset="0"/>
                  </a:rPr>
                  <a:t> was founded by </a:t>
                </a:r>
                <a:r>
                  <a:rPr lang="en-US" sz="2400" b="1" dirty="0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Bill Gates</a:t>
                </a:r>
                <a:r>
                  <a:rPr lang="en-US" sz="2400" dirty="0">
                    <a:latin typeface="Arial Nova Light" panose="020B0304020202020204" pitchFamily="34" charset="0"/>
                  </a:rPr>
                  <a:t>.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62F5080-D25D-41BB-9E0A-E768D92E0901}"/>
                  </a:ext>
                </a:extLst>
              </p:cNvPr>
              <p:cNvSpPr/>
              <p:nvPr/>
            </p:nvSpPr>
            <p:spPr>
              <a:xfrm>
                <a:off x="-139853" y="4557963"/>
                <a:ext cx="9489849" cy="5334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Nova Light" panose="020B0304020202020204" pitchFamily="34" charset="0"/>
                  </a:rPr>
                  <a:t>Relation: </a:t>
                </a:r>
                <a:r>
                  <a:rPr lang="en-US" sz="20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Nova Light" panose="020B0304020202020204" pitchFamily="34" charset="0"/>
                  </a:rPr>
                  <a:t>founded_by</a:t>
                </a:r>
                <a:endPara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Nova Light" panose="020B0304020202020204" pitchFamily="34" charset="0"/>
                </a:endParaRP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A7DAF9-DBB9-478A-BE5E-57187EEB721D}"/>
              </a:ext>
            </a:extLst>
          </p:cNvPr>
          <p:cNvGrpSpPr/>
          <p:nvPr/>
        </p:nvGrpSpPr>
        <p:grpSpPr>
          <a:xfrm>
            <a:off x="1552748" y="3504203"/>
            <a:ext cx="6128665" cy="1240241"/>
            <a:chOff x="2959536" y="2175329"/>
            <a:chExt cx="6357633" cy="1594380"/>
          </a:xfrm>
        </p:grpSpPr>
        <p:sp>
          <p:nvSpPr>
            <p:cNvPr id="13" name="Rounded Rectangle 22">
              <a:extLst>
                <a:ext uri="{FF2B5EF4-FFF2-40B4-BE49-F238E27FC236}">
                  <a16:creationId xmlns:a16="http://schemas.microsoft.com/office/drawing/2014/main" id="{99F701A5-8A7D-4AA2-91C0-12CDC4954CBB}"/>
                </a:ext>
              </a:extLst>
            </p:cNvPr>
            <p:cNvSpPr/>
            <p:nvPr/>
          </p:nvSpPr>
          <p:spPr>
            <a:xfrm>
              <a:off x="2959536" y="2175329"/>
              <a:ext cx="6039431" cy="1594380"/>
            </a:xfrm>
            <a:prstGeom prst="roundRect">
              <a:avLst/>
            </a:prstGeom>
            <a:solidFill>
              <a:schemeClr val="accent2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7D4902B-ACCF-400B-A772-59EBE6966D9B}"/>
                </a:ext>
              </a:extLst>
            </p:cNvPr>
            <p:cNvGrpSpPr/>
            <p:nvPr/>
          </p:nvGrpSpPr>
          <p:grpSpPr>
            <a:xfrm>
              <a:off x="3277739" y="2339054"/>
              <a:ext cx="6039430" cy="1179875"/>
              <a:chOff x="7503" y="4376308"/>
              <a:chExt cx="7733549" cy="1179875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B003FB-2793-43A0-B990-526A55F3E429}"/>
                  </a:ext>
                </a:extLst>
              </p:cNvPr>
              <p:cNvSpPr txBox="1"/>
              <p:nvPr/>
            </p:nvSpPr>
            <p:spPr>
              <a:xfrm>
                <a:off x="7503" y="4376308"/>
                <a:ext cx="7733549" cy="615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  <a:latin typeface="Arial Nova Light" panose="020B0304020202020204" pitchFamily="34" charset="0"/>
                  </a:rPr>
                  <a:t>Mike</a:t>
                </a:r>
                <a:r>
                  <a:rPr lang="en-US" sz="2400" dirty="0">
                    <a:latin typeface="Arial Nova Light" panose="020B0304020202020204" pitchFamily="34" charset="0"/>
                  </a:rPr>
                  <a:t> was born March 26 , 1965 , in </a:t>
                </a:r>
                <a:r>
                  <a:rPr lang="en-US" sz="2400" b="1" dirty="0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US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  <a:latin typeface="Arial Nova Light" panose="020B0304020202020204" pitchFamily="34" charset="0"/>
                  </a:rPr>
                  <a:t>.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55DC0A3-CD47-490C-A652-F218F4FFB1E5}"/>
                  </a:ext>
                </a:extLst>
              </p:cNvPr>
              <p:cNvSpPr/>
              <p:nvPr/>
            </p:nvSpPr>
            <p:spPr>
              <a:xfrm>
                <a:off x="37026" y="5022703"/>
                <a:ext cx="6261279" cy="5334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Nova Light" panose="020B0304020202020204" pitchFamily="34" charset="0"/>
                  </a:rPr>
                  <a:t>Relation: origin</a:t>
                </a:r>
                <a:endPara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Nova Light" panose="020B0304020202020204" pitchFamily="34" charset="0"/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4204B9A-150B-4936-B227-DCCF4F1E96EC}"/>
              </a:ext>
            </a:extLst>
          </p:cNvPr>
          <p:cNvSpPr txBox="1"/>
          <p:nvPr/>
        </p:nvSpPr>
        <p:spPr>
          <a:xfrm>
            <a:off x="1159176" y="5152783"/>
            <a:ext cx="6825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 Nova Light" panose="020B0304020202020204" pitchFamily="34" charset="0"/>
              </a:rPr>
              <a:t>What is the </a:t>
            </a:r>
            <a:r>
              <a:rPr lang="en-US" altLang="zh-CN" sz="2400" b="1" dirty="0">
                <a:latin typeface="Arial Nova Light" panose="020B0304020202020204" pitchFamily="34" charset="0"/>
              </a:rPr>
              <a:t>semantic relationship</a:t>
            </a:r>
            <a:r>
              <a:rPr lang="en-US" altLang="zh-CN" sz="2400" dirty="0">
                <a:latin typeface="Arial Nova Light" panose="020B0304020202020204" pitchFamily="34" charset="0"/>
              </a:rPr>
              <a:t> between the given entities?</a:t>
            </a:r>
            <a:endParaRPr lang="en-US" sz="2400" dirty="0">
              <a:latin typeface="Arial Nova Light" panose="020B03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D04F9B-CC16-4A11-A8A7-F4CC3567A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3CE62-043F-4E77-80C4-DE63F232D2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47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7117D-FE83-4D42-B2F8-DBFF50038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Neural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Relation</a:t>
            </a:r>
            <a:r>
              <a:rPr lang="zh-CN" altLang="en-US" dirty="0"/>
              <a:t> </a:t>
            </a:r>
            <a:r>
              <a:rPr lang="en-US" altLang="zh-CN" dirty="0"/>
              <a:t>Extraction</a:t>
            </a:r>
            <a:endParaRPr lang="en-US" dirty="0"/>
          </a:p>
        </p:txBody>
      </p:sp>
      <p:grpSp>
        <p:nvGrpSpPr>
          <p:cNvPr id="7" name="组 4">
            <a:extLst>
              <a:ext uri="{FF2B5EF4-FFF2-40B4-BE49-F238E27FC236}">
                <a16:creationId xmlns:a16="http://schemas.microsoft.com/office/drawing/2014/main" id="{14AE9719-0E28-0746-9FAE-784A889054EA}"/>
              </a:ext>
            </a:extLst>
          </p:cNvPr>
          <p:cNvGrpSpPr/>
          <p:nvPr/>
        </p:nvGrpSpPr>
        <p:grpSpPr>
          <a:xfrm>
            <a:off x="2147999" y="4106251"/>
            <a:ext cx="312516" cy="644785"/>
            <a:chOff x="1215344" y="2974693"/>
            <a:chExt cx="312516" cy="644785"/>
          </a:xfrm>
        </p:grpSpPr>
        <p:sp>
          <p:nvSpPr>
            <p:cNvPr id="8" name="圆角矩形 1">
              <a:extLst>
                <a:ext uri="{FF2B5EF4-FFF2-40B4-BE49-F238E27FC236}">
                  <a16:creationId xmlns:a16="http://schemas.microsoft.com/office/drawing/2014/main" id="{77358694-3AC8-E54A-AAD5-7A4243CEF817}"/>
                </a:ext>
              </a:extLst>
            </p:cNvPr>
            <p:cNvSpPr/>
            <p:nvPr/>
          </p:nvSpPr>
          <p:spPr>
            <a:xfrm>
              <a:off x="1215344" y="2974693"/>
              <a:ext cx="312516" cy="64478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10">
              <a:extLst>
                <a:ext uri="{FF2B5EF4-FFF2-40B4-BE49-F238E27FC236}">
                  <a16:creationId xmlns:a16="http://schemas.microsoft.com/office/drawing/2014/main" id="{5993EA26-80E9-D146-B661-5DD24F92D9F8}"/>
                </a:ext>
              </a:extLst>
            </p:cNvPr>
            <p:cNvSpPr/>
            <p:nvPr/>
          </p:nvSpPr>
          <p:spPr>
            <a:xfrm>
              <a:off x="1267430" y="3033521"/>
              <a:ext cx="196768" cy="2083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12">
              <a:extLst>
                <a:ext uri="{FF2B5EF4-FFF2-40B4-BE49-F238E27FC236}">
                  <a16:creationId xmlns:a16="http://schemas.microsoft.com/office/drawing/2014/main" id="{42A54285-B37C-DA4D-B7E9-511FA7E3518D}"/>
                </a:ext>
              </a:extLst>
            </p:cNvPr>
            <p:cNvSpPr/>
            <p:nvPr/>
          </p:nvSpPr>
          <p:spPr>
            <a:xfrm>
              <a:off x="1267430" y="3326499"/>
              <a:ext cx="196768" cy="2083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1" name="组 14">
            <a:extLst>
              <a:ext uri="{FF2B5EF4-FFF2-40B4-BE49-F238E27FC236}">
                <a16:creationId xmlns:a16="http://schemas.microsoft.com/office/drawing/2014/main" id="{D3CE8844-ABD9-5F47-8AC3-D8CA6B2EC5C0}"/>
              </a:ext>
            </a:extLst>
          </p:cNvPr>
          <p:cNvGrpSpPr/>
          <p:nvPr/>
        </p:nvGrpSpPr>
        <p:grpSpPr>
          <a:xfrm>
            <a:off x="3214799" y="4106247"/>
            <a:ext cx="312516" cy="644785"/>
            <a:chOff x="1215344" y="2974693"/>
            <a:chExt cx="312516" cy="644785"/>
          </a:xfrm>
        </p:grpSpPr>
        <p:sp>
          <p:nvSpPr>
            <p:cNvPr id="12" name="圆角矩形 15">
              <a:extLst>
                <a:ext uri="{FF2B5EF4-FFF2-40B4-BE49-F238E27FC236}">
                  <a16:creationId xmlns:a16="http://schemas.microsoft.com/office/drawing/2014/main" id="{7C9A5C77-CCB5-B24C-BA02-ADB78D3A2A69}"/>
                </a:ext>
              </a:extLst>
            </p:cNvPr>
            <p:cNvSpPr/>
            <p:nvPr/>
          </p:nvSpPr>
          <p:spPr>
            <a:xfrm>
              <a:off x="1215344" y="2974693"/>
              <a:ext cx="312516" cy="64478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椭圆 16">
              <a:extLst>
                <a:ext uri="{FF2B5EF4-FFF2-40B4-BE49-F238E27FC236}">
                  <a16:creationId xmlns:a16="http://schemas.microsoft.com/office/drawing/2014/main" id="{E148704E-C900-1F4B-B25F-DAAC995EBBC7}"/>
                </a:ext>
              </a:extLst>
            </p:cNvPr>
            <p:cNvSpPr/>
            <p:nvPr/>
          </p:nvSpPr>
          <p:spPr>
            <a:xfrm>
              <a:off x="1267430" y="3033521"/>
              <a:ext cx="196768" cy="2083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椭圆 17">
              <a:extLst>
                <a:ext uri="{FF2B5EF4-FFF2-40B4-BE49-F238E27FC236}">
                  <a16:creationId xmlns:a16="http://schemas.microsoft.com/office/drawing/2014/main" id="{383AA13F-FE11-494D-A068-96B038D27CEF}"/>
                </a:ext>
              </a:extLst>
            </p:cNvPr>
            <p:cNvSpPr/>
            <p:nvPr/>
          </p:nvSpPr>
          <p:spPr>
            <a:xfrm>
              <a:off x="1267430" y="3326499"/>
              <a:ext cx="196768" cy="2083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5" name="组 18">
            <a:extLst>
              <a:ext uri="{FF2B5EF4-FFF2-40B4-BE49-F238E27FC236}">
                <a16:creationId xmlns:a16="http://schemas.microsoft.com/office/drawing/2014/main" id="{78A33CEE-6536-CB49-AC39-E6A06B2A3E69}"/>
              </a:ext>
            </a:extLst>
          </p:cNvPr>
          <p:cNvGrpSpPr/>
          <p:nvPr/>
        </p:nvGrpSpPr>
        <p:grpSpPr>
          <a:xfrm>
            <a:off x="4281599" y="4106247"/>
            <a:ext cx="312516" cy="644785"/>
            <a:chOff x="1215344" y="2974693"/>
            <a:chExt cx="312516" cy="644785"/>
          </a:xfrm>
        </p:grpSpPr>
        <p:sp>
          <p:nvSpPr>
            <p:cNvPr id="16" name="圆角矩形 19">
              <a:extLst>
                <a:ext uri="{FF2B5EF4-FFF2-40B4-BE49-F238E27FC236}">
                  <a16:creationId xmlns:a16="http://schemas.microsoft.com/office/drawing/2014/main" id="{74B931D6-6F3E-964A-B013-9379E7C6537B}"/>
                </a:ext>
              </a:extLst>
            </p:cNvPr>
            <p:cNvSpPr/>
            <p:nvPr/>
          </p:nvSpPr>
          <p:spPr>
            <a:xfrm>
              <a:off x="1215344" y="2974693"/>
              <a:ext cx="312516" cy="64478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椭圆 20">
              <a:extLst>
                <a:ext uri="{FF2B5EF4-FFF2-40B4-BE49-F238E27FC236}">
                  <a16:creationId xmlns:a16="http://schemas.microsoft.com/office/drawing/2014/main" id="{D42F7AFE-079C-8549-9E1D-77861E244D12}"/>
                </a:ext>
              </a:extLst>
            </p:cNvPr>
            <p:cNvSpPr/>
            <p:nvPr/>
          </p:nvSpPr>
          <p:spPr>
            <a:xfrm>
              <a:off x="1267430" y="3033521"/>
              <a:ext cx="196768" cy="2083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椭圆 21">
              <a:extLst>
                <a:ext uri="{FF2B5EF4-FFF2-40B4-BE49-F238E27FC236}">
                  <a16:creationId xmlns:a16="http://schemas.microsoft.com/office/drawing/2014/main" id="{504DF808-B710-154A-9453-2DA685F8016E}"/>
                </a:ext>
              </a:extLst>
            </p:cNvPr>
            <p:cNvSpPr/>
            <p:nvPr/>
          </p:nvSpPr>
          <p:spPr>
            <a:xfrm>
              <a:off x="1267430" y="3326499"/>
              <a:ext cx="196768" cy="2083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9" name="组 22">
            <a:extLst>
              <a:ext uri="{FF2B5EF4-FFF2-40B4-BE49-F238E27FC236}">
                <a16:creationId xmlns:a16="http://schemas.microsoft.com/office/drawing/2014/main" id="{ED728572-5DD1-784E-AD2E-CA7F9920ACD9}"/>
              </a:ext>
            </a:extLst>
          </p:cNvPr>
          <p:cNvGrpSpPr/>
          <p:nvPr/>
        </p:nvGrpSpPr>
        <p:grpSpPr>
          <a:xfrm>
            <a:off x="5348399" y="4106247"/>
            <a:ext cx="312516" cy="644785"/>
            <a:chOff x="1215344" y="2974693"/>
            <a:chExt cx="312516" cy="644785"/>
          </a:xfrm>
        </p:grpSpPr>
        <p:sp>
          <p:nvSpPr>
            <p:cNvPr id="20" name="圆角矩形 23">
              <a:extLst>
                <a:ext uri="{FF2B5EF4-FFF2-40B4-BE49-F238E27FC236}">
                  <a16:creationId xmlns:a16="http://schemas.microsoft.com/office/drawing/2014/main" id="{68D86899-CEB2-584C-A0B1-E5184E3E4FC4}"/>
                </a:ext>
              </a:extLst>
            </p:cNvPr>
            <p:cNvSpPr/>
            <p:nvPr/>
          </p:nvSpPr>
          <p:spPr>
            <a:xfrm>
              <a:off x="1215344" y="2974693"/>
              <a:ext cx="312516" cy="64478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椭圆 24">
              <a:extLst>
                <a:ext uri="{FF2B5EF4-FFF2-40B4-BE49-F238E27FC236}">
                  <a16:creationId xmlns:a16="http://schemas.microsoft.com/office/drawing/2014/main" id="{D4F3DE0C-C498-F540-AC37-41DB21634B60}"/>
                </a:ext>
              </a:extLst>
            </p:cNvPr>
            <p:cNvSpPr/>
            <p:nvPr/>
          </p:nvSpPr>
          <p:spPr>
            <a:xfrm>
              <a:off x="1267430" y="3045458"/>
              <a:ext cx="196768" cy="2083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椭圆 25">
              <a:extLst>
                <a:ext uri="{FF2B5EF4-FFF2-40B4-BE49-F238E27FC236}">
                  <a16:creationId xmlns:a16="http://schemas.microsoft.com/office/drawing/2014/main" id="{BDA47211-4EA0-574A-8A30-E7F7A4FBBD28}"/>
                </a:ext>
              </a:extLst>
            </p:cNvPr>
            <p:cNvSpPr/>
            <p:nvPr/>
          </p:nvSpPr>
          <p:spPr>
            <a:xfrm>
              <a:off x="1267430" y="3326499"/>
              <a:ext cx="196768" cy="2083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3" name="组 26">
            <a:extLst>
              <a:ext uri="{FF2B5EF4-FFF2-40B4-BE49-F238E27FC236}">
                <a16:creationId xmlns:a16="http://schemas.microsoft.com/office/drawing/2014/main" id="{66D8D433-FAD2-BD43-84DD-037E22289BD3}"/>
              </a:ext>
            </a:extLst>
          </p:cNvPr>
          <p:cNvGrpSpPr/>
          <p:nvPr/>
        </p:nvGrpSpPr>
        <p:grpSpPr>
          <a:xfrm>
            <a:off x="6415199" y="4106247"/>
            <a:ext cx="312516" cy="644785"/>
            <a:chOff x="1215344" y="2974693"/>
            <a:chExt cx="312516" cy="644785"/>
          </a:xfrm>
        </p:grpSpPr>
        <p:sp>
          <p:nvSpPr>
            <p:cNvPr id="24" name="圆角矩形 27">
              <a:extLst>
                <a:ext uri="{FF2B5EF4-FFF2-40B4-BE49-F238E27FC236}">
                  <a16:creationId xmlns:a16="http://schemas.microsoft.com/office/drawing/2014/main" id="{D3E553A8-3CA7-C248-ABB0-257EDF6BD436}"/>
                </a:ext>
              </a:extLst>
            </p:cNvPr>
            <p:cNvSpPr/>
            <p:nvPr/>
          </p:nvSpPr>
          <p:spPr>
            <a:xfrm>
              <a:off x="1215344" y="2974693"/>
              <a:ext cx="312516" cy="64478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椭圆 28">
              <a:extLst>
                <a:ext uri="{FF2B5EF4-FFF2-40B4-BE49-F238E27FC236}">
                  <a16:creationId xmlns:a16="http://schemas.microsoft.com/office/drawing/2014/main" id="{DDC5622C-FB26-C44C-8977-0175D482CDC8}"/>
                </a:ext>
              </a:extLst>
            </p:cNvPr>
            <p:cNvSpPr/>
            <p:nvPr/>
          </p:nvSpPr>
          <p:spPr>
            <a:xfrm>
              <a:off x="1267430" y="3033521"/>
              <a:ext cx="196768" cy="2083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椭圆 29">
              <a:extLst>
                <a:ext uri="{FF2B5EF4-FFF2-40B4-BE49-F238E27FC236}">
                  <a16:creationId xmlns:a16="http://schemas.microsoft.com/office/drawing/2014/main" id="{476A632E-E63B-214B-AE6B-21D434871257}"/>
                </a:ext>
              </a:extLst>
            </p:cNvPr>
            <p:cNvSpPr/>
            <p:nvPr/>
          </p:nvSpPr>
          <p:spPr>
            <a:xfrm>
              <a:off x="1267430" y="3326499"/>
              <a:ext cx="196768" cy="2083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7" name="内容占位符 5">
            <a:extLst>
              <a:ext uri="{FF2B5EF4-FFF2-40B4-BE49-F238E27FC236}">
                <a16:creationId xmlns:a16="http://schemas.microsoft.com/office/drawing/2014/main" id="{F4F88C7F-5ED1-5842-9BD8-3FD453D676E1}"/>
              </a:ext>
            </a:extLst>
          </p:cNvPr>
          <p:cNvSpPr txBox="1">
            <a:spLocks/>
          </p:cNvSpPr>
          <p:nvPr/>
        </p:nvSpPr>
        <p:spPr>
          <a:xfrm>
            <a:off x="1578379" y="4824606"/>
            <a:ext cx="7454019" cy="472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altLang="zh-CN" b="1" dirty="0">
                <a:solidFill>
                  <a:srgbClr val="C00000"/>
                </a:solidFill>
              </a:rPr>
              <a:t>Microsoft</a:t>
            </a:r>
            <a:r>
              <a:rPr lang="en-US" altLang="zh-CN" dirty="0"/>
              <a:t>      </a:t>
            </a:r>
            <a:r>
              <a:rPr lang="en-US" altLang="zh-CN" dirty="0">
                <a:solidFill>
                  <a:schemeClr val="tx1"/>
                </a:solidFill>
              </a:rPr>
              <a:t>was     </a:t>
            </a:r>
            <a:r>
              <a:rPr lang="zh-CN" altLang="en-US" dirty="0">
                <a:solidFill>
                  <a:schemeClr val="tx1"/>
                </a:solidFill>
              </a:rPr>
              <a:t>  </a:t>
            </a:r>
            <a:r>
              <a:rPr lang="en-US" altLang="zh-CN" dirty="0">
                <a:solidFill>
                  <a:schemeClr val="tx1"/>
                </a:solidFill>
              </a:rPr>
              <a:t>founded       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by       </a:t>
            </a:r>
            <a:r>
              <a:rPr lang="en-US" altLang="zh-CN" b="1" dirty="0" err="1">
                <a:solidFill>
                  <a:schemeClr val="accent1"/>
                </a:solidFill>
              </a:rPr>
              <a:t>Bill_Gates</a:t>
            </a:r>
            <a:r>
              <a:rPr lang="zh-CN" altLang="en-US" b="1" dirty="0">
                <a:solidFill>
                  <a:schemeClr val="accent1"/>
                </a:solidFill>
              </a:rPr>
              <a:t> 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grpSp>
        <p:nvGrpSpPr>
          <p:cNvPr id="28" name="组 48">
            <a:extLst>
              <a:ext uri="{FF2B5EF4-FFF2-40B4-BE49-F238E27FC236}">
                <a16:creationId xmlns:a16="http://schemas.microsoft.com/office/drawing/2014/main" id="{61C70E5D-1120-EB4D-AE03-9025004B933F}"/>
              </a:ext>
            </a:extLst>
          </p:cNvPr>
          <p:cNvGrpSpPr/>
          <p:nvPr/>
        </p:nvGrpSpPr>
        <p:grpSpPr>
          <a:xfrm>
            <a:off x="2147999" y="3029388"/>
            <a:ext cx="312516" cy="644785"/>
            <a:chOff x="1899297" y="2613545"/>
            <a:chExt cx="312516" cy="644785"/>
          </a:xfrm>
        </p:grpSpPr>
        <p:sp>
          <p:nvSpPr>
            <p:cNvPr id="29" name="圆角矩形 33">
              <a:extLst>
                <a:ext uri="{FF2B5EF4-FFF2-40B4-BE49-F238E27FC236}">
                  <a16:creationId xmlns:a16="http://schemas.microsoft.com/office/drawing/2014/main" id="{CD2B28DA-3876-1845-A1BE-C7B4E0AFB480}"/>
                </a:ext>
              </a:extLst>
            </p:cNvPr>
            <p:cNvSpPr/>
            <p:nvPr/>
          </p:nvSpPr>
          <p:spPr>
            <a:xfrm>
              <a:off x="1899297" y="2613545"/>
              <a:ext cx="312516" cy="64478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椭圆 34">
              <a:extLst>
                <a:ext uri="{FF2B5EF4-FFF2-40B4-BE49-F238E27FC236}">
                  <a16:creationId xmlns:a16="http://schemas.microsoft.com/office/drawing/2014/main" id="{8C000BDC-9631-E045-82D2-8EABC747A8D0}"/>
                </a:ext>
              </a:extLst>
            </p:cNvPr>
            <p:cNvSpPr/>
            <p:nvPr/>
          </p:nvSpPr>
          <p:spPr>
            <a:xfrm>
              <a:off x="1951383" y="2672373"/>
              <a:ext cx="196768" cy="20835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椭圆 35">
              <a:extLst>
                <a:ext uri="{FF2B5EF4-FFF2-40B4-BE49-F238E27FC236}">
                  <a16:creationId xmlns:a16="http://schemas.microsoft.com/office/drawing/2014/main" id="{F2B8711F-4A2A-A24D-BCB2-F18589CD9C66}"/>
                </a:ext>
              </a:extLst>
            </p:cNvPr>
            <p:cNvSpPr/>
            <p:nvPr/>
          </p:nvSpPr>
          <p:spPr>
            <a:xfrm>
              <a:off x="1951383" y="2965351"/>
              <a:ext cx="196768" cy="20835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2" name="组 49">
            <a:extLst>
              <a:ext uri="{FF2B5EF4-FFF2-40B4-BE49-F238E27FC236}">
                <a16:creationId xmlns:a16="http://schemas.microsoft.com/office/drawing/2014/main" id="{9A8D06DA-6661-3D4D-8E07-A79BC91AEB15}"/>
              </a:ext>
            </a:extLst>
          </p:cNvPr>
          <p:cNvGrpSpPr/>
          <p:nvPr/>
        </p:nvGrpSpPr>
        <p:grpSpPr>
          <a:xfrm>
            <a:off x="3214799" y="3029389"/>
            <a:ext cx="312516" cy="644785"/>
            <a:chOff x="2976665" y="2613545"/>
            <a:chExt cx="312516" cy="644785"/>
          </a:xfrm>
        </p:grpSpPr>
        <p:sp>
          <p:nvSpPr>
            <p:cNvPr id="33" name="圆角矩形 36">
              <a:extLst>
                <a:ext uri="{FF2B5EF4-FFF2-40B4-BE49-F238E27FC236}">
                  <a16:creationId xmlns:a16="http://schemas.microsoft.com/office/drawing/2014/main" id="{CE153087-7A8E-4747-A765-6F3046B8D4D3}"/>
                </a:ext>
              </a:extLst>
            </p:cNvPr>
            <p:cNvSpPr/>
            <p:nvPr/>
          </p:nvSpPr>
          <p:spPr>
            <a:xfrm>
              <a:off x="2976665" y="2613545"/>
              <a:ext cx="312516" cy="64478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椭圆 37">
              <a:extLst>
                <a:ext uri="{FF2B5EF4-FFF2-40B4-BE49-F238E27FC236}">
                  <a16:creationId xmlns:a16="http://schemas.microsoft.com/office/drawing/2014/main" id="{31AA4DD6-1354-FF41-9DB8-53AA96839AE0}"/>
                </a:ext>
              </a:extLst>
            </p:cNvPr>
            <p:cNvSpPr/>
            <p:nvPr/>
          </p:nvSpPr>
          <p:spPr>
            <a:xfrm>
              <a:off x="3028751" y="2672373"/>
              <a:ext cx="196768" cy="20835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椭圆 38">
              <a:extLst>
                <a:ext uri="{FF2B5EF4-FFF2-40B4-BE49-F238E27FC236}">
                  <a16:creationId xmlns:a16="http://schemas.microsoft.com/office/drawing/2014/main" id="{F81B43D2-211E-4B4C-8825-BEF0965F6941}"/>
                </a:ext>
              </a:extLst>
            </p:cNvPr>
            <p:cNvSpPr/>
            <p:nvPr/>
          </p:nvSpPr>
          <p:spPr>
            <a:xfrm>
              <a:off x="3028751" y="2965351"/>
              <a:ext cx="196768" cy="20835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6" name="组 50">
            <a:extLst>
              <a:ext uri="{FF2B5EF4-FFF2-40B4-BE49-F238E27FC236}">
                <a16:creationId xmlns:a16="http://schemas.microsoft.com/office/drawing/2014/main" id="{AC94B6BD-ECFA-0945-ADFA-3850BCECD180}"/>
              </a:ext>
            </a:extLst>
          </p:cNvPr>
          <p:cNvGrpSpPr/>
          <p:nvPr/>
        </p:nvGrpSpPr>
        <p:grpSpPr>
          <a:xfrm>
            <a:off x="4281599" y="3029389"/>
            <a:ext cx="312516" cy="644785"/>
            <a:chOff x="4043465" y="2613545"/>
            <a:chExt cx="312516" cy="644785"/>
          </a:xfrm>
        </p:grpSpPr>
        <p:sp>
          <p:nvSpPr>
            <p:cNvPr id="37" name="圆角矩形 39">
              <a:extLst>
                <a:ext uri="{FF2B5EF4-FFF2-40B4-BE49-F238E27FC236}">
                  <a16:creationId xmlns:a16="http://schemas.microsoft.com/office/drawing/2014/main" id="{FF5BCB8C-9EA0-634A-BC5B-3E8717B6E04A}"/>
                </a:ext>
              </a:extLst>
            </p:cNvPr>
            <p:cNvSpPr/>
            <p:nvPr/>
          </p:nvSpPr>
          <p:spPr>
            <a:xfrm>
              <a:off x="4043465" y="2613545"/>
              <a:ext cx="312516" cy="64478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" name="椭圆 40">
              <a:extLst>
                <a:ext uri="{FF2B5EF4-FFF2-40B4-BE49-F238E27FC236}">
                  <a16:creationId xmlns:a16="http://schemas.microsoft.com/office/drawing/2014/main" id="{2832839B-F607-694B-9483-5BB3C5D383C9}"/>
                </a:ext>
              </a:extLst>
            </p:cNvPr>
            <p:cNvSpPr/>
            <p:nvPr/>
          </p:nvSpPr>
          <p:spPr>
            <a:xfrm>
              <a:off x="4095551" y="2672373"/>
              <a:ext cx="196768" cy="20835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" name="椭圆 41">
              <a:extLst>
                <a:ext uri="{FF2B5EF4-FFF2-40B4-BE49-F238E27FC236}">
                  <a16:creationId xmlns:a16="http://schemas.microsoft.com/office/drawing/2014/main" id="{041C1EB5-78BC-2841-AFB5-0A5B38ADEAF1}"/>
                </a:ext>
              </a:extLst>
            </p:cNvPr>
            <p:cNvSpPr/>
            <p:nvPr/>
          </p:nvSpPr>
          <p:spPr>
            <a:xfrm>
              <a:off x="4095551" y="2965351"/>
              <a:ext cx="196768" cy="20835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0" name="组 51">
            <a:extLst>
              <a:ext uri="{FF2B5EF4-FFF2-40B4-BE49-F238E27FC236}">
                <a16:creationId xmlns:a16="http://schemas.microsoft.com/office/drawing/2014/main" id="{4F8E08EF-69CA-914B-89AC-51444389E1DC}"/>
              </a:ext>
            </a:extLst>
          </p:cNvPr>
          <p:cNvGrpSpPr/>
          <p:nvPr/>
        </p:nvGrpSpPr>
        <p:grpSpPr>
          <a:xfrm>
            <a:off x="5348399" y="3029389"/>
            <a:ext cx="312516" cy="644785"/>
            <a:chOff x="5110265" y="2613545"/>
            <a:chExt cx="312516" cy="644785"/>
          </a:xfrm>
        </p:grpSpPr>
        <p:sp>
          <p:nvSpPr>
            <p:cNvPr id="41" name="圆角矩形 42">
              <a:extLst>
                <a:ext uri="{FF2B5EF4-FFF2-40B4-BE49-F238E27FC236}">
                  <a16:creationId xmlns:a16="http://schemas.microsoft.com/office/drawing/2014/main" id="{3448F4C0-9011-6C4A-889E-DDB692AAD35E}"/>
                </a:ext>
              </a:extLst>
            </p:cNvPr>
            <p:cNvSpPr/>
            <p:nvPr/>
          </p:nvSpPr>
          <p:spPr>
            <a:xfrm>
              <a:off x="5110265" y="2613545"/>
              <a:ext cx="312516" cy="64478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椭圆 43">
              <a:extLst>
                <a:ext uri="{FF2B5EF4-FFF2-40B4-BE49-F238E27FC236}">
                  <a16:creationId xmlns:a16="http://schemas.microsoft.com/office/drawing/2014/main" id="{375E12E8-29AA-4A49-9A77-BB1FA7606A33}"/>
                </a:ext>
              </a:extLst>
            </p:cNvPr>
            <p:cNvSpPr/>
            <p:nvPr/>
          </p:nvSpPr>
          <p:spPr>
            <a:xfrm>
              <a:off x="5162351" y="2672373"/>
              <a:ext cx="196768" cy="20835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椭圆 44">
              <a:extLst>
                <a:ext uri="{FF2B5EF4-FFF2-40B4-BE49-F238E27FC236}">
                  <a16:creationId xmlns:a16="http://schemas.microsoft.com/office/drawing/2014/main" id="{6DED9641-2B7A-A24C-BF29-85E3A8743E52}"/>
                </a:ext>
              </a:extLst>
            </p:cNvPr>
            <p:cNvSpPr/>
            <p:nvPr/>
          </p:nvSpPr>
          <p:spPr>
            <a:xfrm>
              <a:off x="5162351" y="2965351"/>
              <a:ext cx="196768" cy="20835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4" name="圆角矩形 45">
            <a:extLst>
              <a:ext uri="{FF2B5EF4-FFF2-40B4-BE49-F238E27FC236}">
                <a16:creationId xmlns:a16="http://schemas.microsoft.com/office/drawing/2014/main" id="{13FD33BC-7C50-D744-9C14-114EBF0FDE2E}"/>
              </a:ext>
            </a:extLst>
          </p:cNvPr>
          <p:cNvSpPr/>
          <p:nvPr/>
        </p:nvSpPr>
        <p:spPr>
          <a:xfrm>
            <a:off x="6415199" y="3029389"/>
            <a:ext cx="312516" cy="6447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椭圆 46">
            <a:extLst>
              <a:ext uri="{FF2B5EF4-FFF2-40B4-BE49-F238E27FC236}">
                <a16:creationId xmlns:a16="http://schemas.microsoft.com/office/drawing/2014/main" id="{BFE6B17E-E163-C349-B64B-5CA7BE3CB038}"/>
              </a:ext>
            </a:extLst>
          </p:cNvPr>
          <p:cNvSpPr/>
          <p:nvPr/>
        </p:nvSpPr>
        <p:spPr>
          <a:xfrm>
            <a:off x="6467285" y="3088216"/>
            <a:ext cx="196768" cy="20835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椭圆 47">
            <a:extLst>
              <a:ext uri="{FF2B5EF4-FFF2-40B4-BE49-F238E27FC236}">
                <a16:creationId xmlns:a16="http://schemas.microsoft.com/office/drawing/2014/main" id="{89A6D424-2D7B-6044-8E1F-E66B17D01489}"/>
              </a:ext>
            </a:extLst>
          </p:cNvPr>
          <p:cNvSpPr/>
          <p:nvPr/>
        </p:nvSpPr>
        <p:spPr>
          <a:xfrm>
            <a:off x="6467285" y="3381194"/>
            <a:ext cx="196768" cy="20835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7" name="直线箭头连接符 13">
            <a:extLst>
              <a:ext uri="{FF2B5EF4-FFF2-40B4-BE49-F238E27FC236}">
                <a16:creationId xmlns:a16="http://schemas.microsoft.com/office/drawing/2014/main" id="{B6786837-26AA-A74D-B9C1-5D5372AB6F79}"/>
              </a:ext>
            </a:extLst>
          </p:cNvPr>
          <p:cNvCxnSpPr>
            <a:stCxn id="8" idx="0"/>
            <a:endCxn id="29" idx="2"/>
          </p:cNvCxnSpPr>
          <p:nvPr/>
        </p:nvCxnSpPr>
        <p:spPr>
          <a:xfrm flipV="1">
            <a:off x="2304257" y="3674172"/>
            <a:ext cx="0" cy="432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线箭头连接符 55">
            <a:extLst>
              <a:ext uri="{FF2B5EF4-FFF2-40B4-BE49-F238E27FC236}">
                <a16:creationId xmlns:a16="http://schemas.microsoft.com/office/drawing/2014/main" id="{9610AD81-0B58-D349-957A-69ABE7A24D7A}"/>
              </a:ext>
            </a:extLst>
          </p:cNvPr>
          <p:cNvCxnSpPr>
            <a:stCxn id="48" idx="0"/>
          </p:cNvCxnSpPr>
          <p:nvPr/>
        </p:nvCxnSpPr>
        <p:spPr>
          <a:xfrm flipV="1">
            <a:off x="3365269" y="3674172"/>
            <a:ext cx="0" cy="432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线箭头连接符 56">
            <a:extLst>
              <a:ext uri="{FF2B5EF4-FFF2-40B4-BE49-F238E27FC236}">
                <a16:creationId xmlns:a16="http://schemas.microsoft.com/office/drawing/2014/main" id="{C32A38CF-E27B-4F4E-99A0-D403A0A16589}"/>
              </a:ext>
            </a:extLst>
          </p:cNvPr>
          <p:cNvCxnSpPr>
            <a:stCxn id="49" idx="0"/>
          </p:cNvCxnSpPr>
          <p:nvPr/>
        </p:nvCxnSpPr>
        <p:spPr>
          <a:xfrm flipV="1">
            <a:off x="4432069" y="3674168"/>
            <a:ext cx="0" cy="432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线箭头连接符 57">
            <a:extLst>
              <a:ext uri="{FF2B5EF4-FFF2-40B4-BE49-F238E27FC236}">
                <a16:creationId xmlns:a16="http://schemas.microsoft.com/office/drawing/2014/main" id="{912B1C93-1BDC-504C-8C9C-C3F9B07A6D43}"/>
              </a:ext>
            </a:extLst>
          </p:cNvPr>
          <p:cNvCxnSpPr>
            <a:stCxn id="50" idx="0"/>
          </p:cNvCxnSpPr>
          <p:nvPr/>
        </p:nvCxnSpPr>
        <p:spPr>
          <a:xfrm flipV="1">
            <a:off x="5498869" y="3674168"/>
            <a:ext cx="0" cy="432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线箭头连接符 58">
            <a:extLst>
              <a:ext uri="{FF2B5EF4-FFF2-40B4-BE49-F238E27FC236}">
                <a16:creationId xmlns:a16="http://schemas.microsoft.com/office/drawing/2014/main" id="{D96F68F7-2A82-7546-A898-18150A5CC2B4}"/>
              </a:ext>
            </a:extLst>
          </p:cNvPr>
          <p:cNvCxnSpPr>
            <a:cxnSpLocks/>
          </p:cNvCxnSpPr>
          <p:nvPr/>
        </p:nvCxnSpPr>
        <p:spPr>
          <a:xfrm flipV="1">
            <a:off x="6565669" y="3674168"/>
            <a:ext cx="0" cy="432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线箭头连接符 53">
            <a:extLst>
              <a:ext uri="{FF2B5EF4-FFF2-40B4-BE49-F238E27FC236}">
                <a16:creationId xmlns:a16="http://schemas.microsoft.com/office/drawing/2014/main" id="{8682082B-3AC7-FE48-85BC-B8C3C3FE5A46}"/>
              </a:ext>
            </a:extLst>
          </p:cNvPr>
          <p:cNvCxnSpPr>
            <a:cxnSpLocks/>
          </p:cNvCxnSpPr>
          <p:nvPr/>
        </p:nvCxnSpPr>
        <p:spPr>
          <a:xfrm>
            <a:off x="2460515" y="3159043"/>
            <a:ext cx="754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线箭头连接符 61">
            <a:extLst>
              <a:ext uri="{FF2B5EF4-FFF2-40B4-BE49-F238E27FC236}">
                <a16:creationId xmlns:a16="http://schemas.microsoft.com/office/drawing/2014/main" id="{A396CB91-0CE0-D84E-B578-3692F845A99D}"/>
              </a:ext>
            </a:extLst>
          </p:cNvPr>
          <p:cNvCxnSpPr>
            <a:cxnSpLocks/>
          </p:cNvCxnSpPr>
          <p:nvPr/>
        </p:nvCxnSpPr>
        <p:spPr>
          <a:xfrm>
            <a:off x="3527315" y="3159043"/>
            <a:ext cx="754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线箭头连接符 62">
            <a:extLst>
              <a:ext uri="{FF2B5EF4-FFF2-40B4-BE49-F238E27FC236}">
                <a16:creationId xmlns:a16="http://schemas.microsoft.com/office/drawing/2014/main" id="{14144A9C-A870-DF43-B308-E842CFCC1970}"/>
              </a:ext>
            </a:extLst>
          </p:cNvPr>
          <p:cNvCxnSpPr>
            <a:cxnSpLocks/>
          </p:cNvCxnSpPr>
          <p:nvPr/>
        </p:nvCxnSpPr>
        <p:spPr>
          <a:xfrm>
            <a:off x="4594115" y="3167064"/>
            <a:ext cx="754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线箭头连接符 63">
            <a:extLst>
              <a:ext uri="{FF2B5EF4-FFF2-40B4-BE49-F238E27FC236}">
                <a16:creationId xmlns:a16="http://schemas.microsoft.com/office/drawing/2014/main" id="{BFF262CB-B633-6F47-917C-723CFEF38D8F}"/>
              </a:ext>
            </a:extLst>
          </p:cNvPr>
          <p:cNvCxnSpPr>
            <a:cxnSpLocks/>
          </p:cNvCxnSpPr>
          <p:nvPr/>
        </p:nvCxnSpPr>
        <p:spPr>
          <a:xfrm>
            <a:off x="5660915" y="3169069"/>
            <a:ext cx="754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线箭头连接符 59">
            <a:extLst>
              <a:ext uri="{FF2B5EF4-FFF2-40B4-BE49-F238E27FC236}">
                <a16:creationId xmlns:a16="http://schemas.microsoft.com/office/drawing/2014/main" id="{E8B0FE13-FEE4-D647-80F3-CE847CCF7E34}"/>
              </a:ext>
            </a:extLst>
          </p:cNvPr>
          <p:cNvCxnSpPr>
            <a:cxnSpLocks/>
          </p:cNvCxnSpPr>
          <p:nvPr/>
        </p:nvCxnSpPr>
        <p:spPr>
          <a:xfrm flipH="1" flipV="1">
            <a:off x="5660915" y="3483897"/>
            <a:ext cx="754284" cy="6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线箭头连接符 66">
            <a:extLst>
              <a:ext uri="{FF2B5EF4-FFF2-40B4-BE49-F238E27FC236}">
                <a16:creationId xmlns:a16="http://schemas.microsoft.com/office/drawing/2014/main" id="{6FA6BF31-7C56-7C45-BD74-69125165CF8C}"/>
              </a:ext>
            </a:extLst>
          </p:cNvPr>
          <p:cNvCxnSpPr>
            <a:cxnSpLocks/>
          </p:cNvCxnSpPr>
          <p:nvPr/>
        </p:nvCxnSpPr>
        <p:spPr>
          <a:xfrm flipH="1" flipV="1">
            <a:off x="4582539" y="3477882"/>
            <a:ext cx="754284" cy="6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线箭头连接符 67">
            <a:extLst>
              <a:ext uri="{FF2B5EF4-FFF2-40B4-BE49-F238E27FC236}">
                <a16:creationId xmlns:a16="http://schemas.microsoft.com/office/drawing/2014/main" id="{38ABF0A7-C177-5544-8204-1B6DC15517C2}"/>
              </a:ext>
            </a:extLst>
          </p:cNvPr>
          <p:cNvCxnSpPr>
            <a:cxnSpLocks/>
          </p:cNvCxnSpPr>
          <p:nvPr/>
        </p:nvCxnSpPr>
        <p:spPr>
          <a:xfrm flipH="1" flipV="1">
            <a:off x="3527315" y="3485370"/>
            <a:ext cx="754284" cy="6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线箭头连接符 68">
            <a:extLst>
              <a:ext uri="{FF2B5EF4-FFF2-40B4-BE49-F238E27FC236}">
                <a16:creationId xmlns:a16="http://schemas.microsoft.com/office/drawing/2014/main" id="{A947FA30-B0F7-1D42-9406-452420B13EB6}"/>
              </a:ext>
            </a:extLst>
          </p:cNvPr>
          <p:cNvCxnSpPr>
            <a:cxnSpLocks/>
          </p:cNvCxnSpPr>
          <p:nvPr/>
        </p:nvCxnSpPr>
        <p:spPr>
          <a:xfrm flipH="1" flipV="1">
            <a:off x="2448939" y="3485370"/>
            <a:ext cx="754284" cy="6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60">
                <a:extLst>
                  <a:ext uri="{FF2B5EF4-FFF2-40B4-BE49-F238E27FC236}">
                    <a16:creationId xmlns:a16="http://schemas.microsoft.com/office/drawing/2014/main" id="{F9AC5A24-7B74-074F-8E89-013414680453}"/>
                  </a:ext>
                </a:extLst>
              </p:cNvPr>
              <p:cNvSpPr txBox="1"/>
              <p:nvPr/>
            </p:nvSpPr>
            <p:spPr>
              <a:xfrm>
                <a:off x="371199" y="4194424"/>
                <a:ext cx="42579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𝐸𝑚𝑏𝑒𝑑𝑑𝑖𝑛𝑔</m:t>
                          </m:r>
                          <m:r>
                            <a:rPr kumimoji="1" lang="en-US" altLang="zh-CN" i="1">
                              <a:latin typeface="Cambria Math" charset="0"/>
                            </a:rPr>
                            <m:t>:</m:t>
                          </m:r>
                          <m:r>
                            <a:rPr kumimoji="1"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0" name="文本框 60">
                <a:extLst>
                  <a:ext uri="{FF2B5EF4-FFF2-40B4-BE49-F238E27FC236}">
                    <a16:creationId xmlns:a16="http://schemas.microsoft.com/office/drawing/2014/main" id="{F9AC5A24-7B74-074F-8E89-013414680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99" y="4194424"/>
                <a:ext cx="425792" cy="276999"/>
              </a:xfrm>
              <a:prstGeom prst="rect">
                <a:avLst/>
              </a:prstGeom>
              <a:blipFill>
                <a:blip r:embed="rId2"/>
                <a:stretch>
                  <a:fillRect l="-25714" t="-2174" r="-25714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70">
                <a:extLst>
                  <a:ext uri="{FF2B5EF4-FFF2-40B4-BE49-F238E27FC236}">
                    <a16:creationId xmlns:a16="http://schemas.microsoft.com/office/drawing/2014/main" id="{5DAB072D-110C-7C4B-A5E7-967F5DD7DDF7}"/>
                  </a:ext>
                </a:extLst>
              </p:cNvPr>
              <p:cNvSpPr txBox="1"/>
              <p:nvPr/>
            </p:nvSpPr>
            <p:spPr>
              <a:xfrm>
                <a:off x="766963" y="3192392"/>
                <a:ext cx="42579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𝐵𝑖𝐿𝑆𝑇𝑀</m:t>
                          </m:r>
                          <m:r>
                            <a:rPr kumimoji="1" lang="en-US" altLang="zh-CN" i="1">
                              <a:latin typeface="Cambria Math" charset="0"/>
                            </a:rPr>
                            <m:t>:</m:t>
                          </m:r>
                          <m:r>
                            <a:rPr kumimoji="1"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1" name="文本框 70">
                <a:extLst>
                  <a:ext uri="{FF2B5EF4-FFF2-40B4-BE49-F238E27FC236}">
                    <a16:creationId xmlns:a16="http://schemas.microsoft.com/office/drawing/2014/main" id="{5DAB072D-110C-7C4B-A5E7-967F5DD7D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63" y="3192392"/>
                <a:ext cx="425792" cy="276999"/>
              </a:xfrm>
              <a:prstGeom prst="rect">
                <a:avLst/>
              </a:prstGeom>
              <a:blipFill>
                <a:blip r:embed="rId3"/>
                <a:stretch>
                  <a:fillRect l="-20000" r="-17000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线箭头连接符 65">
            <a:extLst>
              <a:ext uri="{FF2B5EF4-FFF2-40B4-BE49-F238E27FC236}">
                <a16:creationId xmlns:a16="http://schemas.microsoft.com/office/drawing/2014/main" id="{29652096-2225-1149-B7D4-678E79D00F65}"/>
              </a:ext>
            </a:extLst>
          </p:cNvPr>
          <p:cNvCxnSpPr>
            <a:cxnSpLocks/>
          </p:cNvCxnSpPr>
          <p:nvPr/>
        </p:nvCxnSpPr>
        <p:spPr>
          <a:xfrm flipH="1" flipV="1">
            <a:off x="2250326" y="2608196"/>
            <a:ext cx="5788" cy="42379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线箭头连接符 73">
            <a:extLst>
              <a:ext uri="{FF2B5EF4-FFF2-40B4-BE49-F238E27FC236}">
                <a16:creationId xmlns:a16="http://schemas.microsoft.com/office/drawing/2014/main" id="{1C33521D-CAA7-BB48-9B10-3777FC404237}"/>
              </a:ext>
            </a:extLst>
          </p:cNvPr>
          <p:cNvCxnSpPr>
            <a:cxnSpLocks/>
          </p:cNvCxnSpPr>
          <p:nvPr/>
        </p:nvCxnSpPr>
        <p:spPr>
          <a:xfrm flipH="1" flipV="1">
            <a:off x="3329155" y="2614545"/>
            <a:ext cx="5788" cy="42379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线箭头连接符 74">
            <a:extLst>
              <a:ext uri="{FF2B5EF4-FFF2-40B4-BE49-F238E27FC236}">
                <a16:creationId xmlns:a16="http://schemas.microsoft.com/office/drawing/2014/main" id="{B7BCD5E2-02CE-684A-AFF6-D3D17B2E05E3}"/>
              </a:ext>
            </a:extLst>
          </p:cNvPr>
          <p:cNvCxnSpPr>
            <a:cxnSpLocks/>
          </p:cNvCxnSpPr>
          <p:nvPr/>
        </p:nvCxnSpPr>
        <p:spPr>
          <a:xfrm flipH="1" flipV="1">
            <a:off x="4353828" y="2609357"/>
            <a:ext cx="5788" cy="42379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线箭头连接符 75">
            <a:extLst>
              <a:ext uri="{FF2B5EF4-FFF2-40B4-BE49-F238E27FC236}">
                <a16:creationId xmlns:a16="http://schemas.microsoft.com/office/drawing/2014/main" id="{CF5E511A-FDE6-7242-9B06-63ED18431419}"/>
              </a:ext>
            </a:extLst>
          </p:cNvPr>
          <p:cNvCxnSpPr>
            <a:cxnSpLocks/>
          </p:cNvCxnSpPr>
          <p:nvPr/>
        </p:nvCxnSpPr>
        <p:spPr>
          <a:xfrm flipH="1" flipV="1">
            <a:off x="5534983" y="2603277"/>
            <a:ext cx="5788" cy="42379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线箭头连接符 76">
            <a:extLst>
              <a:ext uri="{FF2B5EF4-FFF2-40B4-BE49-F238E27FC236}">
                <a16:creationId xmlns:a16="http://schemas.microsoft.com/office/drawing/2014/main" id="{70BA8F8A-4A37-6946-9108-CCFD9CCB102B}"/>
              </a:ext>
            </a:extLst>
          </p:cNvPr>
          <p:cNvCxnSpPr>
            <a:cxnSpLocks/>
          </p:cNvCxnSpPr>
          <p:nvPr/>
        </p:nvCxnSpPr>
        <p:spPr>
          <a:xfrm flipH="1" flipV="1">
            <a:off x="6585302" y="2614544"/>
            <a:ext cx="5788" cy="42379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本框 77">
            <a:extLst>
              <a:ext uri="{FF2B5EF4-FFF2-40B4-BE49-F238E27FC236}">
                <a16:creationId xmlns:a16="http://schemas.microsoft.com/office/drawing/2014/main" id="{A00C1BD1-1FA2-EE44-B74B-05CE5715307F}"/>
              </a:ext>
            </a:extLst>
          </p:cNvPr>
          <p:cNvSpPr txBox="1"/>
          <p:nvPr/>
        </p:nvSpPr>
        <p:spPr>
          <a:xfrm>
            <a:off x="1952106" y="2412848"/>
            <a:ext cx="42579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CN" dirty="0"/>
              <a:t>0.3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78">
                <a:extLst>
                  <a:ext uri="{FF2B5EF4-FFF2-40B4-BE49-F238E27FC236}">
                    <a16:creationId xmlns:a16="http://schemas.microsoft.com/office/drawing/2014/main" id="{150C760F-DFE5-8A47-9DDE-00D20A16EDAC}"/>
                  </a:ext>
                </a:extLst>
              </p:cNvPr>
              <p:cNvSpPr txBox="1"/>
              <p:nvPr/>
            </p:nvSpPr>
            <p:spPr>
              <a:xfrm>
                <a:off x="3021728" y="2425982"/>
                <a:ext cx="42579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charset="0"/>
                        </a:rPr>
                        <m:t>0.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8" name="文本框 78">
                <a:extLst>
                  <a:ext uri="{FF2B5EF4-FFF2-40B4-BE49-F238E27FC236}">
                    <a16:creationId xmlns:a16="http://schemas.microsoft.com/office/drawing/2014/main" id="{150C760F-DFE5-8A47-9DDE-00D20A16E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728" y="2425982"/>
                <a:ext cx="425792" cy="276999"/>
              </a:xfrm>
              <a:prstGeom prst="rect">
                <a:avLst/>
              </a:prstGeom>
              <a:blipFill>
                <a:blip r:embed="rId4"/>
                <a:stretch>
                  <a:fillRect l="-20000" r="-21429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文本框 79">
            <a:extLst>
              <a:ext uri="{FF2B5EF4-FFF2-40B4-BE49-F238E27FC236}">
                <a16:creationId xmlns:a16="http://schemas.microsoft.com/office/drawing/2014/main" id="{A2B31523-4679-6B40-AAF7-2E4EDF05D811}"/>
              </a:ext>
            </a:extLst>
          </p:cNvPr>
          <p:cNvSpPr txBox="1"/>
          <p:nvPr/>
        </p:nvSpPr>
        <p:spPr>
          <a:xfrm>
            <a:off x="4061231" y="2425982"/>
            <a:ext cx="42579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/>
              <a:t>0.3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80">
                <a:extLst>
                  <a:ext uri="{FF2B5EF4-FFF2-40B4-BE49-F238E27FC236}">
                    <a16:creationId xmlns:a16="http://schemas.microsoft.com/office/drawing/2014/main" id="{2B5DC6FF-6A13-8B42-844D-E3BC96C02D75}"/>
                  </a:ext>
                </a:extLst>
              </p:cNvPr>
              <p:cNvSpPr txBox="1"/>
              <p:nvPr/>
            </p:nvSpPr>
            <p:spPr>
              <a:xfrm>
                <a:off x="5336823" y="2413816"/>
                <a:ext cx="42579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charset="0"/>
                        </a:rPr>
                        <m:t>0.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0" name="文本框 80">
                <a:extLst>
                  <a:ext uri="{FF2B5EF4-FFF2-40B4-BE49-F238E27FC236}">
                    <a16:creationId xmlns:a16="http://schemas.microsoft.com/office/drawing/2014/main" id="{2B5DC6FF-6A13-8B42-844D-E3BC96C02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823" y="2413816"/>
                <a:ext cx="425792" cy="276999"/>
              </a:xfrm>
              <a:prstGeom prst="rect">
                <a:avLst/>
              </a:prstGeom>
              <a:blipFill>
                <a:blip r:embed="rId5"/>
                <a:stretch>
                  <a:fillRect l="-18571" r="-21429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81">
                <a:extLst>
                  <a:ext uri="{FF2B5EF4-FFF2-40B4-BE49-F238E27FC236}">
                    <a16:creationId xmlns:a16="http://schemas.microsoft.com/office/drawing/2014/main" id="{9A61631E-EC3C-BA41-9EC6-EE2A0FC15FE9}"/>
                  </a:ext>
                </a:extLst>
              </p:cNvPr>
              <p:cNvSpPr txBox="1"/>
              <p:nvPr/>
            </p:nvSpPr>
            <p:spPr>
              <a:xfrm>
                <a:off x="6372406" y="2412848"/>
                <a:ext cx="42579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charset="0"/>
                        </a:rPr>
                        <m:t>0.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1" name="文本框 81">
                <a:extLst>
                  <a:ext uri="{FF2B5EF4-FFF2-40B4-BE49-F238E27FC236}">
                    <a16:creationId xmlns:a16="http://schemas.microsoft.com/office/drawing/2014/main" id="{9A61631E-EC3C-BA41-9EC6-EE2A0FC15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406" y="2412848"/>
                <a:ext cx="425792" cy="276999"/>
              </a:xfrm>
              <a:prstGeom prst="rect">
                <a:avLst/>
              </a:prstGeom>
              <a:blipFill>
                <a:blip r:embed="rId6"/>
                <a:stretch>
                  <a:fillRect l="-4286" r="-571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3984E023-512D-6644-96D2-91A5D0C0A266}"/>
              </a:ext>
            </a:extLst>
          </p:cNvPr>
          <p:cNvCxnSpPr>
            <a:stCxn id="29" idx="0"/>
          </p:cNvCxnSpPr>
          <p:nvPr/>
        </p:nvCxnSpPr>
        <p:spPr>
          <a:xfrm flipV="1">
            <a:off x="2304258" y="1849325"/>
            <a:ext cx="1726573" cy="1180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线箭头连接符 84">
            <a:extLst>
              <a:ext uri="{FF2B5EF4-FFF2-40B4-BE49-F238E27FC236}">
                <a16:creationId xmlns:a16="http://schemas.microsoft.com/office/drawing/2014/main" id="{FEAF7A5F-1A71-DC4B-ADEC-EA3E04569785}"/>
              </a:ext>
            </a:extLst>
          </p:cNvPr>
          <p:cNvCxnSpPr>
            <a:cxnSpLocks/>
          </p:cNvCxnSpPr>
          <p:nvPr/>
        </p:nvCxnSpPr>
        <p:spPr>
          <a:xfrm flipV="1">
            <a:off x="3403482" y="1864903"/>
            <a:ext cx="795249" cy="1162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线箭头连接符 87">
            <a:extLst>
              <a:ext uri="{FF2B5EF4-FFF2-40B4-BE49-F238E27FC236}">
                <a16:creationId xmlns:a16="http://schemas.microsoft.com/office/drawing/2014/main" id="{AF6EF790-D503-C34F-A00D-2823082787FB}"/>
              </a:ext>
            </a:extLst>
          </p:cNvPr>
          <p:cNvCxnSpPr>
            <a:cxnSpLocks/>
          </p:cNvCxnSpPr>
          <p:nvPr/>
        </p:nvCxnSpPr>
        <p:spPr>
          <a:xfrm flipH="1" flipV="1">
            <a:off x="4467800" y="1873070"/>
            <a:ext cx="19222" cy="1152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线箭头连接符 89">
            <a:extLst>
              <a:ext uri="{FF2B5EF4-FFF2-40B4-BE49-F238E27FC236}">
                <a16:creationId xmlns:a16="http://schemas.microsoft.com/office/drawing/2014/main" id="{BBDFFFC1-B347-CC4F-A49D-0EE16D98F393}"/>
              </a:ext>
            </a:extLst>
          </p:cNvPr>
          <p:cNvCxnSpPr>
            <a:cxnSpLocks/>
          </p:cNvCxnSpPr>
          <p:nvPr/>
        </p:nvCxnSpPr>
        <p:spPr>
          <a:xfrm flipH="1" flipV="1">
            <a:off x="4671822" y="1873071"/>
            <a:ext cx="797972" cy="1142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线箭头连接符 91">
            <a:extLst>
              <a:ext uri="{FF2B5EF4-FFF2-40B4-BE49-F238E27FC236}">
                <a16:creationId xmlns:a16="http://schemas.microsoft.com/office/drawing/2014/main" id="{8A873BE5-5CC7-524E-8B0C-22F3F4A238B3}"/>
              </a:ext>
            </a:extLst>
          </p:cNvPr>
          <p:cNvCxnSpPr>
            <a:cxnSpLocks/>
          </p:cNvCxnSpPr>
          <p:nvPr/>
        </p:nvCxnSpPr>
        <p:spPr>
          <a:xfrm flipH="1" flipV="1">
            <a:off x="4844885" y="1855035"/>
            <a:ext cx="1685977" cy="1181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线箭头连接符 93">
            <a:extLst>
              <a:ext uri="{FF2B5EF4-FFF2-40B4-BE49-F238E27FC236}">
                <a16:creationId xmlns:a16="http://schemas.microsoft.com/office/drawing/2014/main" id="{102E728B-184D-C346-9B23-C48DCE3ED8C1}"/>
              </a:ext>
            </a:extLst>
          </p:cNvPr>
          <p:cNvCxnSpPr>
            <a:stCxn id="67" idx="3"/>
          </p:cNvCxnSpPr>
          <p:nvPr/>
        </p:nvCxnSpPr>
        <p:spPr>
          <a:xfrm flipV="1">
            <a:off x="2371795" y="2304123"/>
            <a:ext cx="866533" cy="24722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线箭头连接符 95">
            <a:extLst>
              <a:ext uri="{FF2B5EF4-FFF2-40B4-BE49-F238E27FC236}">
                <a16:creationId xmlns:a16="http://schemas.microsoft.com/office/drawing/2014/main" id="{DF6AE5FA-E3D0-344B-BBD0-53882375E402}"/>
              </a:ext>
            </a:extLst>
          </p:cNvPr>
          <p:cNvCxnSpPr>
            <a:cxnSpLocks/>
          </p:cNvCxnSpPr>
          <p:nvPr/>
        </p:nvCxnSpPr>
        <p:spPr>
          <a:xfrm flipV="1">
            <a:off x="3309364" y="2292495"/>
            <a:ext cx="362626" cy="19078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线箭头连接符 97">
            <a:extLst>
              <a:ext uri="{FF2B5EF4-FFF2-40B4-BE49-F238E27FC236}">
                <a16:creationId xmlns:a16="http://schemas.microsoft.com/office/drawing/2014/main" id="{47C8FE7A-C2CE-EF42-9B00-2188F4AE0207}"/>
              </a:ext>
            </a:extLst>
          </p:cNvPr>
          <p:cNvCxnSpPr>
            <a:cxnSpLocks/>
          </p:cNvCxnSpPr>
          <p:nvPr/>
        </p:nvCxnSpPr>
        <p:spPr>
          <a:xfrm flipV="1">
            <a:off x="4348422" y="2287036"/>
            <a:ext cx="77741" cy="1903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线箭头连接符 100">
            <a:extLst>
              <a:ext uri="{FF2B5EF4-FFF2-40B4-BE49-F238E27FC236}">
                <a16:creationId xmlns:a16="http://schemas.microsoft.com/office/drawing/2014/main" id="{0CD88AD2-06D2-224E-A6DE-F3A9226FA8FA}"/>
              </a:ext>
            </a:extLst>
          </p:cNvPr>
          <p:cNvCxnSpPr>
            <a:cxnSpLocks/>
          </p:cNvCxnSpPr>
          <p:nvPr/>
        </p:nvCxnSpPr>
        <p:spPr>
          <a:xfrm flipH="1" flipV="1">
            <a:off x="5043037" y="2302601"/>
            <a:ext cx="302652" cy="1889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线箭头连接符 102">
            <a:extLst>
              <a:ext uri="{FF2B5EF4-FFF2-40B4-BE49-F238E27FC236}">
                <a16:creationId xmlns:a16="http://schemas.microsoft.com/office/drawing/2014/main" id="{9F9A0C5C-D4C5-E741-A79E-82B3C0C60941}"/>
              </a:ext>
            </a:extLst>
          </p:cNvPr>
          <p:cNvCxnSpPr>
            <a:cxnSpLocks/>
          </p:cNvCxnSpPr>
          <p:nvPr/>
        </p:nvCxnSpPr>
        <p:spPr>
          <a:xfrm flipH="1" flipV="1">
            <a:off x="5720564" y="2283041"/>
            <a:ext cx="758414" cy="12432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圆角矩形 111">
            <a:extLst>
              <a:ext uri="{FF2B5EF4-FFF2-40B4-BE49-F238E27FC236}">
                <a16:creationId xmlns:a16="http://schemas.microsoft.com/office/drawing/2014/main" id="{C653A395-9D6B-ED4A-8A7B-F938DFE44808}"/>
              </a:ext>
            </a:extLst>
          </p:cNvPr>
          <p:cNvSpPr/>
          <p:nvPr/>
        </p:nvSpPr>
        <p:spPr>
          <a:xfrm rot="16200000">
            <a:off x="4254679" y="1339357"/>
            <a:ext cx="312516" cy="6447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椭圆 112">
            <a:extLst>
              <a:ext uri="{FF2B5EF4-FFF2-40B4-BE49-F238E27FC236}">
                <a16:creationId xmlns:a16="http://schemas.microsoft.com/office/drawing/2014/main" id="{E612E3AA-0138-4B49-A832-9CD1F1E42456}"/>
              </a:ext>
            </a:extLst>
          </p:cNvPr>
          <p:cNvSpPr/>
          <p:nvPr/>
        </p:nvSpPr>
        <p:spPr>
          <a:xfrm rot="16200000">
            <a:off x="4153165" y="1563361"/>
            <a:ext cx="196768" cy="2083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椭圆 113">
            <a:extLst>
              <a:ext uri="{FF2B5EF4-FFF2-40B4-BE49-F238E27FC236}">
                <a16:creationId xmlns:a16="http://schemas.microsoft.com/office/drawing/2014/main" id="{D7C0E55B-40D0-2C43-A6DF-F7243F1B91AE}"/>
              </a:ext>
            </a:extLst>
          </p:cNvPr>
          <p:cNvSpPr/>
          <p:nvPr/>
        </p:nvSpPr>
        <p:spPr>
          <a:xfrm rot="16200000">
            <a:off x="4446143" y="1563361"/>
            <a:ext cx="196768" cy="2083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123">
                <a:extLst>
                  <a:ext uri="{FF2B5EF4-FFF2-40B4-BE49-F238E27FC236}">
                    <a16:creationId xmlns:a16="http://schemas.microsoft.com/office/drawing/2014/main" id="{FE7E4125-8E2B-064A-BB26-CFFE404F7BD3}"/>
                  </a:ext>
                </a:extLst>
              </p:cNvPr>
              <p:cNvSpPr txBox="1"/>
              <p:nvPr/>
            </p:nvSpPr>
            <p:spPr>
              <a:xfrm>
                <a:off x="566047" y="2333538"/>
                <a:ext cx="42579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𝐴𝑡𝑡𝑒𝑛𝑡𝑖𝑜𝑛</m:t>
                          </m:r>
                          <m:r>
                            <a:rPr kumimoji="1" lang="en-US" altLang="zh-CN" i="1">
                              <a:latin typeface="Cambria Math" charset="0"/>
                            </a:rPr>
                            <m:t>:</m:t>
                          </m:r>
                          <m:r>
                            <a:rPr kumimoji="1" lang="en-US" altLang="zh-CN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85" name="文本框 123">
                <a:extLst>
                  <a:ext uri="{FF2B5EF4-FFF2-40B4-BE49-F238E27FC236}">
                    <a16:creationId xmlns:a16="http://schemas.microsoft.com/office/drawing/2014/main" id="{FE7E4125-8E2B-064A-BB26-CFFE404F7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47" y="2333538"/>
                <a:ext cx="425792" cy="276999"/>
              </a:xfrm>
              <a:prstGeom prst="rect">
                <a:avLst/>
              </a:prstGeom>
              <a:blipFill>
                <a:blip r:embed="rId7"/>
                <a:stretch>
                  <a:fillRect l="-20000" r="-214286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直线箭头连接符 125">
            <a:extLst>
              <a:ext uri="{FF2B5EF4-FFF2-40B4-BE49-F238E27FC236}">
                <a16:creationId xmlns:a16="http://schemas.microsoft.com/office/drawing/2014/main" id="{583778CF-0B78-AA49-8A4A-206039FDDA8B}"/>
              </a:ext>
            </a:extLst>
          </p:cNvPr>
          <p:cNvCxnSpPr>
            <a:stCxn id="82" idx="2"/>
            <a:endCxn id="88" idx="1"/>
          </p:cNvCxnSpPr>
          <p:nvPr/>
        </p:nvCxnSpPr>
        <p:spPr>
          <a:xfrm flipV="1">
            <a:off x="4733330" y="1661747"/>
            <a:ext cx="248424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圆角矩形 130">
            <a:extLst>
              <a:ext uri="{FF2B5EF4-FFF2-40B4-BE49-F238E27FC236}">
                <a16:creationId xmlns:a16="http://schemas.microsoft.com/office/drawing/2014/main" id="{C5F32F2B-8C6F-134D-BE21-009FE09EE452}"/>
              </a:ext>
            </a:extLst>
          </p:cNvPr>
          <p:cNvSpPr/>
          <p:nvPr/>
        </p:nvSpPr>
        <p:spPr>
          <a:xfrm rot="16200000">
            <a:off x="7987744" y="772724"/>
            <a:ext cx="312516" cy="17780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131">
                <a:extLst>
                  <a:ext uri="{FF2B5EF4-FFF2-40B4-BE49-F238E27FC236}">
                    <a16:creationId xmlns:a16="http://schemas.microsoft.com/office/drawing/2014/main" id="{007FCAD6-0135-7F4F-A89D-B4E8A57BF1AA}"/>
                  </a:ext>
                </a:extLst>
              </p:cNvPr>
              <p:cNvSpPr txBox="1"/>
              <p:nvPr/>
            </p:nvSpPr>
            <p:spPr>
              <a:xfrm>
                <a:off x="7217570" y="1523248"/>
                <a:ext cx="185286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charset="0"/>
                        </a:rPr>
                        <m:t>𝑀𝐿𝑃</m:t>
                      </m:r>
                      <m:r>
                        <a:rPr kumimoji="1" lang="en-US" altLang="zh-CN" i="1">
                          <a:latin typeface="Cambria Math" charset="0"/>
                        </a:rPr>
                        <m:t>+</m:t>
                      </m:r>
                      <m:r>
                        <a:rPr kumimoji="1" lang="en-US" altLang="zh-CN" i="1">
                          <a:latin typeface="Cambria Math" charset="0"/>
                        </a:rPr>
                        <m:t>𝑆𝑜𝑓𝑡𝑀𝑎𝑥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88" name="文本框 131">
                <a:extLst>
                  <a:ext uri="{FF2B5EF4-FFF2-40B4-BE49-F238E27FC236}">
                    <a16:creationId xmlns:a16="http://schemas.microsoft.com/office/drawing/2014/main" id="{007FCAD6-0135-7F4F-A89D-B4E8A57BF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7570" y="1523248"/>
                <a:ext cx="1852864" cy="276999"/>
              </a:xfrm>
              <a:prstGeom prst="rect">
                <a:avLst/>
              </a:prstGeom>
              <a:blipFill>
                <a:blip r:embed="rId8"/>
                <a:stretch>
                  <a:fillRect t="-2222" r="-32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直线箭头连接符 132">
            <a:extLst>
              <a:ext uri="{FF2B5EF4-FFF2-40B4-BE49-F238E27FC236}">
                <a16:creationId xmlns:a16="http://schemas.microsoft.com/office/drawing/2014/main" id="{7DDBDCC2-D9DB-644A-AA55-3E2FD4345CC5}"/>
              </a:ext>
            </a:extLst>
          </p:cNvPr>
          <p:cNvCxnSpPr>
            <a:cxnSpLocks/>
          </p:cNvCxnSpPr>
          <p:nvPr/>
        </p:nvCxnSpPr>
        <p:spPr>
          <a:xfrm>
            <a:off x="8107964" y="1878754"/>
            <a:ext cx="0" cy="682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内容占位符 5">
            <a:extLst>
              <a:ext uri="{FF2B5EF4-FFF2-40B4-BE49-F238E27FC236}">
                <a16:creationId xmlns:a16="http://schemas.microsoft.com/office/drawing/2014/main" id="{420436FC-A8D0-0C42-9283-D012C48EF60D}"/>
              </a:ext>
            </a:extLst>
          </p:cNvPr>
          <p:cNvSpPr txBox="1">
            <a:spLocks/>
          </p:cNvSpPr>
          <p:nvPr/>
        </p:nvSpPr>
        <p:spPr>
          <a:xfrm>
            <a:off x="7024609" y="2628403"/>
            <a:ext cx="2045825" cy="472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zh-CN" altLang="en-US" b="1" dirty="0">
                <a:solidFill>
                  <a:schemeClr val="tx1"/>
                </a:solidFill>
              </a:rPr>
              <a:t>   </a:t>
            </a:r>
            <a:r>
              <a:rPr lang="en-US" altLang="zh-CN" b="1" dirty="0" err="1">
                <a:solidFill>
                  <a:schemeClr val="tx1"/>
                </a:solidFill>
              </a:rPr>
              <a:t>founded_by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A14F7B2-0C6F-F745-A6C2-8D9DB44996A8}"/>
              </a:ext>
            </a:extLst>
          </p:cNvPr>
          <p:cNvSpPr/>
          <p:nvPr/>
        </p:nvSpPr>
        <p:spPr>
          <a:xfrm>
            <a:off x="-46954" y="1462489"/>
            <a:ext cx="30166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err="1">
                <a:solidFill>
                  <a:srgbClr val="C00000"/>
                </a:solidFill>
                <a:latin typeface="Arial Nova Light" panose="020F0302020204030204" pitchFamily="34" charset="0"/>
                <a:cs typeface="Arial Nova Light" panose="020F0302020204030204" pitchFamily="34" charset="0"/>
              </a:rPr>
              <a:t>BiLSTM</a:t>
            </a:r>
            <a:r>
              <a:rPr lang="zh-CN" altLang="en-US" sz="2000" b="1" dirty="0">
                <a:solidFill>
                  <a:srgbClr val="C00000"/>
                </a:solidFill>
                <a:latin typeface="Arial Nova Light" panose="020F0302020204030204" pitchFamily="34" charset="0"/>
                <a:cs typeface="Arial Nova Light" panose="020F0302020204030204" pitchFamily="34" charset="0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Arial Nova Light" panose="020F0302020204030204" pitchFamily="34" charset="0"/>
                <a:cs typeface="Arial Nova Light" panose="020F0302020204030204" pitchFamily="34" charset="0"/>
              </a:rPr>
              <a:t>+</a:t>
            </a:r>
            <a:r>
              <a:rPr lang="zh-CN" altLang="en-US" sz="2000" b="1" dirty="0">
                <a:solidFill>
                  <a:srgbClr val="C00000"/>
                </a:solidFill>
                <a:latin typeface="Arial Nova Light" panose="020F0302020204030204" pitchFamily="34" charset="0"/>
                <a:cs typeface="Arial Nova Light" panose="020F0302020204030204" pitchFamily="34" charset="0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Arial Nova Light" panose="020F0302020204030204" pitchFamily="34" charset="0"/>
                <a:cs typeface="Arial Nova Light" panose="020F0302020204030204" pitchFamily="34" charset="0"/>
              </a:rPr>
              <a:t>ATT</a:t>
            </a:r>
          </a:p>
          <a:p>
            <a:pPr algn="ctr"/>
            <a:r>
              <a:rPr lang="en-US" altLang="zh-CN" sz="2000" b="1" dirty="0">
                <a:solidFill>
                  <a:srgbClr val="C00000"/>
                </a:solidFill>
                <a:latin typeface="Arial Nova Light" panose="020F0302020204030204" pitchFamily="34" charset="0"/>
                <a:cs typeface="Arial Nova Light" panose="020F0302020204030204" pitchFamily="34" charset="0"/>
              </a:rPr>
              <a:t>(Zhang et al. 2018)</a:t>
            </a:r>
            <a:endParaRPr lang="en-US" sz="2000" b="1" dirty="0">
              <a:solidFill>
                <a:srgbClr val="C00000"/>
              </a:solidFill>
              <a:latin typeface="Arial Nova Light" panose="020F0302020204030204" pitchFamily="34" charset="0"/>
              <a:cs typeface="Arial Nova Light" panose="020F0302020204030204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9D1AC0F-E7AB-4B8B-9136-EDBE44683FA6}"/>
              </a:ext>
            </a:extLst>
          </p:cNvPr>
          <p:cNvSpPr txBox="1"/>
          <p:nvPr/>
        </p:nvSpPr>
        <p:spPr>
          <a:xfrm>
            <a:off x="2106413" y="5442123"/>
            <a:ext cx="4662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Arial Nova" panose="020B0504020202020204" pitchFamily="34" charset="0"/>
              </a:rPr>
              <a:t>Need a lot of human-annotated labels!</a:t>
            </a:r>
            <a:endParaRPr lang="en-US" sz="2000" dirty="0">
              <a:latin typeface="Arial Nova" panose="020B0504020202020204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EAE540E-75DD-45F0-9A11-840888080A16}"/>
              </a:ext>
            </a:extLst>
          </p:cNvPr>
          <p:cNvSpPr txBox="1"/>
          <p:nvPr/>
        </p:nvSpPr>
        <p:spPr>
          <a:xfrm>
            <a:off x="301138" y="5974461"/>
            <a:ext cx="8273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Arial Nova" panose="020B0504020202020204" pitchFamily="34" charset="0"/>
              </a:rPr>
              <a:t>Research question: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Arial Nova" panose="020B0504020202020204" pitchFamily="34" charset="0"/>
              </a:rPr>
              <a:t>How to train a good neural model with less human labor? </a:t>
            </a:r>
            <a:endParaRPr lang="en-US" sz="2000" dirty="0">
              <a:solidFill>
                <a:srgbClr val="C00000"/>
              </a:solidFill>
              <a:latin typeface="Arial Nova" panose="020B05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FDF523-5C66-41F5-8B8A-73A0ECA7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3CE62-043F-4E77-80C4-DE63F232D2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1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60" grpId="0"/>
      <p:bldP spid="61" grpId="0"/>
      <p:bldP spid="67" grpId="0"/>
      <p:bldP spid="68" grpId="0"/>
      <p:bldP spid="69" grpId="0"/>
      <p:bldP spid="70" grpId="0"/>
      <p:bldP spid="71" grpId="0"/>
      <p:bldP spid="82" grpId="0" animBg="1"/>
      <p:bldP spid="83" grpId="0" animBg="1"/>
      <p:bldP spid="84" grpId="0" animBg="1"/>
      <p:bldP spid="85" grpId="0"/>
      <p:bldP spid="87" grpId="0" animBg="1"/>
      <p:bldP spid="88" grpId="0"/>
      <p:bldP spid="91" grpId="0"/>
      <p:bldP spid="93" grpId="0"/>
      <p:bldP spid="9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6A930-74BE-2A48-BF45-8FFBDC5F3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Standard</a:t>
            </a:r>
            <a:r>
              <a:rPr lang="zh-CN" altLang="en-US" dirty="0"/>
              <a:t> </a:t>
            </a:r>
            <a:r>
              <a:rPr lang="en-US" altLang="zh-CN" dirty="0"/>
              <a:t>Pipeline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Labeling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E46BCFE-8368-CC47-BE22-44960C9259F7}"/>
              </a:ext>
            </a:extLst>
          </p:cNvPr>
          <p:cNvGrpSpPr/>
          <p:nvPr/>
        </p:nvGrpSpPr>
        <p:grpSpPr>
          <a:xfrm>
            <a:off x="1433382" y="1620808"/>
            <a:ext cx="3676650" cy="1522128"/>
            <a:chOff x="990602" y="2091776"/>
            <a:chExt cx="3676650" cy="152212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E7A6171-8ABB-7E4B-BB32-82664E7D6167}"/>
                </a:ext>
              </a:extLst>
            </p:cNvPr>
            <p:cNvGrpSpPr/>
            <p:nvPr/>
          </p:nvGrpSpPr>
          <p:grpSpPr>
            <a:xfrm>
              <a:off x="990603" y="2540574"/>
              <a:ext cx="3676649" cy="1073330"/>
              <a:chOff x="990603" y="2540574"/>
              <a:chExt cx="3676649" cy="1073330"/>
            </a:xfrm>
          </p:grpSpPr>
          <p:sp>
            <p:nvSpPr>
              <p:cNvPr id="21" name="Rectangle: Rounded Corners 4">
                <a:extLst>
                  <a:ext uri="{FF2B5EF4-FFF2-40B4-BE49-F238E27FC236}">
                    <a16:creationId xmlns:a16="http://schemas.microsoft.com/office/drawing/2014/main" id="{6FA717E6-3C74-724E-8252-25FD1C644EF5}"/>
                  </a:ext>
                </a:extLst>
              </p:cNvPr>
              <p:cNvSpPr/>
              <p:nvPr/>
            </p:nvSpPr>
            <p:spPr>
              <a:xfrm>
                <a:off x="990603" y="2540574"/>
                <a:ext cx="3498850" cy="876765"/>
              </a:xfrm>
              <a:prstGeom prst="roundRect">
                <a:avLst>
                  <a:gd name="adj" fmla="val 9440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636C3AE-709A-6F4E-906B-D3CE02F289E3}"/>
                  </a:ext>
                </a:extLst>
              </p:cNvPr>
              <p:cNvSpPr txBox="1"/>
              <p:nvPr/>
            </p:nvSpPr>
            <p:spPr>
              <a:xfrm>
                <a:off x="1041401" y="2598241"/>
                <a:ext cx="362585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C00000"/>
                    </a:solidFill>
                  </a:rPr>
                  <a:t>Microsoft</a:t>
                </a:r>
                <a:r>
                  <a:rPr lang="en-US" sz="1400" dirty="0"/>
                  <a:t> was founded by </a:t>
                </a:r>
                <a:r>
                  <a:rPr lang="en-US" sz="1400" b="1" dirty="0">
                    <a:solidFill>
                      <a:schemeClr val="accent1"/>
                    </a:solidFill>
                  </a:rPr>
                  <a:t>Bill Gates</a:t>
                </a:r>
                <a:r>
                  <a:rPr lang="en-US" sz="1400" dirty="0"/>
                  <a:t> in 1975.</a:t>
                </a:r>
              </a:p>
              <a:p>
                <a:r>
                  <a:rPr lang="en-US" sz="1400" b="1" dirty="0">
                    <a:solidFill>
                      <a:srgbClr val="C00000"/>
                    </a:solidFill>
                  </a:rPr>
                  <a:t>Apple</a:t>
                </a:r>
                <a:r>
                  <a:rPr lang="en-US" sz="1400" dirty="0"/>
                  <a:t> was founded by </a:t>
                </a:r>
                <a:r>
                  <a:rPr lang="en-US" sz="1400" b="1" dirty="0">
                    <a:solidFill>
                      <a:schemeClr val="accent1"/>
                    </a:solidFill>
                  </a:rPr>
                  <a:t>Steven Jobs</a:t>
                </a:r>
                <a:r>
                  <a:rPr lang="en-US" sz="1400" dirty="0"/>
                  <a:t> in 1976.</a:t>
                </a:r>
              </a:p>
              <a:p>
                <a:r>
                  <a:rPr lang="en-US" sz="1400" b="1" dirty="0">
                    <a:solidFill>
                      <a:srgbClr val="C00000"/>
                    </a:solidFill>
                  </a:rPr>
                  <a:t>Amazon</a:t>
                </a:r>
                <a:r>
                  <a:rPr lang="en-US" sz="1400" dirty="0"/>
                  <a:t> was founded by </a:t>
                </a:r>
                <a:r>
                  <a:rPr lang="en-US" sz="1400" b="1" dirty="0">
                    <a:solidFill>
                      <a:schemeClr val="accent1"/>
                    </a:solidFill>
                  </a:rPr>
                  <a:t>Jeff Bezos</a:t>
                </a:r>
                <a:r>
                  <a:rPr lang="en-US" sz="1400" dirty="0"/>
                  <a:t> in 1994.</a:t>
                </a:r>
              </a:p>
              <a:p>
                <a:endParaRPr lang="en-US" dirty="0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6CB6F64-EF39-824A-9842-A6663EB8A35F}"/>
                </a:ext>
              </a:extLst>
            </p:cNvPr>
            <p:cNvSpPr txBox="1"/>
            <p:nvPr/>
          </p:nvSpPr>
          <p:spPr>
            <a:xfrm>
              <a:off x="990602" y="2091776"/>
              <a:ext cx="1200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Corpus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4BA3430-2E41-FE45-9A17-336A92DF32FC}"/>
              </a:ext>
            </a:extLst>
          </p:cNvPr>
          <p:cNvGrpSpPr/>
          <p:nvPr/>
        </p:nvGrpSpPr>
        <p:grpSpPr>
          <a:xfrm>
            <a:off x="3560632" y="3946078"/>
            <a:ext cx="1238250" cy="1151354"/>
            <a:chOff x="2384425" y="3633687"/>
            <a:chExt cx="1238250" cy="1151354"/>
          </a:xfrm>
        </p:grpSpPr>
        <p:pic>
          <p:nvPicPr>
            <p:cNvPr id="24" name="Graphic 23" descr="User">
              <a:extLst>
                <a:ext uri="{FF2B5EF4-FFF2-40B4-BE49-F238E27FC236}">
                  <a16:creationId xmlns:a16="http://schemas.microsoft.com/office/drawing/2014/main" id="{B721EF15-35DE-2649-B63E-6F90224B8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46350" y="3633687"/>
              <a:ext cx="914400" cy="9144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683764E-5859-304C-8380-01767D767EED}"/>
                </a:ext>
              </a:extLst>
            </p:cNvPr>
            <p:cNvSpPr txBox="1"/>
            <p:nvPr/>
          </p:nvSpPr>
          <p:spPr>
            <a:xfrm>
              <a:off x="2384425" y="4446487"/>
              <a:ext cx="12382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Annotator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F8F519C-786A-4849-9B9B-7110FEB01037}"/>
              </a:ext>
            </a:extLst>
          </p:cNvPr>
          <p:cNvSpPr txBox="1"/>
          <p:nvPr/>
        </p:nvSpPr>
        <p:spPr>
          <a:xfrm>
            <a:off x="4932233" y="1620808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Labels</a:t>
            </a:r>
          </a:p>
        </p:txBody>
      </p:sp>
      <p:sp>
        <p:nvSpPr>
          <p:cNvPr id="27" name="Rectangle: Rounded Corners 13">
            <a:extLst>
              <a:ext uri="{FF2B5EF4-FFF2-40B4-BE49-F238E27FC236}">
                <a16:creationId xmlns:a16="http://schemas.microsoft.com/office/drawing/2014/main" id="{A792D272-891D-8542-959D-D6C405DEC290}"/>
              </a:ext>
            </a:extLst>
          </p:cNvPr>
          <p:cNvSpPr/>
          <p:nvPr/>
        </p:nvSpPr>
        <p:spPr>
          <a:xfrm>
            <a:off x="5040183" y="2069605"/>
            <a:ext cx="1650999" cy="876765"/>
          </a:xfrm>
          <a:prstGeom prst="roundRect">
            <a:avLst>
              <a:gd name="adj" fmla="val 944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8DE74F1-E71D-4E46-BC9C-4F122EC59146}"/>
              </a:ext>
            </a:extLst>
          </p:cNvPr>
          <p:cNvSpPr txBox="1"/>
          <p:nvPr/>
        </p:nvSpPr>
        <p:spPr>
          <a:xfrm>
            <a:off x="5040183" y="2138655"/>
            <a:ext cx="1714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ORG: FOUNDED_BY</a:t>
            </a:r>
          </a:p>
          <a:p>
            <a:r>
              <a:rPr lang="en-US" sz="1400" b="1" dirty="0"/>
              <a:t>ORG: FOUNDED_BY</a:t>
            </a:r>
          </a:p>
          <a:p>
            <a:r>
              <a:rPr lang="en-US" sz="1400" b="1" dirty="0"/>
              <a:t>ORG: FOUNDED_BY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C802E6-C33E-FA4A-8516-11AE396F6832}"/>
              </a:ext>
            </a:extLst>
          </p:cNvPr>
          <p:cNvSpPr txBox="1"/>
          <p:nvPr/>
        </p:nvSpPr>
        <p:spPr>
          <a:xfrm>
            <a:off x="2240211" y="5696054"/>
            <a:ext cx="3879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Arial Nova" panose="020B0504020202020204" pitchFamily="34" charset="0"/>
              </a:rPr>
              <a:t>Slow,</a:t>
            </a:r>
            <a:r>
              <a:rPr lang="zh-CN" altLang="en-US" dirty="0">
                <a:solidFill>
                  <a:srgbClr val="C00000"/>
                </a:solidFill>
                <a:latin typeface="Arial Nova" panose="020B0504020202020204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Arial Nova" panose="020B0504020202020204" pitchFamily="34" charset="0"/>
              </a:rPr>
              <a:t>redundant</a:t>
            </a:r>
            <a:r>
              <a:rPr lang="en-US" dirty="0">
                <a:solidFill>
                  <a:srgbClr val="C00000"/>
                </a:solidFill>
                <a:latin typeface="Arial Nova" panose="020B0504020202020204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Arial Nova" panose="020B0504020202020204" pitchFamily="34" charset="0"/>
              </a:rPr>
              <a:t>annotation</a:t>
            </a:r>
            <a:r>
              <a:rPr lang="zh-CN" altLang="en-US" dirty="0">
                <a:solidFill>
                  <a:srgbClr val="C00000"/>
                </a:solidFill>
                <a:latin typeface="Arial Nova" panose="020B0504020202020204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Arial Nova" panose="020B0504020202020204" pitchFamily="34" charset="0"/>
              </a:rPr>
              <a:t>efforts</a:t>
            </a:r>
            <a:r>
              <a:rPr lang="en-US" dirty="0">
                <a:solidFill>
                  <a:srgbClr val="C00000"/>
                </a:solidFill>
                <a:latin typeface="Arial Nova" panose="020B0504020202020204" pitchFamily="34" charset="0"/>
              </a:rPr>
              <a:t> on similar instances!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F65133-2C43-7648-B8BB-733E67CC7E12}"/>
              </a:ext>
            </a:extLst>
          </p:cNvPr>
          <p:cNvSpPr txBox="1"/>
          <p:nvPr/>
        </p:nvSpPr>
        <p:spPr>
          <a:xfrm>
            <a:off x="2417631" y="5268366"/>
            <a:ext cx="344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Standard</a:t>
            </a:r>
            <a:r>
              <a:rPr lang="en-US" b="1" dirty="0"/>
              <a:t> Data Annotation</a:t>
            </a:r>
          </a:p>
        </p:txBody>
      </p:sp>
      <p:cxnSp>
        <p:nvCxnSpPr>
          <p:cNvPr id="31" name="Connector: Elbow 42">
            <a:extLst>
              <a:ext uri="{FF2B5EF4-FFF2-40B4-BE49-F238E27FC236}">
                <a16:creationId xmlns:a16="http://schemas.microsoft.com/office/drawing/2014/main" id="{D9C4BCFF-8FB5-5C42-AF68-823FE7245B0D}"/>
              </a:ext>
            </a:extLst>
          </p:cNvPr>
          <p:cNvCxnSpPr>
            <a:stCxn id="24" idx="3"/>
            <a:endCxn id="27" idx="2"/>
          </p:cNvCxnSpPr>
          <p:nvPr/>
        </p:nvCxnSpPr>
        <p:spPr>
          <a:xfrm flipV="1">
            <a:off x="4636957" y="2946370"/>
            <a:ext cx="1228726" cy="145690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B11FB3A-3AA2-304A-80C2-309F61C31557}"/>
              </a:ext>
            </a:extLst>
          </p:cNvPr>
          <p:cNvGrpSpPr/>
          <p:nvPr/>
        </p:nvGrpSpPr>
        <p:grpSpPr>
          <a:xfrm>
            <a:off x="6394679" y="3897880"/>
            <a:ext cx="2185372" cy="1456909"/>
            <a:chOff x="7440559" y="2860970"/>
            <a:chExt cx="2339491" cy="1120455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4CF3A9A-6033-8849-BB35-832622EF8B74}"/>
                </a:ext>
              </a:extLst>
            </p:cNvPr>
            <p:cNvGrpSpPr/>
            <p:nvPr/>
          </p:nvGrpSpPr>
          <p:grpSpPr>
            <a:xfrm>
              <a:off x="7440559" y="2860970"/>
              <a:ext cx="2339491" cy="1120455"/>
              <a:chOff x="7942575" y="4425810"/>
              <a:chExt cx="2339491" cy="1120455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39BBD58D-EC90-DF44-9F92-2B5685EB31A7}"/>
                  </a:ext>
                </a:extLst>
              </p:cNvPr>
              <p:cNvSpPr/>
              <p:nvPr/>
            </p:nvSpPr>
            <p:spPr>
              <a:xfrm>
                <a:off x="7942575" y="4425810"/>
                <a:ext cx="2339491" cy="1120455"/>
              </a:xfrm>
              <a:prstGeom prst="roundRect">
                <a:avLst>
                  <a:gd name="adj" fmla="val 9440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3CD0181-870D-B44E-ABF4-FB04BC300729}"/>
                  </a:ext>
                </a:extLst>
              </p:cNvPr>
              <p:cNvGrpSpPr/>
              <p:nvPr/>
            </p:nvGrpSpPr>
            <p:grpSpPr>
              <a:xfrm>
                <a:off x="8160343" y="4666101"/>
                <a:ext cx="1896633" cy="744255"/>
                <a:chOff x="9349842" y="4677032"/>
                <a:chExt cx="1736832" cy="987961"/>
              </a:xfrm>
            </p:grpSpPr>
            <p:sp>
              <p:nvSpPr>
                <p:cNvPr id="37" name="Rectangle: Rounded Corners 18">
                  <a:extLst>
                    <a:ext uri="{FF2B5EF4-FFF2-40B4-BE49-F238E27FC236}">
                      <a16:creationId xmlns:a16="http://schemas.microsoft.com/office/drawing/2014/main" id="{342658B5-7824-8048-AF07-D9C80ED57EFC}"/>
                    </a:ext>
                  </a:extLst>
                </p:cNvPr>
                <p:cNvSpPr/>
                <p:nvPr/>
              </p:nvSpPr>
              <p:spPr>
                <a:xfrm>
                  <a:off x="9349842" y="5086460"/>
                  <a:ext cx="278313" cy="338554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6B7064D7-9FFD-F14D-90A1-8A61503CE6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30170" y="5255737"/>
                  <a:ext cx="204539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Rectangle: Rounded Corners 20">
                  <a:extLst>
                    <a:ext uri="{FF2B5EF4-FFF2-40B4-BE49-F238E27FC236}">
                      <a16:creationId xmlns:a16="http://schemas.microsoft.com/office/drawing/2014/main" id="{F8BF7A60-03BB-1146-9FBA-FD08A19678B2}"/>
                    </a:ext>
                  </a:extLst>
                </p:cNvPr>
                <p:cNvSpPr/>
                <p:nvPr/>
              </p:nvSpPr>
              <p:spPr>
                <a:xfrm>
                  <a:off x="9832583" y="5086460"/>
                  <a:ext cx="278313" cy="338554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23047A92-9C8F-D743-ABB2-622BDB0648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12911" y="5255737"/>
                  <a:ext cx="204539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Rectangle: Rounded Corners 22">
                  <a:extLst>
                    <a:ext uri="{FF2B5EF4-FFF2-40B4-BE49-F238E27FC236}">
                      <a16:creationId xmlns:a16="http://schemas.microsoft.com/office/drawing/2014/main" id="{A0091708-8B3C-DB49-A58B-D60DF2CA506B}"/>
                    </a:ext>
                  </a:extLst>
                </p:cNvPr>
                <p:cNvSpPr/>
                <p:nvPr/>
              </p:nvSpPr>
              <p:spPr>
                <a:xfrm>
                  <a:off x="10325620" y="5085317"/>
                  <a:ext cx="278313" cy="338554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9F14BE50-A314-3F45-A7E8-31F95ABDFB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05948" y="5254594"/>
                  <a:ext cx="204539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Rectangle: Rounded Corners 24">
                  <a:extLst>
                    <a:ext uri="{FF2B5EF4-FFF2-40B4-BE49-F238E27FC236}">
                      <a16:creationId xmlns:a16="http://schemas.microsoft.com/office/drawing/2014/main" id="{E84F906D-0235-4E4C-9DF5-A32565AD8F40}"/>
                    </a:ext>
                  </a:extLst>
                </p:cNvPr>
                <p:cNvSpPr/>
                <p:nvPr/>
              </p:nvSpPr>
              <p:spPr>
                <a:xfrm>
                  <a:off x="10808361" y="5085317"/>
                  <a:ext cx="278313" cy="338554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6E5F2884-B9C2-6B4F-9EF9-A98C8DBCEE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491809" y="5423871"/>
                  <a:ext cx="0" cy="24112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335C6411-EAB2-5649-B713-A874DF1182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958265" y="5423871"/>
                  <a:ext cx="0" cy="24112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93F8A8BF-0576-B64E-B04F-696DF26540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469827" y="5423871"/>
                  <a:ext cx="0" cy="24112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0EF4FCD0-F0CB-2549-BD4B-3179F7733D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941848" y="5423871"/>
                  <a:ext cx="0" cy="24112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723A8246-A7B6-4343-8C58-4861131A29B4}"/>
                    </a:ext>
                  </a:extLst>
                </p:cNvPr>
                <p:cNvCxnSpPr>
                  <a:cxnSpLocks/>
                  <a:stCxn id="37" idx="0"/>
                  <a:endCxn id="52" idx="2"/>
                </p:cNvCxnSpPr>
                <p:nvPr/>
              </p:nvCxnSpPr>
              <p:spPr>
                <a:xfrm flipV="1">
                  <a:off x="9488999" y="4916042"/>
                  <a:ext cx="717431" cy="17041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FE1EC4F3-36AE-534D-9BF9-B6FA80FAA4CF}"/>
                    </a:ext>
                  </a:extLst>
                </p:cNvPr>
                <p:cNvCxnSpPr>
                  <a:cxnSpLocks/>
                  <a:stCxn id="39" idx="0"/>
                  <a:endCxn id="52" idx="2"/>
                </p:cNvCxnSpPr>
                <p:nvPr/>
              </p:nvCxnSpPr>
              <p:spPr>
                <a:xfrm flipV="1">
                  <a:off x="9971740" y="4916042"/>
                  <a:ext cx="234690" cy="17041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4808A879-3FAA-3546-8F2A-87C0AAE30CDC}"/>
                    </a:ext>
                  </a:extLst>
                </p:cNvPr>
                <p:cNvCxnSpPr>
                  <a:cxnSpLocks/>
                  <a:stCxn id="41" idx="0"/>
                  <a:endCxn id="52" idx="2"/>
                </p:cNvCxnSpPr>
                <p:nvPr/>
              </p:nvCxnSpPr>
              <p:spPr>
                <a:xfrm flipH="1" flipV="1">
                  <a:off x="10206430" y="4916042"/>
                  <a:ext cx="258347" cy="16927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CF383B47-3C4C-C446-8D33-38D4BEF93790}"/>
                    </a:ext>
                  </a:extLst>
                </p:cNvPr>
                <p:cNvCxnSpPr>
                  <a:cxnSpLocks/>
                  <a:stCxn id="43" idx="0"/>
                  <a:endCxn id="52" idx="2"/>
                </p:cNvCxnSpPr>
                <p:nvPr/>
              </p:nvCxnSpPr>
              <p:spPr>
                <a:xfrm flipH="1" flipV="1">
                  <a:off x="10206430" y="4916042"/>
                  <a:ext cx="741088" cy="16927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Rectangle: Rounded Corners 33">
                  <a:extLst>
                    <a:ext uri="{FF2B5EF4-FFF2-40B4-BE49-F238E27FC236}">
                      <a16:creationId xmlns:a16="http://schemas.microsoft.com/office/drawing/2014/main" id="{AE709894-A874-744D-9509-AF5D276C09E5}"/>
                    </a:ext>
                  </a:extLst>
                </p:cNvPr>
                <p:cNvSpPr/>
                <p:nvPr/>
              </p:nvSpPr>
              <p:spPr>
                <a:xfrm>
                  <a:off x="9958265" y="4677032"/>
                  <a:ext cx="496329" cy="23901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82B87C9-0DF7-2C46-818E-B7C4078D04B8}"/>
                </a:ext>
              </a:extLst>
            </p:cNvPr>
            <p:cNvSpPr txBox="1"/>
            <p:nvPr/>
          </p:nvSpPr>
          <p:spPr>
            <a:xfrm>
              <a:off x="7672224" y="2878466"/>
              <a:ext cx="1878356" cy="247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Neural</a:t>
              </a:r>
              <a:r>
                <a:rPr lang="zh-CN" altLang="en-US" sz="1600" b="1" dirty="0"/>
                <a:t> </a:t>
              </a:r>
              <a:r>
                <a:rPr lang="en-US" sz="1600" b="1" dirty="0"/>
                <a:t>Classifier</a:t>
              </a:r>
            </a:p>
          </p:txBody>
        </p:sp>
      </p:grpSp>
      <p:cxnSp>
        <p:nvCxnSpPr>
          <p:cNvPr id="53" name="直线箭头连接符 73">
            <a:extLst>
              <a:ext uri="{FF2B5EF4-FFF2-40B4-BE49-F238E27FC236}">
                <a16:creationId xmlns:a16="http://schemas.microsoft.com/office/drawing/2014/main" id="{7912036B-7813-B745-A611-A48BACF2C906}"/>
              </a:ext>
            </a:extLst>
          </p:cNvPr>
          <p:cNvCxnSpPr>
            <a:cxnSpLocks/>
          </p:cNvCxnSpPr>
          <p:nvPr/>
        </p:nvCxnSpPr>
        <p:spPr>
          <a:xfrm>
            <a:off x="6723676" y="2443015"/>
            <a:ext cx="733708" cy="141264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A71A62-2E9E-4D13-947B-4D057EA5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3CE62-043F-4E77-80C4-DE63F232D2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2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6A930-74BE-2A48-BF45-8FFBDC5F3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Semi-supervised</a:t>
            </a:r>
            <a:r>
              <a:rPr lang="zh-CN" altLang="en-US" dirty="0"/>
              <a:t> </a:t>
            </a:r>
            <a:r>
              <a:rPr lang="en-US" altLang="zh-CN" dirty="0"/>
              <a:t>Learning: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Self-Training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BDC47D3-F29C-F049-A7AF-5FB3747B38B8}"/>
              </a:ext>
            </a:extLst>
          </p:cNvPr>
          <p:cNvGrpSpPr/>
          <p:nvPr/>
        </p:nvGrpSpPr>
        <p:grpSpPr>
          <a:xfrm>
            <a:off x="317743" y="1957652"/>
            <a:ext cx="3759201" cy="1041068"/>
            <a:chOff x="2838450" y="1690688"/>
            <a:chExt cx="3759201" cy="1041068"/>
          </a:xfrm>
        </p:grpSpPr>
        <p:sp>
          <p:nvSpPr>
            <p:cNvPr id="6" name="Rectangle: Rounded Corners 3">
              <a:extLst>
                <a:ext uri="{FF2B5EF4-FFF2-40B4-BE49-F238E27FC236}">
                  <a16:creationId xmlns:a16="http://schemas.microsoft.com/office/drawing/2014/main" id="{2551B7F3-0DA0-BD4B-A573-C4F80FF4DCF5}"/>
                </a:ext>
              </a:extLst>
            </p:cNvPr>
            <p:cNvSpPr/>
            <p:nvPr/>
          </p:nvSpPr>
          <p:spPr>
            <a:xfrm>
              <a:off x="2838451" y="2139486"/>
              <a:ext cx="3759200" cy="59227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46525AB-53C6-1048-B2B7-7F2DBE6206B0}"/>
                </a:ext>
              </a:extLst>
            </p:cNvPr>
            <p:cNvSpPr txBox="1"/>
            <p:nvPr/>
          </p:nvSpPr>
          <p:spPr>
            <a:xfrm>
              <a:off x="2920999" y="2189345"/>
              <a:ext cx="36766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Microsoft</a:t>
              </a:r>
              <a:r>
                <a:rPr lang="en-US" sz="1400" dirty="0"/>
                <a:t> was founded by </a:t>
              </a:r>
              <a:r>
                <a:rPr lang="en-US" sz="1400" b="1" dirty="0">
                  <a:solidFill>
                    <a:schemeClr val="accent1"/>
                  </a:solidFill>
                </a:rPr>
                <a:t>Bill Gates</a:t>
              </a:r>
              <a:r>
                <a:rPr lang="en-US" sz="1400" dirty="0"/>
                <a:t> in 1975.</a:t>
              </a:r>
            </a:p>
            <a:p>
              <a:r>
                <a:rPr lang="en-US" sz="1400" b="1" dirty="0">
                  <a:solidFill>
                    <a:srgbClr val="C00000"/>
                  </a:solidFill>
                </a:rPr>
                <a:t>Apple</a:t>
              </a:r>
              <a:r>
                <a:rPr lang="en-US" sz="1400" dirty="0"/>
                <a:t> was founded by </a:t>
              </a:r>
              <a:r>
                <a:rPr lang="en-US" sz="1400" b="1" dirty="0">
                  <a:solidFill>
                    <a:schemeClr val="accent1"/>
                  </a:solidFill>
                </a:rPr>
                <a:t>Steven Jobs</a:t>
              </a:r>
              <a:r>
                <a:rPr lang="en-US" sz="1400" dirty="0"/>
                <a:t> in 1976.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CD3B755-B9E1-DA49-9C34-C6A910F78C36}"/>
                </a:ext>
              </a:extLst>
            </p:cNvPr>
            <p:cNvSpPr txBox="1"/>
            <p:nvPr/>
          </p:nvSpPr>
          <p:spPr>
            <a:xfrm>
              <a:off x="2838450" y="1690688"/>
              <a:ext cx="2076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Labeled Sentences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3F277B9-0BC3-8B43-87C4-BA1FF3790473}"/>
              </a:ext>
            </a:extLst>
          </p:cNvPr>
          <p:cNvGrpSpPr/>
          <p:nvPr/>
        </p:nvGrpSpPr>
        <p:grpSpPr>
          <a:xfrm>
            <a:off x="4222713" y="1957652"/>
            <a:ext cx="1714500" cy="1041068"/>
            <a:chOff x="6858001" y="1690688"/>
            <a:chExt cx="1714500" cy="10410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59DF71C-E864-3C45-8FA1-BAB24707EA16}"/>
                </a:ext>
              </a:extLst>
            </p:cNvPr>
            <p:cNvSpPr txBox="1"/>
            <p:nvPr/>
          </p:nvSpPr>
          <p:spPr>
            <a:xfrm>
              <a:off x="6858001" y="1690688"/>
              <a:ext cx="895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Labels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DD41CF0-24EB-A74B-957E-FC77DF4E4772}"/>
                </a:ext>
              </a:extLst>
            </p:cNvPr>
            <p:cNvGrpSpPr/>
            <p:nvPr/>
          </p:nvGrpSpPr>
          <p:grpSpPr>
            <a:xfrm>
              <a:off x="6858001" y="2139486"/>
              <a:ext cx="1714500" cy="592270"/>
              <a:chOff x="6858001" y="2139486"/>
              <a:chExt cx="1714500" cy="592270"/>
            </a:xfrm>
          </p:grpSpPr>
          <p:sp>
            <p:nvSpPr>
              <p:cNvPr id="12" name="Rectangle: Rounded Corners 7">
                <a:extLst>
                  <a:ext uri="{FF2B5EF4-FFF2-40B4-BE49-F238E27FC236}">
                    <a16:creationId xmlns:a16="http://schemas.microsoft.com/office/drawing/2014/main" id="{2E99CA33-EA21-A542-8207-62644664C8EB}"/>
                  </a:ext>
                </a:extLst>
              </p:cNvPr>
              <p:cNvSpPr/>
              <p:nvPr/>
            </p:nvSpPr>
            <p:spPr>
              <a:xfrm>
                <a:off x="6858001" y="2139486"/>
                <a:ext cx="1650999" cy="592270"/>
              </a:xfrm>
              <a:prstGeom prst="roundRect">
                <a:avLst>
                  <a:gd name="adj" fmla="val 9440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30ECC-C020-F54D-8E48-C780571FF2EA}"/>
                  </a:ext>
                </a:extLst>
              </p:cNvPr>
              <p:cNvSpPr txBox="1"/>
              <p:nvPr/>
            </p:nvSpPr>
            <p:spPr>
              <a:xfrm>
                <a:off x="6858001" y="2208535"/>
                <a:ext cx="17145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ORG: FOUNDED_BY</a:t>
                </a:r>
              </a:p>
              <a:p>
                <a:r>
                  <a:rPr lang="en-US" sz="1400" b="1" dirty="0"/>
                  <a:t>ORG: FOUNDED_BY</a:t>
                </a: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0D1D565-8273-E94D-AC74-1E20107536AB}"/>
              </a:ext>
            </a:extLst>
          </p:cNvPr>
          <p:cNvGrpSpPr/>
          <p:nvPr/>
        </p:nvGrpSpPr>
        <p:grpSpPr>
          <a:xfrm>
            <a:off x="7004589" y="1806533"/>
            <a:ext cx="1739119" cy="1457657"/>
            <a:chOff x="7440559" y="2581187"/>
            <a:chExt cx="2339491" cy="145765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9223922-B6A2-0743-BACA-7B0395B197B1}"/>
                </a:ext>
              </a:extLst>
            </p:cNvPr>
            <p:cNvGrpSpPr/>
            <p:nvPr/>
          </p:nvGrpSpPr>
          <p:grpSpPr>
            <a:xfrm>
              <a:off x="7440559" y="2985316"/>
              <a:ext cx="2339491" cy="1053528"/>
              <a:chOff x="7942575" y="4550156"/>
              <a:chExt cx="2339491" cy="1053528"/>
            </a:xfrm>
          </p:grpSpPr>
          <p:sp>
            <p:nvSpPr>
              <p:cNvPr id="17" name="Rectangle: Rounded Corners 34">
                <a:extLst>
                  <a:ext uri="{FF2B5EF4-FFF2-40B4-BE49-F238E27FC236}">
                    <a16:creationId xmlns:a16="http://schemas.microsoft.com/office/drawing/2014/main" id="{5D587616-2D67-C24D-B13F-80089C76EDDF}"/>
                  </a:ext>
                </a:extLst>
              </p:cNvPr>
              <p:cNvSpPr/>
              <p:nvPr/>
            </p:nvSpPr>
            <p:spPr>
              <a:xfrm>
                <a:off x="7942575" y="4550156"/>
                <a:ext cx="2339491" cy="1053528"/>
              </a:xfrm>
              <a:prstGeom prst="roundRect">
                <a:avLst>
                  <a:gd name="adj" fmla="val 9440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2A70B33-D95D-9C48-8684-381E67836CF4}"/>
                  </a:ext>
                </a:extLst>
              </p:cNvPr>
              <p:cNvGrpSpPr/>
              <p:nvPr/>
            </p:nvGrpSpPr>
            <p:grpSpPr>
              <a:xfrm>
                <a:off x="8160343" y="4666101"/>
                <a:ext cx="1896633" cy="744255"/>
                <a:chOff x="9349842" y="4677032"/>
                <a:chExt cx="1736832" cy="987961"/>
              </a:xfrm>
            </p:grpSpPr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16752027-D9FC-8648-AB1A-51479BF6C929}"/>
                    </a:ext>
                  </a:extLst>
                </p:cNvPr>
                <p:cNvSpPr/>
                <p:nvPr/>
              </p:nvSpPr>
              <p:spPr>
                <a:xfrm>
                  <a:off x="9349842" y="5086460"/>
                  <a:ext cx="278313" cy="338554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8030A7DF-2B06-9A4B-82DD-C6ADEBBEA2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30170" y="5255737"/>
                  <a:ext cx="204539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ectangle: Rounded Corners 20">
                  <a:extLst>
                    <a:ext uri="{FF2B5EF4-FFF2-40B4-BE49-F238E27FC236}">
                      <a16:creationId xmlns:a16="http://schemas.microsoft.com/office/drawing/2014/main" id="{CF1FB3CD-BEB3-8D43-B854-AA98E0194C1F}"/>
                    </a:ext>
                  </a:extLst>
                </p:cNvPr>
                <p:cNvSpPr/>
                <p:nvPr/>
              </p:nvSpPr>
              <p:spPr>
                <a:xfrm>
                  <a:off x="9832583" y="5086460"/>
                  <a:ext cx="278313" cy="338554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D1D8DDC5-E9EF-9B40-9A4F-5AAC0CF9B4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12911" y="5255737"/>
                  <a:ext cx="204539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Rectangle: Rounded Corners 22">
                  <a:extLst>
                    <a:ext uri="{FF2B5EF4-FFF2-40B4-BE49-F238E27FC236}">
                      <a16:creationId xmlns:a16="http://schemas.microsoft.com/office/drawing/2014/main" id="{96FDDD4A-F30F-8B4F-9CC2-0E6882E18A7E}"/>
                    </a:ext>
                  </a:extLst>
                </p:cNvPr>
                <p:cNvSpPr/>
                <p:nvPr/>
              </p:nvSpPr>
              <p:spPr>
                <a:xfrm>
                  <a:off x="10325620" y="5085317"/>
                  <a:ext cx="278313" cy="338554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B1C23978-56BC-CC4D-ADF1-23710004EC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05948" y="5254594"/>
                  <a:ext cx="204539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764DEF91-69A4-8C4D-9846-3F17E167A0BF}"/>
                    </a:ext>
                  </a:extLst>
                </p:cNvPr>
                <p:cNvSpPr/>
                <p:nvPr/>
              </p:nvSpPr>
              <p:spPr>
                <a:xfrm>
                  <a:off x="10808361" y="5085317"/>
                  <a:ext cx="278313" cy="338554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4CB695B4-2580-8342-9F75-18BE18F461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491809" y="5423871"/>
                  <a:ext cx="0" cy="24112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298BA9C7-ACC0-0C4C-91AD-B629300B5A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958265" y="5423871"/>
                  <a:ext cx="0" cy="24112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5DD6C49E-BEF2-E94F-AE51-856A5C0176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469827" y="5423871"/>
                  <a:ext cx="0" cy="24112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B0B21C0D-7825-B742-9298-C4991034D3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941848" y="5423871"/>
                  <a:ext cx="0" cy="24112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E2DB94D3-E479-A14C-AA8D-AFF2A841D7E7}"/>
                    </a:ext>
                  </a:extLst>
                </p:cNvPr>
                <p:cNvCxnSpPr>
                  <a:cxnSpLocks/>
                  <a:stCxn id="19" idx="0"/>
                  <a:endCxn id="34" idx="2"/>
                </p:cNvCxnSpPr>
                <p:nvPr/>
              </p:nvCxnSpPr>
              <p:spPr>
                <a:xfrm flipV="1">
                  <a:off x="9488999" y="4916042"/>
                  <a:ext cx="717431" cy="17041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607AF3C8-F77C-9741-B463-E39DB1DD33DA}"/>
                    </a:ext>
                  </a:extLst>
                </p:cNvPr>
                <p:cNvCxnSpPr>
                  <a:cxnSpLocks/>
                  <a:stCxn id="21" idx="0"/>
                  <a:endCxn id="34" idx="2"/>
                </p:cNvCxnSpPr>
                <p:nvPr/>
              </p:nvCxnSpPr>
              <p:spPr>
                <a:xfrm flipV="1">
                  <a:off x="9971740" y="4916042"/>
                  <a:ext cx="234690" cy="17041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CFDB6DEF-267E-4349-ADE4-F442925AA5A0}"/>
                    </a:ext>
                  </a:extLst>
                </p:cNvPr>
                <p:cNvCxnSpPr>
                  <a:cxnSpLocks/>
                  <a:stCxn id="23" idx="0"/>
                  <a:endCxn id="34" idx="2"/>
                </p:cNvCxnSpPr>
                <p:nvPr/>
              </p:nvCxnSpPr>
              <p:spPr>
                <a:xfrm flipH="1" flipV="1">
                  <a:off x="10206430" y="4916042"/>
                  <a:ext cx="258347" cy="16927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5CAECD2A-66F8-764A-9E5F-E5D8B81AF811}"/>
                    </a:ext>
                  </a:extLst>
                </p:cNvPr>
                <p:cNvCxnSpPr>
                  <a:cxnSpLocks/>
                  <a:stCxn id="25" idx="0"/>
                  <a:endCxn id="34" idx="2"/>
                </p:cNvCxnSpPr>
                <p:nvPr/>
              </p:nvCxnSpPr>
              <p:spPr>
                <a:xfrm flipH="1" flipV="1">
                  <a:off x="10206430" y="4916042"/>
                  <a:ext cx="741088" cy="16927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Rectangle: Rounded Corners 33">
                  <a:extLst>
                    <a:ext uri="{FF2B5EF4-FFF2-40B4-BE49-F238E27FC236}">
                      <a16:creationId xmlns:a16="http://schemas.microsoft.com/office/drawing/2014/main" id="{2B1F0F89-DADB-9142-9A1B-DFDEF9AFC199}"/>
                    </a:ext>
                  </a:extLst>
                </p:cNvPr>
                <p:cNvSpPr/>
                <p:nvPr/>
              </p:nvSpPr>
              <p:spPr>
                <a:xfrm>
                  <a:off x="9958265" y="4677032"/>
                  <a:ext cx="496329" cy="23901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4310826-273B-8F40-8535-1716019CFADF}"/>
                </a:ext>
              </a:extLst>
            </p:cNvPr>
            <p:cNvSpPr txBox="1"/>
            <p:nvPr/>
          </p:nvSpPr>
          <p:spPr>
            <a:xfrm>
              <a:off x="7891574" y="2581187"/>
              <a:ext cx="1404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Classifier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61E4604-73BF-5F4E-8481-B7C7E692FDD7}"/>
              </a:ext>
            </a:extLst>
          </p:cNvPr>
          <p:cNvGrpSpPr/>
          <p:nvPr/>
        </p:nvGrpSpPr>
        <p:grpSpPr>
          <a:xfrm>
            <a:off x="298107" y="3839275"/>
            <a:ext cx="3759201" cy="1041068"/>
            <a:chOff x="2838450" y="1690688"/>
            <a:chExt cx="3759201" cy="1041068"/>
          </a:xfrm>
        </p:grpSpPr>
        <p:sp>
          <p:nvSpPr>
            <p:cNvPr id="36" name="Rectangle: Rounded Corners 56">
              <a:extLst>
                <a:ext uri="{FF2B5EF4-FFF2-40B4-BE49-F238E27FC236}">
                  <a16:creationId xmlns:a16="http://schemas.microsoft.com/office/drawing/2014/main" id="{5E926963-454B-5B4C-8292-FE23D0E1FB79}"/>
                </a:ext>
              </a:extLst>
            </p:cNvPr>
            <p:cNvSpPr/>
            <p:nvPr/>
          </p:nvSpPr>
          <p:spPr>
            <a:xfrm>
              <a:off x="2838451" y="2139486"/>
              <a:ext cx="3759200" cy="59227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19ACFFC-7EB2-E64E-B7AD-9EF16850BB73}"/>
                </a:ext>
              </a:extLst>
            </p:cNvPr>
            <p:cNvSpPr txBox="1"/>
            <p:nvPr/>
          </p:nvSpPr>
          <p:spPr>
            <a:xfrm>
              <a:off x="2920999" y="2189345"/>
              <a:ext cx="36766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Microsoft</a:t>
              </a:r>
              <a:r>
                <a:rPr lang="en-US" sz="1400" dirty="0"/>
                <a:t> was established by </a:t>
              </a:r>
              <a:r>
                <a:rPr lang="en-US" sz="1400" b="1" dirty="0">
                  <a:solidFill>
                    <a:schemeClr val="accent1"/>
                  </a:solidFill>
                </a:rPr>
                <a:t>Bill Gates</a:t>
              </a:r>
              <a:r>
                <a:rPr lang="en-US" sz="1400" dirty="0"/>
                <a:t> in 1975.</a:t>
              </a:r>
            </a:p>
            <a:p>
              <a:r>
                <a:rPr lang="en-US" sz="1400" dirty="0"/>
                <a:t>In 1975, </a:t>
              </a:r>
              <a:r>
                <a:rPr lang="en-US" sz="1400" b="1" dirty="0">
                  <a:solidFill>
                    <a:schemeClr val="accent1"/>
                  </a:solidFill>
                </a:rPr>
                <a:t>Bill Gates</a:t>
              </a:r>
              <a:r>
                <a:rPr lang="en-US" sz="1400" dirty="0"/>
                <a:t> launched </a:t>
              </a:r>
              <a:r>
                <a:rPr lang="en-US" sz="1400" b="1" dirty="0">
                  <a:solidFill>
                    <a:srgbClr val="C00000"/>
                  </a:solidFill>
                </a:rPr>
                <a:t>Microsoft</a:t>
              </a:r>
              <a:r>
                <a:rPr lang="en-US" sz="1400" dirty="0"/>
                <a:t>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3ADB1ED-8A71-AD4F-B18D-322141C798D1}"/>
                </a:ext>
              </a:extLst>
            </p:cNvPr>
            <p:cNvSpPr txBox="1"/>
            <p:nvPr/>
          </p:nvSpPr>
          <p:spPr>
            <a:xfrm>
              <a:off x="2838450" y="1690688"/>
              <a:ext cx="2673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Unlabeled Sentences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8E43953-B64B-CF41-8A0F-C40316F5C4AA}"/>
              </a:ext>
            </a:extLst>
          </p:cNvPr>
          <p:cNvGrpSpPr/>
          <p:nvPr/>
        </p:nvGrpSpPr>
        <p:grpSpPr>
          <a:xfrm>
            <a:off x="4203077" y="3839275"/>
            <a:ext cx="1650999" cy="1041068"/>
            <a:chOff x="6858001" y="1690688"/>
            <a:chExt cx="1650999" cy="104106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30BD67C-5C55-8348-8BF6-E1FDD8819F87}"/>
                </a:ext>
              </a:extLst>
            </p:cNvPr>
            <p:cNvSpPr txBox="1"/>
            <p:nvPr/>
          </p:nvSpPr>
          <p:spPr>
            <a:xfrm>
              <a:off x="6858001" y="1690688"/>
              <a:ext cx="895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Labels</a:t>
              </a:r>
            </a:p>
          </p:txBody>
        </p:sp>
        <p:sp>
          <p:nvSpPr>
            <p:cNvPr id="41" name="Rectangle: Rounded Corners 62">
              <a:extLst>
                <a:ext uri="{FF2B5EF4-FFF2-40B4-BE49-F238E27FC236}">
                  <a16:creationId xmlns:a16="http://schemas.microsoft.com/office/drawing/2014/main" id="{E4F97D55-6608-8946-A992-440B8CEFDAEF}"/>
                </a:ext>
              </a:extLst>
            </p:cNvPr>
            <p:cNvSpPr/>
            <p:nvPr/>
          </p:nvSpPr>
          <p:spPr>
            <a:xfrm>
              <a:off x="6858001" y="2139486"/>
              <a:ext cx="1650999" cy="592270"/>
            </a:xfrm>
            <a:prstGeom prst="roundRect">
              <a:avLst>
                <a:gd name="adj" fmla="val 944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A078A65-4B2F-854F-B8EE-9BB2BE11C621}"/>
              </a:ext>
            </a:extLst>
          </p:cNvPr>
          <p:cNvGrpSpPr/>
          <p:nvPr/>
        </p:nvGrpSpPr>
        <p:grpSpPr>
          <a:xfrm>
            <a:off x="5816356" y="2376619"/>
            <a:ext cx="1200150" cy="379152"/>
            <a:chOff x="5875760" y="2358274"/>
            <a:chExt cx="1200150" cy="379152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E2066C2-6844-954B-8880-FF4A548AD3F0}"/>
                </a:ext>
              </a:extLst>
            </p:cNvPr>
            <p:cNvCxnSpPr>
              <a:stCxn id="13" idx="3"/>
              <a:endCxn id="17" idx="1"/>
            </p:cNvCxnSpPr>
            <p:nvPr/>
          </p:nvCxnSpPr>
          <p:spPr>
            <a:xfrm>
              <a:off x="5937213" y="2737109"/>
              <a:ext cx="1067376" cy="31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2E609B1-ABE9-5F42-9C68-CB38B5C6154D}"/>
                </a:ext>
              </a:extLst>
            </p:cNvPr>
            <p:cNvSpPr txBox="1"/>
            <p:nvPr/>
          </p:nvSpPr>
          <p:spPr>
            <a:xfrm>
              <a:off x="5875760" y="2358274"/>
              <a:ext cx="12001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accent2">
                      <a:lumMod val="75000"/>
                    </a:schemeClr>
                  </a:solidFill>
                </a:rPr>
                <a:t>1. Train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808F7E4-E2FE-8549-9661-98815F339F25}"/>
              </a:ext>
            </a:extLst>
          </p:cNvPr>
          <p:cNvGrpSpPr/>
          <p:nvPr/>
        </p:nvGrpSpPr>
        <p:grpSpPr>
          <a:xfrm>
            <a:off x="5854076" y="3264191"/>
            <a:ext cx="2020073" cy="1320018"/>
            <a:chOff x="5854076" y="3264191"/>
            <a:chExt cx="2020073" cy="1320018"/>
          </a:xfrm>
        </p:grpSpPr>
        <p:cxnSp>
          <p:nvCxnSpPr>
            <p:cNvPr id="46" name="Connector: Elbow 72">
              <a:extLst>
                <a:ext uri="{FF2B5EF4-FFF2-40B4-BE49-F238E27FC236}">
                  <a16:creationId xmlns:a16="http://schemas.microsoft.com/office/drawing/2014/main" id="{3BE0C09C-045E-7E4B-8EA2-15C0FFBA843F}"/>
                </a:ext>
              </a:extLst>
            </p:cNvPr>
            <p:cNvCxnSpPr>
              <a:stCxn id="17" idx="2"/>
              <a:endCxn id="41" idx="3"/>
            </p:cNvCxnSpPr>
            <p:nvPr/>
          </p:nvCxnSpPr>
          <p:spPr>
            <a:xfrm rot="5400000">
              <a:off x="6204104" y="2914163"/>
              <a:ext cx="1320018" cy="2020073"/>
            </a:xfrm>
            <a:prstGeom prst="bent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3283815-AE72-244A-9709-D12BF9729AAF}"/>
                </a:ext>
              </a:extLst>
            </p:cNvPr>
            <p:cNvSpPr txBox="1"/>
            <p:nvPr/>
          </p:nvSpPr>
          <p:spPr>
            <a:xfrm>
              <a:off x="6368008" y="4203913"/>
              <a:ext cx="12001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accent2">
                      <a:lumMod val="75000"/>
                    </a:schemeClr>
                  </a:solidFill>
                </a:rPr>
                <a:t>2. Predict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69871226-E4A2-7B4E-920F-06144D30C5A4}"/>
              </a:ext>
            </a:extLst>
          </p:cNvPr>
          <p:cNvSpPr txBox="1"/>
          <p:nvPr/>
        </p:nvSpPr>
        <p:spPr>
          <a:xfrm>
            <a:off x="4190962" y="4331176"/>
            <a:ext cx="1714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ORG: FOUNDED_BY</a:t>
            </a:r>
          </a:p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PER: FOUNDER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D3B0D12-0499-2A4C-B0D6-B4AD9DE8FD81}"/>
              </a:ext>
            </a:extLst>
          </p:cNvPr>
          <p:cNvSpPr txBox="1"/>
          <p:nvPr/>
        </p:nvSpPr>
        <p:spPr>
          <a:xfrm>
            <a:off x="2274070" y="5424764"/>
            <a:ext cx="4753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Arial Nova" panose="020B0504020202020204" pitchFamily="34" charset="0"/>
              </a:rPr>
              <a:t>Can create </a:t>
            </a:r>
            <a:r>
              <a:rPr lang="en-US" altLang="zh-CN" sz="2000" dirty="0">
                <a:solidFill>
                  <a:srgbClr val="C00000"/>
                </a:solidFill>
                <a:latin typeface="Arial Nova" panose="020B0504020202020204" pitchFamily="34" charset="0"/>
              </a:rPr>
              <a:t>pseudo-</a:t>
            </a:r>
            <a:r>
              <a:rPr lang="en-US" sz="2000" dirty="0">
                <a:solidFill>
                  <a:srgbClr val="C00000"/>
                </a:solidFill>
                <a:latin typeface="Arial Nova" panose="020B0504020202020204" pitchFamily="34" charset="0"/>
              </a:rPr>
              <a:t>labeled data, but </a:t>
            </a:r>
            <a:r>
              <a:rPr lang="en-US" altLang="zh-CN" sz="2000" dirty="0">
                <a:solidFill>
                  <a:srgbClr val="C00000"/>
                </a:solidFill>
                <a:latin typeface="Arial Nova" panose="020B0504020202020204" pitchFamily="34" charset="0"/>
              </a:rPr>
              <a:t>will</a:t>
            </a:r>
            <a:r>
              <a:rPr lang="zh-CN" altLang="en-US" sz="2000" dirty="0">
                <a:solidFill>
                  <a:srgbClr val="C00000"/>
                </a:solidFill>
                <a:latin typeface="Arial Nova" panose="020B0504020202020204" pitchFamily="34" charset="0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Arial Nova" panose="020B0504020202020204" pitchFamily="34" charset="0"/>
              </a:rPr>
              <a:t>suffer</a:t>
            </a:r>
            <a:r>
              <a:rPr lang="zh-CN" altLang="en-US" sz="2000" dirty="0">
                <a:solidFill>
                  <a:srgbClr val="C00000"/>
                </a:solidFill>
                <a:latin typeface="Arial Nova" panose="020B0504020202020204" pitchFamily="34" charset="0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Arial Nova" panose="020B0504020202020204" pitchFamily="34" charset="0"/>
              </a:rPr>
              <a:t>from</a:t>
            </a:r>
            <a:r>
              <a:rPr lang="zh-CN" altLang="en-US" sz="2000" dirty="0">
                <a:solidFill>
                  <a:srgbClr val="C00000"/>
                </a:solidFill>
                <a:latin typeface="Arial Nova" panose="020B0504020202020204" pitchFamily="34" charset="0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Arial Nova" panose="020B0504020202020204" pitchFamily="34" charset="0"/>
              </a:rPr>
              <a:t>cascading</a:t>
            </a:r>
            <a:r>
              <a:rPr lang="zh-CN" altLang="en-US" sz="2000" dirty="0">
                <a:solidFill>
                  <a:srgbClr val="C00000"/>
                </a:solidFill>
                <a:latin typeface="Arial Nova" panose="020B0504020202020204" pitchFamily="34" charset="0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Arial Nova" panose="020B0504020202020204" pitchFamily="34" charset="0"/>
              </a:rPr>
              <a:t>error</a:t>
            </a:r>
            <a:r>
              <a:rPr lang="zh-CN" altLang="en-US" sz="2000" dirty="0">
                <a:solidFill>
                  <a:srgbClr val="C00000"/>
                </a:solidFill>
                <a:latin typeface="Arial Nova" panose="020B0504020202020204" pitchFamily="34" charset="0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Arial Nova" panose="020B0504020202020204" pitchFamily="34" charset="0"/>
              </a:rPr>
              <a:t>propagation</a:t>
            </a:r>
            <a:endParaRPr lang="en-US" sz="2000" dirty="0">
              <a:solidFill>
                <a:srgbClr val="C00000"/>
              </a:solidFill>
              <a:latin typeface="Arial Nova" panose="020B0504020202020204" pitchFamily="34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476699E-C17E-DE47-9156-F8F231DA81BA}"/>
              </a:ext>
            </a:extLst>
          </p:cNvPr>
          <p:cNvGrpSpPr/>
          <p:nvPr/>
        </p:nvGrpSpPr>
        <p:grpSpPr>
          <a:xfrm>
            <a:off x="3002927" y="3145351"/>
            <a:ext cx="1200150" cy="878590"/>
            <a:chOff x="3904970" y="3127006"/>
            <a:chExt cx="1200150" cy="878590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8634EF4-AAEB-FB44-8991-58F8BC5D7E29}"/>
                </a:ext>
              </a:extLst>
            </p:cNvPr>
            <p:cNvCxnSpPr/>
            <p:nvPr/>
          </p:nvCxnSpPr>
          <p:spPr>
            <a:xfrm flipV="1">
              <a:off x="4083596" y="3127006"/>
              <a:ext cx="0" cy="87859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BBCF85C-1EC0-914A-A8A5-4C3549E5EDEC}"/>
                </a:ext>
              </a:extLst>
            </p:cNvPr>
            <p:cNvSpPr txBox="1"/>
            <p:nvPr/>
          </p:nvSpPr>
          <p:spPr>
            <a:xfrm>
              <a:off x="3904970" y="3402910"/>
              <a:ext cx="12001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</a:rPr>
                <a:t>3. Merge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9DEF367F-22C6-5E49-AAE8-BF5E4C0A0164}"/>
              </a:ext>
            </a:extLst>
          </p:cNvPr>
          <p:cNvSpPr txBox="1"/>
          <p:nvPr/>
        </p:nvSpPr>
        <p:spPr>
          <a:xfrm>
            <a:off x="136133" y="6398180"/>
            <a:ext cx="2588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 Nova Light" panose="020B0304020202020204" pitchFamily="34" charset="0"/>
              </a:rPr>
              <a:t>(Rosenberg</a:t>
            </a:r>
            <a:r>
              <a:rPr lang="zh-CN" altLang="en-US" dirty="0">
                <a:latin typeface="Arial Nova Light" panose="020B0304020202020204" pitchFamily="34" charset="0"/>
              </a:rPr>
              <a:t> </a:t>
            </a:r>
            <a:r>
              <a:rPr lang="en-US" altLang="zh-CN" dirty="0">
                <a:latin typeface="Arial Nova Light" panose="020B0304020202020204" pitchFamily="34" charset="0"/>
              </a:rPr>
              <a:t>et</a:t>
            </a:r>
            <a:r>
              <a:rPr lang="zh-CN" altLang="en-US" dirty="0">
                <a:latin typeface="Arial Nova Light" panose="020B0304020202020204" pitchFamily="34" charset="0"/>
              </a:rPr>
              <a:t> </a:t>
            </a:r>
            <a:r>
              <a:rPr lang="en-US" altLang="zh-CN" dirty="0">
                <a:latin typeface="Arial Nova Light" panose="020B0304020202020204" pitchFamily="34" charset="0"/>
              </a:rPr>
              <a:t>al.,</a:t>
            </a:r>
            <a:r>
              <a:rPr lang="zh-CN" altLang="en-US" dirty="0">
                <a:latin typeface="Arial Nova Light" panose="020B0304020202020204" pitchFamily="34" charset="0"/>
              </a:rPr>
              <a:t> </a:t>
            </a:r>
            <a:r>
              <a:rPr lang="en-US" altLang="zh-CN" dirty="0">
                <a:latin typeface="Arial Nova Light" panose="020B0304020202020204" pitchFamily="34" charset="0"/>
              </a:rPr>
              <a:t>2005)</a:t>
            </a:r>
            <a:endParaRPr lang="en-US" dirty="0">
              <a:latin typeface="Arial Nova Light" panose="020B03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F9B0AD-56A6-4C55-81E3-460EBFFE8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3CE62-043F-4E77-80C4-DE63F232D2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7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6A930-74BE-2A48-BF45-8FFBDC5F3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46407"/>
            <a:ext cx="7886700" cy="833753"/>
          </a:xfrm>
        </p:spPr>
        <p:txBody>
          <a:bodyPr>
            <a:normAutofit/>
          </a:bodyPr>
          <a:lstStyle/>
          <a:p>
            <a:r>
              <a:rPr lang="en-US" altLang="zh-CN" sz="2700" dirty="0"/>
              <a:t>Alternative</a:t>
            </a:r>
            <a:r>
              <a:rPr lang="zh-CN" altLang="en-US" sz="2700" dirty="0"/>
              <a:t> </a:t>
            </a:r>
            <a:r>
              <a:rPr lang="en-US" altLang="zh-CN" sz="2700" dirty="0"/>
              <a:t>Labeling</a:t>
            </a:r>
            <a:r>
              <a:rPr lang="zh-CN" altLang="en-US" sz="2700" dirty="0"/>
              <a:t> </a:t>
            </a:r>
            <a:r>
              <a:rPr lang="en-US" altLang="zh-CN" sz="2700" dirty="0"/>
              <a:t>Scheme:</a:t>
            </a:r>
            <a:r>
              <a:rPr lang="zh-CN" altLang="en-US" sz="2700" dirty="0"/>
              <a:t> </a:t>
            </a:r>
            <a:r>
              <a:rPr lang="en-US" altLang="zh-CN" sz="2700" b="1" dirty="0">
                <a:solidFill>
                  <a:srgbClr val="FF0000"/>
                </a:solidFill>
              </a:rPr>
              <a:t>Labeling</a:t>
            </a:r>
            <a:r>
              <a:rPr lang="zh-CN" altLang="en-US" sz="2700" b="1" dirty="0">
                <a:solidFill>
                  <a:srgbClr val="FF0000"/>
                </a:solidFill>
              </a:rPr>
              <a:t> </a:t>
            </a:r>
            <a:r>
              <a:rPr lang="en-US" altLang="zh-CN" sz="2700" b="1" dirty="0">
                <a:solidFill>
                  <a:srgbClr val="FF0000"/>
                </a:solidFill>
              </a:rPr>
              <a:t>Rules</a:t>
            </a:r>
            <a:endParaRPr lang="en-US" sz="2700" b="1" dirty="0">
              <a:solidFill>
                <a:srgbClr val="FF0000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E410D01-6A77-D84C-A387-2B3FEEF564A1}"/>
              </a:ext>
            </a:extLst>
          </p:cNvPr>
          <p:cNvGrpSpPr/>
          <p:nvPr/>
        </p:nvGrpSpPr>
        <p:grpSpPr>
          <a:xfrm>
            <a:off x="1548713" y="1622109"/>
            <a:ext cx="3676650" cy="1522128"/>
            <a:chOff x="990602" y="2091776"/>
            <a:chExt cx="3676650" cy="152212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7BD62C0-8384-DB41-9A46-9C7B72BF7416}"/>
                </a:ext>
              </a:extLst>
            </p:cNvPr>
            <p:cNvGrpSpPr/>
            <p:nvPr/>
          </p:nvGrpSpPr>
          <p:grpSpPr>
            <a:xfrm>
              <a:off x="990603" y="2540574"/>
              <a:ext cx="3676649" cy="1073330"/>
              <a:chOff x="990603" y="2540574"/>
              <a:chExt cx="3676649" cy="1073330"/>
            </a:xfrm>
          </p:grpSpPr>
          <p:sp>
            <p:nvSpPr>
              <p:cNvPr id="24" name="Rectangle: Rounded Corners 28">
                <a:extLst>
                  <a:ext uri="{FF2B5EF4-FFF2-40B4-BE49-F238E27FC236}">
                    <a16:creationId xmlns:a16="http://schemas.microsoft.com/office/drawing/2014/main" id="{52E3C07B-FE8F-6D47-87D2-45CEDE072858}"/>
                  </a:ext>
                </a:extLst>
              </p:cNvPr>
              <p:cNvSpPr/>
              <p:nvPr/>
            </p:nvSpPr>
            <p:spPr>
              <a:xfrm>
                <a:off x="990603" y="2540574"/>
                <a:ext cx="3498850" cy="876765"/>
              </a:xfrm>
              <a:prstGeom prst="roundRect">
                <a:avLst>
                  <a:gd name="adj" fmla="val 9440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9A09928-D459-8849-A347-9B8E4FAB62A9}"/>
                  </a:ext>
                </a:extLst>
              </p:cNvPr>
              <p:cNvSpPr txBox="1"/>
              <p:nvPr/>
            </p:nvSpPr>
            <p:spPr>
              <a:xfrm>
                <a:off x="1041401" y="2598241"/>
                <a:ext cx="362585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C00000"/>
                    </a:solidFill>
                  </a:rPr>
                  <a:t>Microsoft</a:t>
                </a:r>
                <a:r>
                  <a:rPr lang="en-US" sz="1400" dirty="0"/>
                  <a:t> was founded by </a:t>
                </a:r>
                <a:r>
                  <a:rPr lang="en-US" sz="1400" b="1" dirty="0">
                    <a:solidFill>
                      <a:schemeClr val="accent1"/>
                    </a:solidFill>
                  </a:rPr>
                  <a:t>Bill Gates</a:t>
                </a:r>
                <a:r>
                  <a:rPr lang="en-US" sz="1400" dirty="0"/>
                  <a:t> in 1975.</a:t>
                </a:r>
              </a:p>
              <a:p>
                <a:r>
                  <a:rPr lang="en-US" sz="1400" b="1" dirty="0">
                    <a:solidFill>
                      <a:srgbClr val="C00000"/>
                    </a:solidFill>
                  </a:rPr>
                  <a:t>Apple</a:t>
                </a:r>
                <a:r>
                  <a:rPr lang="en-US" sz="1400" dirty="0"/>
                  <a:t> was founded by </a:t>
                </a:r>
                <a:r>
                  <a:rPr lang="en-US" sz="1400" b="1" dirty="0">
                    <a:solidFill>
                      <a:schemeClr val="accent1"/>
                    </a:solidFill>
                  </a:rPr>
                  <a:t>Steven Jobs</a:t>
                </a:r>
                <a:r>
                  <a:rPr lang="en-US" sz="1400" dirty="0"/>
                  <a:t> in 1976.</a:t>
                </a:r>
              </a:p>
              <a:p>
                <a:r>
                  <a:rPr lang="en-US" sz="1400" b="1" dirty="0">
                    <a:solidFill>
                      <a:srgbClr val="C00000"/>
                    </a:solidFill>
                  </a:rPr>
                  <a:t>Amazon</a:t>
                </a:r>
                <a:r>
                  <a:rPr lang="en-US" sz="1400" dirty="0"/>
                  <a:t> was founded by </a:t>
                </a:r>
                <a:r>
                  <a:rPr lang="en-US" sz="1400" b="1" dirty="0">
                    <a:solidFill>
                      <a:schemeClr val="accent1"/>
                    </a:solidFill>
                  </a:rPr>
                  <a:t>Jeff Bezos</a:t>
                </a:r>
                <a:r>
                  <a:rPr lang="en-US" sz="1400" dirty="0"/>
                  <a:t> in 1994.</a:t>
                </a:r>
              </a:p>
              <a:p>
                <a:endParaRPr lang="en-US" dirty="0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572926C-9487-4645-865B-4F7C9C1CC22E}"/>
                </a:ext>
              </a:extLst>
            </p:cNvPr>
            <p:cNvSpPr txBox="1"/>
            <p:nvPr/>
          </p:nvSpPr>
          <p:spPr>
            <a:xfrm>
              <a:off x="990602" y="2091776"/>
              <a:ext cx="1200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Corpus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04AC69C-8172-FD40-986C-4167A12CE5B4}"/>
              </a:ext>
            </a:extLst>
          </p:cNvPr>
          <p:cNvSpPr txBox="1"/>
          <p:nvPr/>
        </p:nvSpPr>
        <p:spPr>
          <a:xfrm>
            <a:off x="5047564" y="1622109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Labels</a:t>
            </a:r>
          </a:p>
        </p:txBody>
      </p:sp>
      <p:sp>
        <p:nvSpPr>
          <p:cNvPr id="27" name="Rectangle: Rounded Corners 31">
            <a:extLst>
              <a:ext uri="{FF2B5EF4-FFF2-40B4-BE49-F238E27FC236}">
                <a16:creationId xmlns:a16="http://schemas.microsoft.com/office/drawing/2014/main" id="{73D736BB-FB09-0548-BF3E-48D0BB5FA5BA}"/>
              </a:ext>
            </a:extLst>
          </p:cNvPr>
          <p:cNvSpPr/>
          <p:nvPr/>
        </p:nvSpPr>
        <p:spPr>
          <a:xfrm>
            <a:off x="5155514" y="2070906"/>
            <a:ext cx="1650999" cy="876765"/>
          </a:xfrm>
          <a:prstGeom prst="roundRect">
            <a:avLst>
              <a:gd name="adj" fmla="val 944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9C137E-BB36-4942-B0DF-74079D2078CB}"/>
              </a:ext>
            </a:extLst>
          </p:cNvPr>
          <p:cNvSpPr txBox="1"/>
          <p:nvPr/>
        </p:nvSpPr>
        <p:spPr>
          <a:xfrm>
            <a:off x="5155514" y="2139956"/>
            <a:ext cx="1714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ORG: FOUNDED_BY</a:t>
            </a:r>
          </a:p>
          <a:p>
            <a:r>
              <a:rPr lang="en-US" sz="1400" b="1" dirty="0"/>
              <a:t>ORG: FOUNDED_BY</a:t>
            </a:r>
          </a:p>
          <a:p>
            <a:r>
              <a:rPr lang="en-US" sz="1400" b="1" dirty="0"/>
              <a:t>ORG: FOUNDED_BY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FB48A1-A2BB-6141-95EF-FF60D678B4C1}"/>
              </a:ext>
            </a:extLst>
          </p:cNvPr>
          <p:cNvSpPr txBox="1"/>
          <p:nvPr/>
        </p:nvSpPr>
        <p:spPr>
          <a:xfrm>
            <a:off x="2761562" y="5117452"/>
            <a:ext cx="344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Labeling Rules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DF4C9AF-2609-5747-9766-8CF7D8A1E9EF}"/>
              </a:ext>
            </a:extLst>
          </p:cNvPr>
          <p:cNvGrpSpPr/>
          <p:nvPr/>
        </p:nvGrpSpPr>
        <p:grpSpPr>
          <a:xfrm>
            <a:off x="3866463" y="3947379"/>
            <a:ext cx="1238250" cy="1151354"/>
            <a:chOff x="2384425" y="3633687"/>
            <a:chExt cx="1238250" cy="1151354"/>
          </a:xfrm>
        </p:grpSpPr>
        <p:pic>
          <p:nvPicPr>
            <p:cNvPr id="31" name="Graphic 30" descr="User">
              <a:extLst>
                <a:ext uri="{FF2B5EF4-FFF2-40B4-BE49-F238E27FC236}">
                  <a16:creationId xmlns:a16="http://schemas.microsoft.com/office/drawing/2014/main" id="{3A5C2BD2-A33F-4C4B-85C3-ED69F70A8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46350" y="3633687"/>
              <a:ext cx="914400" cy="9144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FAB5567-C1F5-7442-B745-96BE599CE97C}"/>
                </a:ext>
              </a:extLst>
            </p:cNvPr>
            <p:cNvSpPr txBox="1"/>
            <p:nvPr/>
          </p:nvSpPr>
          <p:spPr>
            <a:xfrm>
              <a:off x="2384425" y="4446487"/>
              <a:ext cx="12382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Annotator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3F40980-53C9-2546-8CC2-AF52BFF5E418}"/>
                  </a:ext>
                </a:extLst>
              </p:cNvPr>
              <p:cNvSpPr txBox="1"/>
              <p:nvPr/>
            </p:nvSpPr>
            <p:spPr>
              <a:xfrm>
                <a:off x="2184509" y="3349010"/>
                <a:ext cx="46021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C00000"/>
                    </a:solidFill>
                  </a:rPr>
                  <a:t>SUBJ-ORG </a:t>
                </a:r>
                <a:r>
                  <a:rPr lang="en-US" sz="1400" dirty="0"/>
                  <a:t>was founded by </a:t>
                </a:r>
                <a:r>
                  <a:rPr lang="en-US" sz="1400" b="1" dirty="0">
                    <a:solidFill>
                      <a:schemeClr val="accent1"/>
                    </a:solidFill>
                  </a:rPr>
                  <a:t>OBJ-PER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b="1" dirty="0">
                    <a:solidFill>
                      <a:schemeClr val="tx1"/>
                    </a:solidFill>
                  </a:rPr>
                  <a:t> ORG: FOUNDED_BY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3F40980-53C9-2546-8CC2-AF52BFF5E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509" y="3349010"/>
                <a:ext cx="4602158" cy="307777"/>
              </a:xfrm>
              <a:prstGeom prst="rect">
                <a:avLst/>
              </a:prstGeom>
              <a:blipFill>
                <a:blip r:embed="rId5"/>
                <a:stretch>
                  <a:fillRect l="-275" t="-4167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427ECC-3720-C04F-8F75-7E512A93E895}"/>
              </a:ext>
            </a:extLst>
          </p:cNvPr>
          <p:cNvCxnSpPr>
            <a:stCxn id="31" idx="0"/>
            <a:endCxn id="33" idx="2"/>
          </p:cNvCxnSpPr>
          <p:nvPr/>
        </p:nvCxnSpPr>
        <p:spPr>
          <a:xfrm flipV="1">
            <a:off x="4485588" y="3656787"/>
            <a:ext cx="0" cy="29059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49">
            <a:extLst>
              <a:ext uri="{FF2B5EF4-FFF2-40B4-BE49-F238E27FC236}">
                <a16:creationId xmlns:a16="http://schemas.microsoft.com/office/drawing/2014/main" id="{12D1B062-94FE-FC41-AB5B-11B5B59FEEA8}"/>
              </a:ext>
            </a:extLst>
          </p:cNvPr>
          <p:cNvCxnSpPr>
            <a:stCxn id="33" idx="0"/>
            <a:endCxn id="27" idx="2"/>
          </p:cNvCxnSpPr>
          <p:nvPr/>
        </p:nvCxnSpPr>
        <p:spPr>
          <a:xfrm rot="5400000" flipH="1" flipV="1">
            <a:off x="5032632" y="2400628"/>
            <a:ext cx="401339" cy="1495426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E4ED445-1E0D-3341-BBB5-1BE483493E45}"/>
              </a:ext>
            </a:extLst>
          </p:cNvPr>
          <p:cNvSpPr txBox="1"/>
          <p:nvPr/>
        </p:nvSpPr>
        <p:spPr>
          <a:xfrm>
            <a:off x="2510010" y="5709914"/>
            <a:ext cx="4123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Arial Nova" panose="020B0504020202020204" pitchFamily="34" charset="0"/>
              </a:rPr>
              <a:t>Annotate </a:t>
            </a:r>
            <a:r>
              <a:rPr lang="en-US" altLang="zh-CN" dirty="0">
                <a:solidFill>
                  <a:srgbClr val="C00000"/>
                </a:solidFill>
                <a:latin typeface="Arial Nova" panose="020B0504020202020204" pitchFamily="34" charset="0"/>
              </a:rPr>
              <a:t>contextually</a:t>
            </a:r>
            <a:r>
              <a:rPr lang="en-US" dirty="0">
                <a:solidFill>
                  <a:srgbClr val="C00000"/>
                </a:solidFill>
                <a:latin typeface="Arial Nova" panose="020B0504020202020204" pitchFamily="34" charset="0"/>
              </a:rPr>
              <a:t> similar instances </a:t>
            </a:r>
            <a:r>
              <a:rPr lang="en-US" altLang="zh-CN" dirty="0">
                <a:solidFill>
                  <a:srgbClr val="C00000"/>
                </a:solidFill>
                <a:latin typeface="Arial Nova" panose="020B0504020202020204" pitchFamily="34" charset="0"/>
              </a:rPr>
              <a:t>via</a:t>
            </a:r>
            <a:r>
              <a:rPr lang="en-US" dirty="0">
                <a:solidFill>
                  <a:srgbClr val="C00000"/>
                </a:solidFill>
                <a:latin typeface="Arial Nova" panose="020B0504020202020204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Arial Nova" panose="020B0504020202020204" pitchFamily="34" charset="0"/>
              </a:rPr>
              <a:t>much</a:t>
            </a:r>
            <a:r>
              <a:rPr lang="zh-CN" altLang="en-US" dirty="0">
                <a:solidFill>
                  <a:srgbClr val="C00000"/>
                </a:solidFill>
                <a:latin typeface="Arial Nova" panose="020B0504020202020204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Arial Nova" panose="020B0504020202020204" pitchFamily="34" charset="0"/>
              </a:rPr>
              <a:t>fewer</a:t>
            </a:r>
            <a:r>
              <a:rPr lang="en-US" dirty="0">
                <a:solidFill>
                  <a:srgbClr val="C00000"/>
                </a:solidFill>
                <a:latin typeface="Arial Nova" panose="020B0504020202020204" pitchFamily="34" charset="0"/>
              </a:rPr>
              <a:t> rule</a:t>
            </a:r>
            <a:r>
              <a:rPr lang="en-US" altLang="zh-CN" dirty="0">
                <a:solidFill>
                  <a:srgbClr val="C00000"/>
                </a:solidFill>
                <a:latin typeface="Arial Nova" panose="020B0504020202020204" pitchFamily="34" charset="0"/>
              </a:rPr>
              <a:t>s</a:t>
            </a:r>
            <a:endParaRPr lang="en-US" dirty="0">
              <a:solidFill>
                <a:srgbClr val="C00000"/>
              </a:solidFill>
              <a:latin typeface="Arial Nova" panose="020B05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C098A2-F127-2F44-B86F-EA7950DF54C6}"/>
              </a:ext>
            </a:extLst>
          </p:cNvPr>
          <p:cNvSpPr txBox="1"/>
          <p:nvPr/>
        </p:nvSpPr>
        <p:spPr>
          <a:xfrm>
            <a:off x="148281" y="6376086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 Nova Light" panose="020B0304020202020204" pitchFamily="34" charset="0"/>
              </a:rPr>
              <a:t>(Hearst,</a:t>
            </a:r>
            <a:r>
              <a:rPr lang="zh-CN" altLang="en-US" dirty="0">
                <a:latin typeface="Arial Nova Light" panose="020B0304020202020204" pitchFamily="34" charset="0"/>
              </a:rPr>
              <a:t> </a:t>
            </a:r>
            <a:r>
              <a:rPr lang="en-US" altLang="zh-CN" dirty="0">
                <a:latin typeface="Arial Nova Light" panose="020B0304020202020204" pitchFamily="34" charset="0"/>
              </a:rPr>
              <a:t>1992)</a:t>
            </a:r>
            <a:endParaRPr lang="en-US" dirty="0">
              <a:latin typeface="Arial Nova Light" panose="020B03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F19939-FA03-4277-82B8-817D62361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3CE62-043F-4E77-80C4-DE63F232D2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3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6A930-74BE-2A48-BF45-8FFBDC5F3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Challenge:</a:t>
            </a:r>
            <a:r>
              <a:rPr lang="zh-CN" altLang="en-US" dirty="0"/>
              <a:t> </a:t>
            </a:r>
            <a:r>
              <a:rPr lang="en-US" altLang="zh-CN" dirty="0"/>
              <a:t>Language</a:t>
            </a:r>
            <a:r>
              <a:rPr lang="zh-CN" altLang="en-US" dirty="0"/>
              <a:t> </a:t>
            </a:r>
            <a:r>
              <a:rPr lang="en-US" altLang="zh-CN" dirty="0"/>
              <a:t>Variations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A188691-A639-BC48-A17A-0C10EC095977}"/>
              </a:ext>
            </a:extLst>
          </p:cNvPr>
          <p:cNvSpPr/>
          <p:nvPr/>
        </p:nvSpPr>
        <p:spPr>
          <a:xfrm>
            <a:off x="1467101" y="1986423"/>
            <a:ext cx="3759200" cy="1053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7F93E-2D6E-B14B-A36B-899BB8B39C94}"/>
              </a:ext>
            </a:extLst>
          </p:cNvPr>
          <p:cNvSpPr txBox="1"/>
          <p:nvPr/>
        </p:nvSpPr>
        <p:spPr>
          <a:xfrm>
            <a:off x="1549649" y="2036283"/>
            <a:ext cx="36766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Microsoft</a:t>
            </a:r>
            <a:r>
              <a:rPr lang="en-US" sz="1400" dirty="0"/>
              <a:t> was founded by </a:t>
            </a:r>
            <a:r>
              <a:rPr lang="en-US" sz="1400" b="1" dirty="0">
                <a:solidFill>
                  <a:schemeClr val="accent1"/>
                </a:solidFill>
              </a:rPr>
              <a:t>Bill Gates</a:t>
            </a:r>
            <a:r>
              <a:rPr lang="en-US" sz="1400" dirty="0"/>
              <a:t> in 1975.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Apple</a:t>
            </a:r>
            <a:r>
              <a:rPr lang="en-US" sz="1400" dirty="0"/>
              <a:t> was founded by </a:t>
            </a:r>
            <a:r>
              <a:rPr lang="en-US" sz="1400" b="1" dirty="0">
                <a:solidFill>
                  <a:schemeClr val="accent1"/>
                </a:solidFill>
              </a:rPr>
              <a:t>Steven Jobs</a:t>
            </a:r>
            <a:r>
              <a:rPr lang="en-US" sz="1400" dirty="0"/>
              <a:t> in 1976.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Microsoft</a:t>
            </a:r>
            <a:r>
              <a:rPr lang="en-US" sz="1400" dirty="0"/>
              <a:t> was established by </a:t>
            </a:r>
            <a:r>
              <a:rPr lang="en-US" sz="1400" b="1" dirty="0">
                <a:solidFill>
                  <a:schemeClr val="accent1"/>
                </a:solidFill>
              </a:rPr>
              <a:t>Bill Gates</a:t>
            </a:r>
            <a:r>
              <a:rPr lang="en-US" sz="1400" dirty="0"/>
              <a:t> in 1975.</a:t>
            </a:r>
          </a:p>
          <a:p>
            <a:r>
              <a:rPr lang="en-US" sz="1400" dirty="0"/>
              <a:t>In 1975, </a:t>
            </a:r>
            <a:r>
              <a:rPr lang="en-US" sz="1400" b="1" dirty="0">
                <a:solidFill>
                  <a:schemeClr val="accent1"/>
                </a:solidFill>
              </a:rPr>
              <a:t>Bill Gates</a:t>
            </a:r>
            <a:r>
              <a:rPr lang="en-US" sz="1400" dirty="0"/>
              <a:t> launched </a:t>
            </a:r>
            <a:r>
              <a:rPr lang="en-US" sz="1400" b="1" dirty="0">
                <a:solidFill>
                  <a:srgbClr val="C00000"/>
                </a:solidFill>
              </a:rPr>
              <a:t>Microsoft</a:t>
            </a:r>
            <a:r>
              <a:rPr lang="en-US" sz="14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203955-71EE-044E-9A8B-5DD7F5CF9A75}"/>
              </a:ext>
            </a:extLst>
          </p:cNvPr>
          <p:cNvSpPr txBox="1"/>
          <p:nvPr/>
        </p:nvSpPr>
        <p:spPr>
          <a:xfrm>
            <a:off x="1467100" y="1537626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Corpus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A86711-398E-584E-9149-48194F58E9D3}"/>
              </a:ext>
            </a:extLst>
          </p:cNvPr>
          <p:cNvSpPr txBox="1"/>
          <p:nvPr/>
        </p:nvSpPr>
        <p:spPr>
          <a:xfrm>
            <a:off x="5600950" y="1537626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Labels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52D5BA-68D4-8F4B-86C7-58F35131A85A}"/>
              </a:ext>
            </a:extLst>
          </p:cNvPr>
          <p:cNvSpPr/>
          <p:nvPr/>
        </p:nvSpPr>
        <p:spPr>
          <a:xfrm>
            <a:off x="5486651" y="1986423"/>
            <a:ext cx="1650999" cy="1053527"/>
          </a:xfrm>
          <a:prstGeom prst="roundRect">
            <a:avLst>
              <a:gd name="adj" fmla="val 944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146E17-0E41-9E4A-A24F-A762AA6D7D5F}"/>
              </a:ext>
            </a:extLst>
          </p:cNvPr>
          <p:cNvSpPr txBox="1"/>
          <p:nvPr/>
        </p:nvSpPr>
        <p:spPr>
          <a:xfrm>
            <a:off x="5486651" y="2055473"/>
            <a:ext cx="1714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ORG: FOUNDED_BY</a:t>
            </a:r>
          </a:p>
          <a:p>
            <a:r>
              <a:rPr lang="en-US" sz="1400" b="1" dirty="0"/>
              <a:t>ORG: FOUNDED_BY</a:t>
            </a:r>
          </a:p>
          <a:p>
            <a:r>
              <a:rPr lang="en-US" altLang="zh-CN" sz="1400" b="1" dirty="0">
                <a:solidFill>
                  <a:srgbClr val="FF0000"/>
                </a:solidFill>
              </a:rPr>
              <a:t>No</a:t>
            </a:r>
            <a:r>
              <a:rPr lang="en-US" sz="1400" b="1" dirty="0">
                <a:solidFill>
                  <a:srgbClr val="FF0000"/>
                </a:solidFill>
              </a:rPr>
              <a:t> Matched</a:t>
            </a:r>
            <a:r>
              <a:rPr lang="en-US" altLang="zh-CN" sz="1400" b="1" dirty="0">
                <a:solidFill>
                  <a:srgbClr val="FF0000"/>
                </a:solidFill>
              </a:rPr>
              <a:t>!</a:t>
            </a:r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altLang="zh-CN" sz="1400" b="1" dirty="0">
                <a:solidFill>
                  <a:srgbClr val="FF0000"/>
                </a:solidFill>
              </a:rPr>
              <a:t>No</a:t>
            </a:r>
            <a:r>
              <a:rPr lang="en-US" sz="1400" b="1" dirty="0">
                <a:solidFill>
                  <a:srgbClr val="FF0000"/>
                </a:solidFill>
              </a:rPr>
              <a:t> Matched</a:t>
            </a:r>
            <a:r>
              <a:rPr lang="en-US" altLang="zh-CN" sz="1400" b="1" dirty="0">
                <a:solidFill>
                  <a:srgbClr val="FF0000"/>
                </a:solidFill>
              </a:rPr>
              <a:t>!</a:t>
            </a:r>
            <a:endParaRPr lang="en-US" sz="1400" b="1" dirty="0">
              <a:solidFill>
                <a:srgbClr val="FF0000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B2CDC1D-A263-9542-8BF5-BA58EA3DDE03}"/>
              </a:ext>
            </a:extLst>
          </p:cNvPr>
          <p:cNvGrpSpPr/>
          <p:nvPr/>
        </p:nvGrpSpPr>
        <p:grpSpPr>
          <a:xfrm>
            <a:off x="3929300" y="4082555"/>
            <a:ext cx="1238250" cy="1151354"/>
            <a:chOff x="2384425" y="3633687"/>
            <a:chExt cx="1238250" cy="1151354"/>
          </a:xfrm>
        </p:grpSpPr>
        <p:pic>
          <p:nvPicPr>
            <p:cNvPr id="12" name="Graphic 11" descr="User">
              <a:extLst>
                <a:ext uri="{FF2B5EF4-FFF2-40B4-BE49-F238E27FC236}">
                  <a16:creationId xmlns:a16="http://schemas.microsoft.com/office/drawing/2014/main" id="{0DA21C7E-FFDB-DA4C-9FEA-3993E1914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46350" y="3633687"/>
              <a:ext cx="914400" cy="9144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2B4F078-61D0-634A-8617-2884C56B1D4E}"/>
                </a:ext>
              </a:extLst>
            </p:cNvPr>
            <p:cNvSpPr txBox="1"/>
            <p:nvPr/>
          </p:nvSpPr>
          <p:spPr>
            <a:xfrm>
              <a:off x="2384425" y="4446487"/>
              <a:ext cx="12382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Annotator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99E8CDC-D3B7-A44F-9F9E-CC8C5BFF4F99}"/>
                  </a:ext>
                </a:extLst>
              </p:cNvPr>
              <p:cNvSpPr txBox="1"/>
              <p:nvPr/>
            </p:nvSpPr>
            <p:spPr>
              <a:xfrm>
                <a:off x="2237042" y="3607957"/>
                <a:ext cx="46021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C00000"/>
                    </a:solidFill>
                  </a:rPr>
                  <a:t>SUBJ-ORG </a:t>
                </a:r>
                <a:r>
                  <a:rPr lang="en-US" sz="1400" dirty="0"/>
                  <a:t>was founded by </a:t>
                </a:r>
                <a:r>
                  <a:rPr lang="en-US" sz="1400" b="1" dirty="0">
                    <a:solidFill>
                      <a:schemeClr val="accent1"/>
                    </a:solidFill>
                  </a:rPr>
                  <a:t>OBJ-PER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b="1" dirty="0">
                    <a:solidFill>
                      <a:schemeClr val="tx1"/>
                    </a:solidFill>
                  </a:rPr>
                  <a:t> ORG: FOUNDED_BY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99E8CDC-D3B7-A44F-9F9E-CC8C5BFF4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042" y="3607957"/>
                <a:ext cx="4602158" cy="307777"/>
              </a:xfrm>
              <a:prstGeom prst="rect">
                <a:avLst/>
              </a:prstGeom>
              <a:blipFill>
                <a:blip r:embed="rId4"/>
                <a:stretch>
                  <a:fillRect l="-397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A528698-9102-5840-AE56-C03B214DD981}"/>
              </a:ext>
            </a:extLst>
          </p:cNvPr>
          <p:cNvCxnSpPr>
            <a:cxnSpLocks/>
          </p:cNvCxnSpPr>
          <p:nvPr/>
        </p:nvCxnSpPr>
        <p:spPr>
          <a:xfrm flipH="1" flipV="1">
            <a:off x="4548425" y="3863695"/>
            <a:ext cx="0" cy="2713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9">
            <a:extLst>
              <a:ext uri="{FF2B5EF4-FFF2-40B4-BE49-F238E27FC236}">
                <a16:creationId xmlns:a16="http://schemas.microsoft.com/office/drawing/2014/main" id="{C7A9EDA5-9459-B24F-B8E9-B9133AB8B343}"/>
              </a:ext>
            </a:extLst>
          </p:cNvPr>
          <p:cNvCxnSpPr>
            <a:stCxn id="14" idx="0"/>
            <a:endCxn id="9" idx="2"/>
          </p:cNvCxnSpPr>
          <p:nvPr/>
        </p:nvCxnSpPr>
        <p:spPr>
          <a:xfrm rot="5400000" flipH="1" flipV="1">
            <a:off x="5141133" y="2436939"/>
            <a:ext cx="588614" cy="1774030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93B0E5D-C3E1-1D4F-9997-71F03AFA4A37}"/>
              </a:ext>
            </a:extLst>
          </p:cNvPr>
          <p:cNvSpPr txBox="1"/>
          <p:nvPr/>
        </p:nvSpPr>
        <p:spPr>
          <a:xfrm>
            <a:off x="2427685" y="6193107"/>
            <a:ext cx="428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 Nova" panose="020B0504020202020204" pitchFamily="34" charset="0"/>
              </a:rPr>
              <a:t>Do we have to add more labeling rules?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E424331-B4BF-4A73-B732-644D2F8584F5}"/>
                  </a:ext>
                </a:extLst>
              </p:cNvPr>
              <p:cNvSpPr txBox="1"/>
              <p:nvPr/>
            </p:nvSpPr>
            <p:spPr>
              <a:xfrm>
                <a:off x="1005154" y="5244264"/>
                <a:ext cx="706593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Arial Nova" panose="020B0504020202020204" pitchFamily="34" charset="0"/>
                  </a:rPr>
                  <a:t>A lot of similar sentences cannot be matched </a:t>
                </a:r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Arial Nova" panose="020B0504020202020204" pitchFamily="34" charset="0"/>
                  </a:rPr>
                  <a:t> Not enough training data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Arial Nova" panose="020B0504020202020204" pitchFamily="34" charset="0"/>
                  </a:rPr>
                  <a:t> Poor performance  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E424331-B4BF-4A73-B732-644D2F858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154" y="5244264"/>
                <a:ext cx="7065934" cy="923330"/>
              </a:xfrm>
              <a:prstGeom prst="rect">
                <a:avLst/>
              </a:prstGeom>
              <a:blipFill>
                <a:blip r:embed="rId5"/>
                <a:stretch>
                  <a:fillRect t="-3289" b="-9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04AFE3-8B8F-472B-B516-5B42D1A57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3CE62-043F-4E77-80C4-DE63F232D2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4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  <p:bldP spid="1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0A93-DD12-431D-A6D2-B0AF0A1F2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Rethinking the Matching Process</a:t>
            </a:r>
          </a:p>
        </p:txBody>
      </p:sp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A9053EC5-D0B4-4A39-8919-73E33085EE65}"/>
              </a:ext>
            </a:extLst>
          </p:cNvPr>
          <p:cNvSpPr/>
          <p:nvPr/>
        </p:nvSpPr>
        <p:spPr>
          <a:xfrm>
            <a:off x="637214" y="3358001"/>
            <a:ext cx="3224824" cy="745645"/>
          </a:xfrm>
          <a:prstGeom prst="roundRect">
            <a:avLst/>
          </a:prstGeom>
          <a:solidFill>
            <a:schemeClr val="accent2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Arial Nova Cond" panose="020B0506020202020204" pitchFamily="34" charset="0"/>
              </a:rPr>
              <a:t>Microsoft</a:t>
            </a:r>
            <a:r>
              <a:rPr lang="en-US" dirty="0">
                <a:solidFill>
                  <a:schemeClr val="tx1"/>
                </a:solidFill>
                <a:latin typeface="Arial Nova Cond" panose="020B0506020202020204" pitchFamily="34" charset="0"/>
              </a:rPr>
              <a:t> was established by </a:t>
            </a:r>
            <a:r>
              <a:rPr lang="en-US" b="1" dirty="0">
                <a:solidFill>
                  <a:schemeClr val="accent1"/>
                </a:solidFill>
                <a:latin typeface="Arial Nova Cond" panose="020B0506020202020204" pitchFamily="34" charset="0"/>
              </a:rPr>
              <a:t>Bill Gates</a:t>
            </a:r>
            <a:r>
              <a:rPr lang="en-US" dirty="0">
                <a:solidFill>
                  <a:schemeClr val="tx1"/>
                </a:solidFill>
                <a:latin typeface="Arial Nova Cond" panose="020B0506020202020204" pitchFamily="34" charset="0"/>
              </a:rPr>
              <a:t> in 1975.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17">
                <a:extLst>
                  <a:ext uri="{FF2B5EF4-FFF2-40B4-BE49-F238E27FC236}">
                    <a16:creationId xmlns:a16="http://schemas.microsoft.com/office/drawing/2014/main" id="{107A88D1-C0FC-4F68-940C-57C597CA6FBB}"/>
                  </a:ext>
                </a:extLst>
              </p:cNvPr>
              <p:cNvSpPr/>
              <p:nvPr/>
            </p:nvSpPr>
            <p:spPr>
              <a:xfrm>
                <a:off x="4698383" y="3358002"/>
                <a:ext cx="3932662" cy="745645"/>
              </a:xfrm>
              <a:prstGeom prst="roundRect">
                <a:avLst/>
              </a:prstGeom>
              <a:solidFill>
                <a:schemeClr val="accent2">
                  <a:alpha val="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  <a:latin typeface="Arial Nova Cond" panose="020B0506020202020204" pitchFamily="34" charset="0"/>
                  </a:rPr>
                  <a:t>SUBJ-ORG </a:t>
                </a:r>
                <a:r>
                  <a:rPr lang="en-US" dirty="0">
                    <a:solidFill>
                      <a:schemeClr val="tx1"/>
                    </a:solidFill>
                    <a:latin typeface="Arial Nova Cond" panose="020B0506020202020204" pitchFamily="34" charset="0"/>
                  </a:rPr>
                  <a:t>was founded by </a:t>
                </a:r>
                <a:r>
                  <a:rPr lang="en-US" b="1" dirty="0">
                    <a:solidFill>
                      <a:schemeClr val="accent1"/>
                    </a:solidFill>
                    <a:latin typeface="Arial Nova Cond" panose="020B0506020202020204" pitchFamily="34" charset="0"/>
                  </a:rPr>
                  <a:t>OBJ-PER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  <a:latin typeface="Arial Nova Cond" panose="020B0506020202020204" pitchFamily="34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Arial Nova Cond" panose="020B0506020202020204" pitchFamily="34" charset="0"/>
                  </a:rPr>
                  <a:t>ORG: FOUNDED_BY</a:t>
                </a:r>
              </a:p>
            </p:txBody>
          </p:sp>
        </mc:Choice>
        <mc:Fallback xmlns="">
          <p:sp>
            <p:nvSpPr>
              <p:cNvPr id="7" name="Rounded Rectangle 17">
                <a:extLst>
                  <a:ext uri="{FF2B5EF4-FFF2-40B4-BE49-F238E27FC236}">
                    <a16:creationId xmlns:a16="http://schemas.microsoft.com/office/drawing/2014/main" id="{107A88D1-C0FC-4F68-940C-57C597CA6F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383" y="3358002"/>
                <a:ext cx="3932662" cy="745645"/>
              </a:xfrm>
              <a:prstGeom prst="roundRect">
                <a:avLst/>
              </a:prstGeom>
              <a:blipFill>
                <a:blip r:embed="rId2"/>
                <a:stretch>
                  <a:fillRect b="-73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22F816B9-0580-40B3-99B4-DBB018C03853}"/>
              </a:ext>
            </a:extLst>
          </p:cNvPr>
          <p:cNvSpPr txBox="1"/>
          <p:nvPr/>
        </p:nvSpPr>
        <p:spPr>
          <a:xfrm>
            <a:off x="327898" y="2585290"/>
            <a:ext cx="384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 Nova Cond" panose="020B0506020202020204" pitchFamily="34" charset="0"/>
              </a:rPr>
              <a:t>Microsoft</a:t>
            </a:r>
            <a:r>
              <a:rPr lang="en-US" dirty="0">
                <a:latin typeface="Arial Nova Cond" panose="020B0506020202020204" pitchFamily="34" charset="0"/>
              </a:rPr>
              <a:t> was established by </a:t>
            </a:r>
            <a:r>
              <a:rPr lang="en-US" b="1" dirty="0">
                <a:solidFill>
                  <a:schemeClr val="accent1"/>
                </a:solidFill>
                <a:latin typeface="Arial Nova Cond" panose="020B0506020202020204" pitchFamily="34" charset="0"/>
              </a:rPr>
              <a:t>Bill Gates</a:t>
            </a:r>
            <a:endParaRPr lang="en-US" dirty="0">
              <a:latin typeface="Arial Nova Cond" panose="020B0506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82AE4B-69EB-4A4B-BC8F-992BFCB3B1E0}"/>
              </a:ext>
            </a:extLst>
          </p:cNvPr>
          <p:cNvSpPr txBox="1"/>
          <p:nvPr/>
        </p:nvSpPr>
        <p:spPr>
          <a:xfrm>
            <a:off x="4821045" y="2585290"/>
            <a:ext cx="368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 Nova Cond" panose="020B0506020202020204" pitchFamily="34" charset="0"/>
              </a:rPr>
              <a:t>SUBJ-ORG </a:t>
            </a:r>
            <a:r>
              <a:rPr lang="en-US" dirty="0">
                <a:latin typeface="Arial Nova Cond" panose="020B0506020202020204" pitchFamily="34" charset="0"/>
              </a:rPr>
              <a:t>was founded by </a:t>
            </a:r>
            <a:r>
              <a:rPr lang="en-US" b="1" dirty="0">
                <a:solidFill>
                  <a:schemeClr val="accent1"/>
                </a:solidFill>
                <a:latin typeface="Arial Nova Cond" panose="020B0506020202020204" pitchFamily="34" charset="0"/>
              </a:rPr>
              <a:t>OBJ-PER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60FAC3-C63B-4245-AE45-F63FA0FBE6DC}"/>
              </a:ext>
            </a:extLst>
          </p:cNvPr>
          <p:cNvSpPr txBox="1"/>
          <p:nvPr/>
        </p:nvSpPr>
        <p:spPr>
          <a:xfrm>
            <a:off x="3196683" y="1650380"/>
            <a:ext cx="223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Arial Nova" panose="020B0504020202020204" pitchFamily="34" charset="0"/>
              </a:rPr>
              <a:t>No Matched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BA8E533-DB8A-429A-AA69-9288DE814FB5}"/>
              </a:ext>
            </a:extLst>
          </p:cNvPr>
          <p:cNvCxnSpPr/>
          <p:nvPr/>
        </p:nvCxnSpPr>
        <p:spPr>
          <a:xfrm>
            <a:off x="0" y="3129776"/>
            <a:ext cx="9144000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DF6822A-58BD-4DE2-A728-F05BFA67E291}"/>
              </a:ext>
            </a:extLst>
          </p:cNvPr>
          <p:cNvSpPr/>
          <p:nvPr/>
        </p:nvSpPr>
        <p:spPr>
          <a:xfrm>
            <a:off x="1761893" y="2585290"/>
            <a:ext cx="1070518" cy="374970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83AFCF8-D54C-47EA-933D-6CEE91C4ECF8}"/>
              </a:ext>
            </a:extLst>
          </p:cNvPr>
          <p:cNvSpPr/>
          <p:nvPr/>
        </p:nvSpPr>
        <p:spPr>
          <a:xfrm>
            <a:off x="6341224" y="2579652"/>
            <a:ext cx="819459" cy="374970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1587F78-7FEF-48C3-80D6-96674E8870D2}"/>
              </a:ext>
            </a:extLst>
          </p:cNvPr>
          <p:cNvCxnSpPr>
            <a:cxnSpLocks/>
            <a:stCxn id="14" idx="0"/>
            <a:endCxn id="11" idx="2"/>
          </p:cNvCxnSpPr>
          <p:nvPr/>
        </p:nvCxnSpPr>
        <p:spPr>
          <a:xfrm flipV="1">
            <a:off x="2297152" y="2019712"/>
            <a:ext cx="2014653" cy="56557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027DD6-7CEF-4746-8D93-84BF1A279CE9}"/>
              </a:ext>
            </a:extLst>
          </p:cNvPr>
          <p:cNvCxnSpPr>
            <a:cxnSpLocks/>
            <a:stCxn id="15" idx="0"/>
            <a:endCxn id="11" idx="2"/>
          </p:cNvCxnSpPr>
          <p:nvPr/>
        </p:nvCxnSpPr>
        <p:spPr>
          <a:xfrm flipH="1" flipV="1">
            <a:off x="4311805" y="2019712"/>
            <a:ext cx="2439149" cy="55994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3A0F3EE-7805-45A8-8912-58C1B4F520D5}"/>
              </a:ext>
            </a:extLst>
          </p:cNvPr>
          <p:cNvSpPr txBox="1"/>
          <p:nvPr/>
        </p:nvSpPr>
        <p:spPr>
          <a:xfrm>
            <a:off x="327898" y="1470773"/>
            <a:ext cx="2103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 Nova" panose="020B0504020202020204" pitchFamily="34" charset="0"/>
              </a:rPr>
              <a:t>Hard-matching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09FB47-1DAB-4985-AF03-0123522343EC}"/>
              </a:ext>
            </a:extLst>
          </p:cNvPr>
          <p:cNvSpPr txBox="1"/>
          <p:nvPr/>
        </p:nvSpPr>
        <p:spPr>
          <a:xfrm>
            <a:off x="327898" y="6291817"/>
            <a:ext cx="2103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 Nova" panose="020B0504020202020204" pitchFamily="34" charset="0"/>
              </a:rPr>
              <a:t>Soft-matching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01806F-2D2F-4937-8D15-ABC7341F1D2E}"/>
              </a:ext>
            </a:extLst>
          </p:cNvPr>
          <p:cNvSpPr txBox="1"/>
          <p:nvPr/>
        </p:nvSpPr>
        <p:spPr>
          <a:xfrm>
            <a:off x="327898" y="4326886"/>
            <a:ext cx="384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 Nova Cond" panose="020B0506020202020204" pitchFamily="34" charset="0"/>
              </a:rPr>
              <a:t>Microsoft</a:t>
            </a:r>
            <a:r>
              <a:rPr lang="en-US" dirty="0">
                <a:latin typeface="Arial Nova Cond" panose="020B0506020202020204" pitchFamily="34" charset="0"/>
              </a:rPr>
              <a:t> was established by </a:t>
            </a:r>
            <a:r>
              <a:rPr lang="en-US" b="1" dirty="0">
                <a:solidFill>
                  <a:schemeClr val="accent1"/>
                </a:solidFill>
                <a:latin typeface="Arial Nova Cond" panose="020B0506020202020204" pitchFamily="34" charset="0"/>
              </a:rPr>
              <a:t>Bill Gates</a:t>
            </a:r>
            <a:endParaRPr lang="en-US" dirty="0">
              <a:latin typeface="Arial Nova Cond" panose="020B0506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0B392E-E1DB-4D2B-A9A7-34D2EA0433E2}"/>
              </a:ext>
            </a:extLst>
          </p:cNvPr>
          <p:cNvSpPr txBox="1"/>
          <p:nvPr/>
        </p:nvSpPr>
        <p:spPr>
          <a:xfrm>
            <a:off x="4821044" y="4326886"/>
            <a:ext cx="368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 Nova Cond" panose="020B0506020202020204" pitchFamily="34" charset="0"/>
              </a:rPr>
              <a:t>SUBJ-ORG </a:t>
            </a:r>
            <a:r>
              <a:rPr lang="en-US" dirty="0">
                <a:latin typeface="Arial Nova Cond" panose="020B0506020202020204" pitchFamily="34" charset="0"/>
              </a:rPr>
              <a:t>was founded by </a:t>
            </a:r>
            <a:r>
              <a:rPr lang="en-US" b="1" dirty="0">
                <a:solidFill>
                  <a:schemeClr val="accent1"/>
                </a:solidFill>
                <a:latin typeface="Arial Nova Cond" panose="020B0506020202020204" pitchFamily="34" charset="0"/>
              </a:rPr>
              <a:t>OBJ-PER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AB20B27-2692-41C7-9BEB-E70DD59D10BD}"/>
              </a:ext>
            </a:extLst>
          </p:cNvPr>
          <p:cNvSpPr/>
          <p:nvPr/>
        </p:nvSpPr>
        <p:spPr>
          <a:xfrm>
            <a:off x="2041469" y="5126582"/>
            <a:ext cx="416312" cy="41631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1395692-D6D3-4723-B8E7-21469B6C454C}"/>
              </a:ext>
            </a:extLst>
          </p:cNvPr>
          <p:cNvSpPr/>
          <p:nvPr/>
        </p:nvSpPr>
        <p:spPr>
          <a:xfrm>
            <a:off x="6455763" y="5126582"/>
            <a:ext cx="416312" cy="41631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A3E668-E83B-46E8-8A44-211AB15A0975}"/>
              </a:ext>
            </a:extLst>
          </p:cNvPr>
          <p:cNvSpPr txBox="1"/>
          <p:nvPr/>
        </p:nvSpPr>
        <p:spPr>
          <a:xfrm>
            <a:off x="3271024" y="5925765"/>
            <a:ext cx="223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Arial Nova" panose="020B0504020202020204" pitchFamily="34" charset="0"/>
              </a:rPr>
              <a:t>Matching Score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2A45254-0B47-4E54-9E24-FD66B8405C30}"/>
              </a:ext>
            </a:extLst>
          </p:cNvPr>
          <p:cNvCxnSpPr>
            <a:cxnSpLocks/>
            <a:stCxn id="26" idx="5"/>
            <a:endCxn id="29" idx="0"/>
          </p:cNvCxnSpPr>
          <p:nvPr/>
        </p:nvCxnSpPr>
        <p:spPr>
          <a:xfrm>
            <a:off x="2396814" y="5481927"/>
            <a:ext cx="1989332" cy="44383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D1E1708-48FF-4939-9C17-DD94EBFDA59A}"/>
              </a:ext>
            </a:extLst>
          </p:cNvPr>
          <p:cNvCxnSpPr>
            <a:cxnSpLocks/>
            <a:stCxn id="27" idx="3"/>
            <a:endCxn id="29" idx="0"/>
          </p:cNvCxnSpPr>
          <p:nvPr/>
        </p:nvCxnSpPr>
        <p:spPr>
          <a:xfrm flipH="1">
            <a:off x="4386146" y="5481927"/>
            <a:ext cx="2130584" cy="44383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2CC52C0-DDD5-4DD1-8462-098F6CC7A589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 flipH="1">
            <a:off x="2249625" y="4696218"/>
            <a:ext cx="1" cy="430364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65BB645-C7D2-4537-96E5-B04B03ECF1B4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 flipH="1">
            <a:off x="6663919" y="4696218"/>
            <a:ext cx="794" cy="430364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69BDA75-9EBA-49C3-8096-0CFFE3E6B9F7}"/>
              </a:ext>
            </a:extLst>
          </p:cNvPr>
          <p:cNvSpPr txBox="1"/>
          <p:nvPr/>
        </p:nvSpPr>
        <p:spPr>
          <a:xfrm>
            <a:off x="48516" y="5011572"/>
            <a:ext cx="1790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Nova" panose="020B0504020202020204" pitchFamily="34" charset="0"/>
              </a:rPr>
              <a:t>Neural representation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5FD8942-6109-4FE6-8C9B-B1C79F853ADF}"/>
              </a:ext>
            </a:extLst>
          </p:cNvPr>
          <p:cNvCxnSpPr/>
          <p:nvPr/>
        </p:nvCxnSpPr>
        <p:spPr>
          <a:xfrm>
            <a:off x="0" y="4278564"/>
            <a:ext cx="9144000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8508B3-1AB5-47D0-B1FF-15E8FA7FD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3CE62-043F-4E77-80C4-DE63F232D2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2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4" grpId="0" animBg="1"/>
      <p:bldP spid="15" grpId="0" animBg="1"/>
      <p:bldP spid="22" grpId="0"/>
      <p:bldP spid="23" grpId="0"/>
      <p:bldP spid="24" grpId="0"/>
      <p:bldP spid="25" grpId="0"/>
      <p:bldP spid="26" grpId="0" animBg="1"/>
      <p:bldP spid="27" grpId="0" animBg="1"/>
      <p:bldP spid="29" grpId="0"/>
      <p:bldP spid="5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A7C621B-866C-4A70-8DBA-0BA19EF62231}"/>
              </a:ext>
            </a:extLst>
          </p:cNvPr>
          <p:cNvSpPr/>
          <p:nvPr/>
        </p:nvSpPr>
        <p:spPr>
          <a:xfrm>
            <a:off x="6178705" y="2208450"/>
            <a:ext cx="1129990" cy="3337423"/>
          </a:xfrm>
          <a:prstGeom prst="roundRect">
            <a:avLst>
              <a:gd name="adj" fmla="val 648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DAD88-2525-481F-99FD-D91D72F26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46407"/>
            <a:ext cx="7886700" cy="833753"/>
          </a:xfrm>
        </p:spPr>
        <p:txBody>
          <a:bodyPr/>
          <a:lstStyle/>
          <a:p>
            <a:r>
              <a:rPr lang="en-US" dirty="0"/>
              <a:t>Rethinking the Matching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71FA20-0C84-4976-A4B1-F878D136B7F5}"/>
                  </a:ext>
                </a:extLst>
              </p:cNvPr>
              <p:cNvSpPr txBox="1"/>
              <p:nvPr/>
            </p:nvSpPr>
            <p:spPr>
              <a:xfrm>
                <a:off x="4572000" y="2421320"/>
                <a:ext cx="527825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71FA20-0C84-4976-A4B1-F878D136B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421320"/>
                <a:ext cx="52782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A31D20-D428-4A0E-98AF-ABFBF9AC3457}"/>
                  </a:ext>
                </a:extLst>
              </p:cNvPr>
              <p:cNvSpPr txBox="1"/>
              <p:nvPr/>
            </p:nvSpPr>
            <p:spPr>
              <a:xfrm>
                <a:off x="4572000" y="3183837"/>
                <a:ext cx="527825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A31D20-D428-4A0E-98AF-ABFBF9AC3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183837"/>
                <a:ext cx="52782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ADA298-5504-4F31-8DB1-FA54A74806E0}"/>
                  </a:ext>
                </a:extLst>
              </p:cNvPr>
              <p:cNvSpPr txBox="1"/>
              <p:nvPr/>
            </p:nvSpPr>
            <p:spPr>
              <a:xfrm>
                <a:off x="4571999" y="4982383"/>
                <a:ext cx="527825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ADA298-5504-4F31-8DB1-FA54A7480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9" y="4982383"/>
                <a:ext cx="52782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A2B823-8C19-4B7C-BA10-7540A53E5A0F}"/>
                  </a:ext>
                </a:extLst>
              </p:cNvPr>
              <p:cNvSpPr txBox="1"/>
              <p:nvPr/>
            </p:nvSpPr>
            <p:spPr>
              <a:xfrm>
                <a:off x="1423639" y="2421320"/>
                <a:ext cx="527825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A2B823-8C19-4B7C-BA10-7540A53E5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639" y="2421320"/>
                <a:ext cx="527825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85E1994-54AB-4624-93DA-51C2B2AD00A1}"/>
                  </a:ext>
                </a:extLst>
              </p:cNvPr>
              <p:cNvSpPr txBox="1"/>
              <p:nvPr/>
            </p:nvSpPr>
            <p:spPr>
              <a:xfrm>
                <a:off x="1423639" y="3183837"/>
                <a:ext cx="527825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85E1994-54AB-4624-93DA-51C2B2AD0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639" y="3183837"/>
                <a:ext cx="527825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4A2E36-A86E-4818-BF2A-C7A09B8B4B48}"/>
                  </a:ext>
                </a:extLst>
              </p:cNvPr>
              <p:cNvSpPr txBox="1"/>
              <p:nvPr/>
            </p:nvSpPr>
            <p:spPr>
              <a:xfrm>
                <a:off x="1423638" y="4982383"/>
                <a:ext cx="527825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4A2E36-A86E-4818-BF2A-C7A09B8B4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638" y="4982383"/>
                <a:ext cx="527825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F65E668-E61D-4210-8E8B-76681E16D770}"/>
                  </a:ext>
                </a:extLst>
              </p:cNvPr>
              <p:cNvSpPr txBox="1"/>
              <p:nvPr/>
            </p:nvSpPr>
            <p:spPr>
              <a:xfrm>
                <a:off x="868167" y="1562119"/>
                <a:ext cx="16387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Set of labeling rules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F65E668-E61D-4210-8E8B-76681E16D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167" y="1562119"/>
                <a:ext cx="1638766" cy="646331"/>
              </a:xfrm>
              <a:prstGeom prst="rect">
                <a:avLst/>
              </a:prstGeom>
              <a:blipFill>
                <a:blip r:embed="rId8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CF50D9F-D5C6-4A83-98A2-26BB670EF6F8}"/>
                  </a:ext>
                </a:extLst>
              </p:cNvPr>
              <p:cNvSpPr txBox="1"/>
              <p:nvPr/>
            </p:nvSpPr>
            <p:spPr>
              <a:xfrm>
                <a:off x="3838110" y="1590323"/>
                <a:ext cx="19956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Set of unlabeled sentences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CF50D9F-D5C6-4A83-98A2-26BB670EF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110" y="1590323"/>
                <a:ext cx="1995602" cy="646331"/>
              </a:xfrm>
              <a:prstGeom prst="rect">
                <a:avLst/>
              </a:prstGeom>
              <a:blipFill>
                <a:blip r:embed="rId9"/>
                <a:stretch>
                  <a:fillRect t="-5660" r="-336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0574A5B7-E4A3-4911-A233-A994BA8E9D8F}"/>
              </a:ext>
            </a:extLst>
          </p:cNvPr>
          <p:cNvSpPr txBox="1"/>
          <p:nvPr/>
        </p:nvSpPr>
        <p:spPr>
          <a:xfrm>
            <a:off x="1523665" y="4243675"/>
            <a:ext cx="461665" cy="2251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635D76-8A6B-4290-8904-7DC701B55220}"/>
              </a:ext>
            </a:extLst>
          </p:cNvPr>
          <p:cNvSpPr txBox="1"/>
          <p:nvPr/>
        </p:nvSpPr>
        <p:spPr>
          <a:xfrm>
            <a:off x="4680492" y="4243675"/>
            <a:ext cx="461665" cy="2251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25BF66C-45D1-49AA-90AE-89AD5E90B7F0}"/>
              </a:ext>
            </a:extLst>
          </p:cNvPr>
          <p:cNvCxnSpPr>
            <a:stCxn id="9" idx="3"/>
            <a:endCxn id="6" idx="1"/>
          </p:cNvCxnSpPr>
          <p:nvPr/>
        </p:nvCxnSpPr>
        <p:spPr>
          <a:xfrm>
            <a:off x="1951464" y="2605986"/>
            <a:ext cx="2620536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91BCCDD-E338-4129-8EE0-D4D6E374E6BD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 flipV="1">
            <a:off x="1951464" y="2605986"/>
            <a:ext cx="2620536" cy="762517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EE6FC0B-E740-45D8-B54F-62F4325BA5D8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 flipV="1">
            <a:off x="1951463" y="2605986"/>
            <a:ext cx="2620537" cy="256106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0503FAA-72CB-4947-851D-F316B0674EF8}"/>
              </a:ext>
            </a:extLst>
          </p:cNvPr>
          <p:cNvSpPr txBox="1"/>
          <p:nvPr/>
        </p:nvSpPr>
        <p:spPr>
          <a:xfrm>
            <a:off x="2705100" y="2210970"/>
            <a:ext cx="666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Arial Nova" panose="020B0504020202020204" pitchFamily="34" charset="0"/>
              </a:rPr>
              <a:t>0.2</a:t>
            </a:r>
            <a:endParaRPr lang="en-US" dirty="0">
              <a:solidFill>
                <a:srgbClr val="FFC000"/>
              </a:solidFill>
              <a:latin typeface="Arial Nova" panose="020B05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79DCC4-3CB2-4E73-A9E5-D452E9497AC7}"/>
              </a:ext>
            </a:extLst>
          </p:cNvPr>
          <p:cNvSpPr txBox="1"/>
          <p:nvPr/>
        </p:nvSpPr>
        <p:spPr>
          <a:xfrm>
            <a:off x="2705100" y="3175215"/>
            <a:ext cx="666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 Nova" panose="020B0504020202020204" pitchFamily="34" charset="0"/>
              </a:rPr>
              <a:t>0.9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15F551-F923-42D1-A606-B9466D987533}"/>
              </a:ext>
            </a:extLst>
          </p:cNvPr>
          <p:cNvSpPr txBox="1"/>
          <p:nvPr/>
        </p:nvSpPr>
        <p:spPr>
          <a:xfrm>
            <a:off x="2705100" y="4356269"/>
            <a:ext cx="666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Arial Nova" panose="020B0504020202020204" pitchFamily="34" charset="0"/>
              </a:rPr>
              <a:t>0.5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C9F398-9CD5-4542-A2E0-D8081A370E9A}"/>
              </a:ext>
            </a:extLst>
          </p:cNvPr>
          <p:cNvSpPr txBox="1"/>
          <p:nvPr/>
        </p:nvSpPr>
        <p:spPr>
          <a:xfrm>
            <a:off x="1834879" y="5630361"/>
            <a:ext cx="2407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 Nova" panose="020B0504020202020204" pitchFamily="34" charset="0"/>
              </a:rPr>
              <a:t>1. soft-matching of rule-sentence pairs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E817FD0-5AF8-470D-9E53-4E911E9D9C11}"/>
                  </a:ext>
                </a:extLst>
              </p:cNvPr>
              <p:cNvSpPr txBox="1"/>
              <p:nvPr/>
            </p:nvSpPr>
            <p:spPr>
              <a:xfrm>
                <a:off x="6400800" y="2421320"/>
                <a:ext cx="685800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E817FD0-5AF8-470D-9E53-4E911E9D9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2421320"/>
                <a:ext cx="685800" cy="369332"/>
              </a:xfrm>
              <a:prstGeom prst="rect">
                <a:avLst/>
              </a:prstGeom>
              <a:blipFill>
                <a:blip r:embed="rId10"/>
                <a:stretch>
                  <a:fillRect r="-7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4ABFD7A4-364B-436A-A043-8E21B871CEEF}"/>
              </a:ext>
            </a:extLst>
          </p:cNvPr>
          <p:cNvSpPr txBox="1"/>
          <p:nvPr/>
        </p:nvSpPr>
        <p:spPr>
          <a:xfrm>
            <a:off x="6568765" y="4243675"/>
            <a:ext cx="461665" cy="2251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FDC49C-D282-4814-9A23-2AE2B12F03D6}"/>
              </a:ext>
            </a:extLst>
          </p:cNvPr>
          <p:cNvSpPr txBox="1"/>
          <p:nvPr/>
        </p:nvSpPr>
        <p:spPr>
          <a:xfrm>
            <a:off x="5745899" y="1590323"/>
            <a:ext cx="1995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label, score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32F5864-E5EC-44AE-B646-860A57EB9A5A}"/>
                  </a:ext>
                </a:extLst>
              </p:cNvPr>
              <p:cNvSpPr txBox="1"/>
              <p:nvPr/>
            </p:nvSpPr>
            <p:spPr>
              <a:xfrm>
                <a:off x="6404518" y="3183837"/>
                <a:ext cx="685800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32F5864-E5EC-44AE-B646-860A57EB9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518" y="3183837"/>
                <a:ext cx="685800" cy="369332"/>
              </a:xfrm>
              <a:prstGeom prst="rect">
                <a:avLst/>
              </a:prstGeom>
              <a:blipFill>
                <a:blip r:embed="rId11"/>
                <a:stretch>
                  <a:fillRect r="-9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F0A67DD-D7B5-4DED-BDCF-0118373CAA12}"/>
                  </a:ext>
                </a:extLst>
              </p:cNvPr>
              <p:cNvSpPr txBox="1"/>
              <p:nvPr/>
            </p:nvSpPr>
            <p:spPr>
              <a:xfrm>
                <a:off x="6404518" y="4982383"/>
                <a:ext cx="685800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0.7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F0A67DD-D7B5-4DED-BDCF-0118373CA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518" y="4982383"/>
                <a:ext cx="685800" cy="369332"/>
              </a:xfrm>
              <a:prstGeom prst="rect">
                <a:avLst/>
              </a:prstGeom>
              <a:blipFill>
                <a:blip r:embed="rId12"/>
                <a:stretch>
                  <a:fillRect r="-9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7CD1983-C0AA-45C0-A641-8EC1B84A884D}"/>
              </a:ext>
            </a:extLst>
          </p:cNvPr>
          <p:cNvSpPr txBox="1"/>
          <p:nvPr/>
        </p:nvSpPr>
        <p:spPr>
          <a:xfrm>
            <a:off x="5445924" y="5630361"/>
            <a:ext cx="2707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 Nova" panose="020B0504020202020204" pitchFamily="34" charset="0"/>
              </a:rPr>
              <a:t>2. weighting labels by matching scores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A736F1-324F-4295-AE1B-7D003E0B9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3CE62-043F-4E77-80C4-DE63F232D26F}" type="slidenum">
              <a:rPr lang="en-US" smtClean="0"/>
              <a:t>9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BA1E56F1-B74C-4F41-AE45-1515210CDEDE}"/>
                  </a:ext>
                </a:extLst>
              </p:cNvPr>
              <p:cNvSpPr/>
              <p:nvPr/>
            </p:nvSpPr>
            <p:spPr>
              <a:xfrm>
                <a:off x="7398655" y="1650726"/>
                <a:ext cx="1522322" cy="830997"/>
              </a:xfrm>
              <a:prstGeom prst="wedgeRectCallout">
                <a:avLst>
                  <a:gd name="adj1" fmla="val -97014"/>
                  <a:gd name="adj2" fmla="val 51766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Predicted Label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BA1E56F1-B74C-4F41-AE45-1515210CD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8655" y="1650726"/>
                <a:ext cx="1522322" cy="830997"/>
              </a:xfrm>
              <a:prstGeom prst="wedgeRectCallout">
                <a:avLst>
                  <a:gd name="adj1" fmla="val -97014"/>
                  <a:gd name="adj2" fmla="val 51766"/>
                </a:avLst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363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4" grpId="0"/>
      <p:bldP spid="35" grpId="0"/>
      <p:bldP spid="36" grpId="0"/>
      <p:bldP spid="37" grpId="0"/>
      <p:bldP spid="39" grpId="0" animBg="1"/>
      <p:bldP spid="42" grpId="0"/>
      <p:bldP spid="43" grpId="0"/>
      <p:bldP spid="44" grpId="0" animBg="1"/>
      <p:bldP spid="45" grpId="0" animBg="1"/>
      <p:bldP spid="46" grpId="0"/>
      <p:bldP spid="16" grpId="0" animBg="1"/>
    </p:bldLst>
  </p:timing>
</p:sld>
</file>

<file path=ppt/theme/theme1.xml><?xml version="1.0" encoding="utf-8"?>
<a:theme xmlns:a="http://schemas.openxmlformats.org/drawingml/2006/main" name="Xiang-Talk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87996</TotalTime>
  <Words>1277</Words>
  <Application>Microsoft Office PowerPoint</Application>
  <PresentationFormat>On-screen Show (4:3)</PresentationFormat>
  <Paragraphs>265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Arial Nova</vt:lpstr>
      <vt:lpstr>Arial Nova Cond</vt:lpstr>
      <vt:lpstr>Arial Nova Light</vt:lpstr>
      <vt:lpstr>Calibri</vt:lpstr>
      <vt:lpstr>Cambria Math</vt:lpstr>
      <vt:lpstr>Helvetica</vt:lpstr>
      <vt:lpstr>Xiang-Talk</vt:lpstr>
      <vt:lpstr>NERO: A Neural Rule Grounding Framework for Label-Efficient Relation Extraction</vt:lpstr>
      <vt:lpstr>Relation Extraction</vt:lpstr>
      <vt:lpstr>Neural Model for Relation Extraction</vt:lpstr>
      <vt:lpstr>Standard Pipeline for Labeling Data</vt:lpstr>
      <vt:lpstr>Semi-supervised Learning: Self-Training</vt:lpstr>
      <vt:lpstr>Alternative Labeling Scheme: Labeling Rules</vt:lpstr>
      <vt:lpstr>Challenge: Language Variations</vt:lpstr>
      <vt:lpstr>Rethinking the Matching Process</vt:lpstr>
      <vt:lpstr>Rethinking the Matching Process</vt:lpstr>
      <vt:lpstr>Our Idea: Neural Rule Grounding for Data Augmentation</vt:lpstr>
      <vt:lpstr>Soft Rule Matcher: Architecture</vt:lpstr>
      <vt:lpstr>Joint Parameter Learning:  Relation Extractor + Soft Rule Matcher</vt:lpstr>
      <vt:lpstr>Joint Parameter Learning:  Relation Extractor + Soft Rule Matcher</vt:lpstr>
      <vt:lpstr>Joint Parameter Learning:  Relation Extractor + Soft Rule Matcher</vt:lpstr>
      <vt:lpstr>Generating Labeling Rules</vt:lpstr>
      <vt:lpstr>Results on Relation Extraction</vt:lpstr>
      <vt:lpstr>Study on Label Efficiency</vt:lpstr>
      <vt:lpstr>Conclusion</vt:lpstr>
    </vt:vector>
  </TitlesOfParts>
  <Company>CS@UIUC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Putting Human into the Loop of Mining Big Data</dc:title>
  <dc:creator>hongning wang</dc:creator>
  <cp:lastModifiedBy>ZHOU Wenxuan</cp:lastModifiedBy>
  <cp:revision>7544</cp:revision>
  <cp:lastPrinted>2019-05-23T14:41:19Z</cp:lastPrinted>
  <dcterms:created xsi:type="dcterms:W3CDTF">2014-01-17T20:56:40Z</dcterms:created>
  <dcterms:modified xsi:type="dcterms:W3CDTF">2020-04-17T04:20:27Z</dcterms:modified>
</cp:coreProperties>
</file>