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7032" autoAdjust="0"/>
  </p:normalViewPr>
  <p:slideViewPr>
    <p:cSldViewPr snapToGrid="0">
      <p:cViewPr varScale="1">
        <p:scale>
          <a:sx n="75" d="100"/>
          <a:sy n="75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49456-0C19-4C70-9260-EF529632ED45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8F7B-D70B-4EB1-A87A-7381104C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9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负责分配资源，在集群启动时，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申请资源，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给程序分配具体的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负责监控自己节点的内存和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等状况，并向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汇报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程序提交后，就形成了一个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DAGScheduler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，形成一系列的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，然后传给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，把具体的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的线程池处理，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运行的就是我们的业务逻辑代码。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需要执行的结果汇报给框架也就是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D8F7B-D70B-4EB1-A87A-7381104C28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6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C55B-485F-43F4-AD34-E462F96A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01492-EEA2-4E4F-A985-D54C4021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9DA00-5CE7-44C4-A0F2-195DC465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51043-4E06-415B-8955-AF01FA5B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36D32-4B2F-4CA6-905D-39B6A1B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40C1-3087-4F9D-AF1C-864F3E8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43572-C92F-4FE2-BC14-2C61D237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EC11-9E58-464B-B175-9DCB7DC6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C6F2E-1CDC-4521-A0E1-40B70E34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D903D-BF06-484F-A504-50AD3421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1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380C61-390A-49DB-90DA-B0288D0D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5EBFD1-EF99-4174-9F17-0AF8E6F8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7F867-7299-4D70-9C48-8B7DBDDA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1C0B9-8994-4841-89FB-6B90F3FF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574D2-820C-40BA-8B09-FE54F71D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6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B3BC-586C-45DC-AB6C-3C54506F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78F6-5BFF-4D6A-B2F0-F316D77A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DBE8F-C41C-4F8F-96AF-FBC0C62F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8CD9D-C0EF-4955-A978-B40B9FBC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1A061-45C3-463C-9490-ACC6E56F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B0178-F62C-4043-845C-32D9D28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F533E-C99E-4337-83CD-58AA47C3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F69BC-B162-4B60-B554-E086B97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FFEB1-173D-4B3A-8D65-5319A9D0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BB196-C0D7-45D7-8961-AC848CC1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21CB-5F20-4993-B447-6EBFBF53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0597F-15DF-4564-B445-75536219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0C168-3BA8-4EB9-A9C4-02051B53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EB496-8DA5-46E7-9ACF-FF102565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BE9D2-617D-40EC-B777-5AFD375C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CB164-8B94-447A-9CCF-229F2B4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C6D7-5949-4656-A85B-B36EFAC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8E6F3-0771-4CF8-8136-E3C0B85F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179E3-88CD-4FAC-AA39-8FA1AE51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F53E5-7742-4046-A85F-6A1AC5B1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6DCDE-3E23-44C8-AFE5-95B60683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084E1B-4BF9-4BFF-8D02-8099FCA5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9D401-471C-492B-ABB0-D9A03818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9A26F-9C6B-4A7E-B5F9-927F032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A509A-126C-4BC6-B10D-9BB8E8E4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2997F-F565-491F-A317-15E0479B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AFF2C-8358-401C-990E-777FC102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883352-8DCA-4511-A82C-49938E59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6DDBE-7BB4-4319-B806-345616B0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835A1-0561-4D98-BEA4-B4846B7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FAE93-3F3C-44C3-A204-84692CEE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285D-2371-428A-AAFA-04B455BC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F96DF-0565-4249-9D0C-975EFAE6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A78B5-EAAF-431E-B169-D7F3100C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B8B88-5B80-4478-89B4-44706C04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CD555-AB26-4D4A-B760-7B096301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CEBFD-824D-4A33-A859-01E11773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1F8AE-697C-46C3-B032-E383C8F0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5C0044-2F64-4FA1-A621-C9FBB5617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663C3-6CC8-4AF3-90D9-A81B8DB5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E73F8-F497-4AAF-A96C-48CBB879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3AB1E-BD4C-486F-8D6E-3DA155D2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189E5-186C-4ACF-8FCC-A9058376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3FEA20-034D-4725-9750-B226B1C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79AE8-24D4-4602-803F-67659279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3BF40-2B1A-4328-AB0B-14250327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1230-231B-4565-A25E-9B146F494A98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8EEC0-17B5-46AC-9A7A-6028A185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2964B-7360-4EAA-9729-FA63DC50A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194D-9017-4BB6-8054-52E8BEC1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6311C-CAB0-488B-9F68-78E785F1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91" y="1981301"/>
            <a:ext cx="9144000" cy="14476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Spark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891400-3D32-4089-997D-30C064E20B30}"/>
              </a:ext>
            </a:extLst>
          </p:cNvPr>
          <p:cNvSpPr txBox="1"/>
          <p:nvPr/>
        </p:nvSpPr>
        <p:spPr>
          <a:xfrm>
            <a:off x="9669161" y="55423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王瀚墨</a:t>
            </a:r>
          </a:p>
        </p:txBody>
      </p:sp>
    </p:spTree>
    <p:extLst>
      <p:ext uri="{BB962C8B-B14F-4D97-AF65-F5344CB8AC3E}">
        <p14:creationId xmlns:p14="http://schemas.microsoft.com/office/powerpoint/2010/main" val="16912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119AA7-FDDE-4284-9724-CF8C5B29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680" y="3804920"/>
            <a:ext cx="5831840" cy="980123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chemeClr val="bg1">
                    <a:lumMod val="9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279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94391E-4369-41D5-9E3F-41B59C4A0372}"/>
              </a:ext>
            </a:extLst>
          </p:cNvPr>
          <p:cNvSpPr txBox="1"/>
          <p:nvPr/>
        </p:nvSpPr>
        <p:spPr>
          <a:xfrm>
            <a:off x="4622800" y="1673106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的由来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B0E337-F970-45E8-9BA9-B1A398FA8D51}"/>
              </a:ext>
            </a:extLst>
          </p:cNvPr>
          <p:cNvSpPr txBox="1"/>
          <p:nvPr/>
        </p:nvSpPr>
        <p:spPr>
          <a:xfrm>
            <a:off x="4622800" y="2860318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的特点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8CF4A-4726-4EE7-BCFF-3AAF30959800}"/>
              </a:ext>
            </a:extLst>
          </p:cNvPr>
          <p:cNvSpPr txBox="1"/>
          <p:nvPr/>
        </p:nvSpPr>
        <p:spPr>
          <a:xfrm>
            <a:off x="4248753" y="4047530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的工作流程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749E4-FC08-4420-BEDC-AAE1B1B579D9}"/>
              </a:ext>
            </a:extLst>
          </p:cNvPr>
          <p:cNvSpPr txBox="1"/>
          <p:nvPr/>
        </p:nvSpPr>
        <p:spPr>
          <a:xfrm>
            <a:off x="4622800" y="5234742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的实战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FCBB6B7-843B-4A3C-B265-CC1A81A65685}"/>
              </a:ext>
            </a:extLst>
          </p:cNvPr>
          <p:cNvSpPr/>
          <p:nvPr/>
        </p:nvSpPr>
        <p:spPr>
          <a:xfrm>
            <a:off x="3115913" y="1480066"/>
            <a:ext cx="965200" cy="4626094"/>
          </a:xfrm>
          <a:prstGeom prst="leftBrac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00C9E6-03DB-47EC-9544-BCA44DF17370}"/>
              </a:ext>
            </a:extLst>
          </p:cNvPr>
          <p:cNvSpPr txBox="1"/>
          <p:nvPr/>
        </p:nvSpPr>
        <p:spPr>
          <a:xfrm>
            <a:off x="4622801" y="186948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solidFill>
                  <a:schemeClr val="bg1"/>
                </a:solidFill>
              </a:rPr>
              <a:t>Outline</a:t>
            </a:r>
            <a:endParaRPr lang="zh-CN" altLang="en-US" sz="4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680DAA-76E9-4BF7-83FC-39B92D33F4D1}"/>
              </a:ext>
            </a:extLst>
          </p:cNvPr>
          <p:cNvSpPr txBox="1"/>
          <p:nvPr/>
        </p:nvSpPr>
        <p:spPr>
          <a:xfrm>
            <a:off x="3915151" y="168944"/>
            <a:ext cx="537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solidFill>
                  <a:schemeClr val="bg1"/>
                </a:solidFill>
              </a:rPr>
              <a:t>Spark</a:t>
            </a:r>
            <a:r>
              <a:rPr lang="zh-CN" altLang="en-US" sz="4800" b="1" u="sng" dirty="0">
                <a:solidFill>
                  <a:schemeClr val="bg1"/>
                </a:solidFill>
              </a:rPr>
              <a:t>的由来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607F55-F14E-42CF-8853-320036D4DEE0}"/>
              </a:ext>
            </a:extLst>
          </p:cNvPr>
          <p:cNvSpPr txBox="1"/>
          <p:nvPr/>
        </p:nvSpPr>
        <p:spPr>
          <a:xfrm>
            <a:off x="1834425" y="2080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7F136-BAE2-471A-9B44-24BA8A2EEE80}"/>
              </a:ext>
            </a:extLst>
          </p:cNvPr>
          <p:cNvSpPr txBox="1"/>
          <p:nvPr/>
        </p:nvSpPr>
        <p:spPr>
          <a:xfrm>
            <a:off x="839047" y="999941"/>
            <a:ext cx="105139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Hadoop</a:t>
            </a:r>
            <a:r>
              <a:rPr lang="zh-CN" altLang="en-US" sz="2800" b="1" dirty="0">
                <a:solidFill>
                  <a:schemeClr val="bg1"/>
                </a:solidFill>
              </a:rPr>
              <a:t>的特性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Hadoop</a:t>
            </a:r>
            <a:r>
              <a:rPr lang="zh-CN" altLang="en-US" sz="2400" dirty="0">
                <a:solidFill>
                  <a:schemeClr val="bg1"/>
                </a:solidFill>
              </a:rPr>
              <a:t>的核心为</a:t>
            </a:r>
            <a:r>
              <a:rPr lang="en-US" altLang="zh-CN" sz="2400" b="1" dirty="0">
                <a:solidFill>
                  <a:schemeClr val="bg1"/>
                </a:solidFill>
              </a:rPr>
              <a:t>HDFS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</a:rPr>
              <a:t>MapReduce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HDFS</a:t>
            </a:r>
            <a:r>
              <a:rPr lang="zh-CN" altLang="en-US" sz="2400" dirty="0">
                <a:solidFill>
                  <a:schemeClr val="bg1"/>
                </a:solidFill>
              </a:rPr>
              <a:t>分布式文件系统在</a:t>
            </a:r>
            <a:r>
              <a:rPr lang="en-US" altLang="zh-CN" sz="2400" dirty="0">
                <a:solidFill>
                  <a:schemeClr val="bg1"/>
                </a:solidFill>
              </a:rPr>
              <a:t>Hadoop</a:t>
            </a:r>
            <a:r>
              <a:rPr lang="zh-CN" altLang="en-US" sz="2400" dirty="0">
                <a:solidFill>
                  <a:schemeClr val="bg1"/>
                </a:solidFill>
              </a:rPr>
              <a:t>中是用来存储数据的；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MapReduce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Hadoop</a:t>
            </a:r>
            <a:r>
              <a:rPr lang="zh-CN" altLang="en-US" sz="2400" dirty="0">
                <a:solidFill>
                  <a:schemeClr val="bg1"/>
                </a:solidFill>
              </a:rPr>
              <a:t>处理数据的核心，可以用在诸如：</a:t>
            </a:r>
            <a:r>
              <a:rPr lang="en-US" altLang="zh-CN" sz="2400" dirty="0" err="1">
                <a:solidFill>
                  <a:schemeClr val="bg1"/>
                </a:solidFill>
              </a:rPr>
              <a:t>WordCount</a:t>
            </a:r>
            <a:r>
              <a:rPr lang="zh-CN" altLang="en-US" sz="2400" dirty="0">
                <a:solidFill>
                  <a:schemeClr val="bg1"/>
                </a:solidFill>
              </a:rPr>
              <a:t>、排序、</a:t>
            </a:r>
            <a:r>
              <a:rPr lang="en-US" altLang="zh-CN" sz="2400" dirty="0">
                <a:solidFill>
                  <a:schemeClr val="bg1"/>
                </a:solidFill>
              </a:rPr>
              <a:t>PageRank</a:t>
            </a:r>
            <a:r>
              <a:rPr lang="zh-CN" altLang="en-US" sz="2400" dirty="0">
                <a:solidFill>
                  <a:schemeClr val="bg1"/>
                </a:solidFill>
              </a:rPr>
              <a:t>、用户行为分析、数据统计等批量数据处理场景，但并不适用于交互式数据查询、实时数据流处理；</a:t>
            </a:r>
            <a:endParaRPr lang="en-US" altLang="zh-CN" sz="2400" dirty="0">
              <a:solidFill>
                <a:schemeClr val="bg1"/>
              </a:solidFill>
            </a:endParaRPr>
          </a:p>
          <a:p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、所以出现了各种数据处理模型下的专用框架如：</a:t>
            </a:r>
            <a:r>
              <a:rPr lang="en-US" altLang="zh-CN" sz="2400" dirty="0">
                <a:solidFill>
                  <a:schemeClr val="bg1"/>
                </a:solidFill>
              </a:rPr>
              <a:t>Storm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Impala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</a:rPr>
              <a:t>GraphLab</a:t>
            </a:r>
            <a:r>
              <a:rPr lang="zh-CN" altLang="en-US" sz="2400" dirty="0">
                <a:solidFill>
                  <a:schemeClr val="bg1"/>
                </a:solidFill>
              </a:rPr>
              <a:t>等</a:t>
            </a:r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zh-CN" altLang="en-US" sz="2400" dirty="0">
                <a:solidFill>
                  <a:schemeClr val="bg1"/>
                </a:solidFill>
              </a:rPr>
              <a:t>　　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Storm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针对实时数据流处理的分布式框架；</a:t>
            </a:r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zh-CN" altLang="en-US" sz="2400" dirty="0">
                <a:solidFill>
                  <a:schemeClr val="bg1"/>
                </a:solidFill>
              </a:rPr>
              <a:t>　　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Impala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适用于交互式大数据查询的分布式框架；</a:t>
            </a:r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zh-CN" altLang="en-US" sz="2400" dirty="0">
                <a:solidFill>
                  <a:schemeClr val="bg1"/>
                </a:solidFill>
              </a:rPr>
              <a:t>　　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 err="1">
                <a:solidFill>
                  <a:schemeClr val="bg1"/>
                </a:solidFill>
              </a:rPr>
              <a:t>GraphLab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基于图模型的机器学习框架</a:t>
            </a:r>
          </a:p>
        </p:txBody>
      </p:sp>
    </p:spTree>
    <p:extLst>
      <p:ext uri="{BB962C8B-B14F-4D97-AF65-F5344CB8AC3E}">
        <p14:creationId xmlns:p14="http://schemas.microsoft.com/office/powerpoint/2010/main" val="14392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A5FD81-C2E3-4C8E-A46C-2FD9050925AE}"/>
              </a:ext>
            </a:extLst>
          </p:cNvPr>
          <p:cNvSpPr txBox="1"/>
          <p:nvPr/>
        </p:nvSpPr>
        <p:spPr>
          <a:xfrm>
            <a:off x="3915151" y="168944"/>
            <a:ext cx="537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solidFill>
                  <a:schemeClr val="bg1"/>
                </a:solidFill>
              </a:rPr>
              <a:t>Spark</a:t>
            </a:r>
            <a:r>
              <a:rPr lang="zh-CN" altLang="en-US" sz="4800" b="1" u="sng" dirty="0">
                <a:solidFill>
                  <a:schemeClr val="bg1"/>
                </a:solidFill>
              </a:rPr>
              <a:t>的由来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81290-117D-46B0-801A-BD4162C6ADCC}"/>
              </a:ext>
            </a:extLst>
          </p:cNvPr>
          <p:cNvSpPr txBox="1"/>
          <p:nvPr/>
        </p:nvSpPr>
        <p:spPr>
          <a:xfrm>
            <a:off x="1194319" y="1726763"/>
            <a:ext cx="9563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UC Berkeley AMP</a:t>
            </a:r>
            <a:r>
              <a:rPr lang="zh-CN" altLang="en-US" sz="2800" dirty="0">
                <a:solidFill>
                  <a:schemeClr val="bg1"/>
                </a:solidFill>
              </a:rPr>
              <a:t>推出了全新的大数据处理框架</a:t>
            </a:r>
            <a:r>
              <a:rPr lang="en-US" altLang="zh-CN" sz="2800" dirty="0">
                <a:solidFill>
                  <a:schemeClr val="bg1"/>
                </a:solidFill>
              </a:rPr>
              <a:t>Spark</a:t>
            </a:r>
            <a:r>
              <a:rPr lang="zh-CN" altLang="en-US" sz="2800" dirty="0">
                <a:solidFill>
                  <a:schemeClr val="bg1"/>
                </a:solidFill>
              </a:rPr>
              <a:t>，它可以提供全面、统一适用与不同场景的大数据处理需求（批量数据处理、交互式数据查询、实时数据流处理、机器学习）；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Spark</a:t>
            </a:r>
            <a:r>
              <a:rPr lang="zh-CN" altLang="en-US" sz="2800" dirty="0">
                <a:solidFill>
                  <a:schemeClr val="bg1"/>
                </a:solidFill>
              </a:rPr>
              <a:t>不仅性能远胜于</a:t>
            </a:r>
            <a:r>
              <a:rPr lang="en-US" altLang="zh-CN" sz="2800" dirty="0">
                <a:solidFill>
                  <a:schemeClr val="bg1"/>
                </a:solidFill>
              </a:rPr>
              <a:t>Hadoop</a:t>
            </a:r>
            <a:r>
              <a:rPr lang="zh-CN" altLang="en-US" sz="2800" dirty="0">
                <a:solidFill>
                  <a:schemeClr val="bg1"/>
                </a:solidFill>
              </a:rPr>
              <a:t>，并且还兼容</a:t>
            </a:r>
            <a:r>
              <a:rPr lang="en-US" altLang="zh-CN" sz="2800" dirty="0">
                <a:solidFill>
                  <a:schemeClr val="bg1"/>
                </a:solidFill>
              </a:rPr>
              <a:t>Hadoop</a:t>
            </a:r>
            <a:r>
              <a:rPr lang="zh-CN" altLang="en-US" sz="2800" dirty="0">
                <a:solidFill>
                  <a:schemeClr val="bg1"/>
                </a:solidFill>
              </a:rPr>
              <a:t>生态系统。</a:t>
            </a:r>
          </a:p>
        </p:txBody>
      </p:sp>
    </p:spTree>
    <p:extLst>
      <p:ext uri="{BB962C8B-B14F-4D97-AF65-F5344CB8AC3E}">
        <p14:creationId xmlns:p14="http://schemas.microsoft.com/office/powerpoint/2010/main" val="519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0FB03-4044-449B-89F3-D1BE08E8AEC1}"/>
              </a:ext>
            </a:extLst>
          </p:cNvPr>
          <p:cNvSpPr txBox="1"/>
          <p:nvPr/>
        </p:nvSpPr>
        <p:spPr>
          <a:xfrm>
            <a:off x="4498331" y="-5462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u="sng" dirty="0">
                <a:solidFill>
                  <a:schemeClr val="bg1"/>
                </a:solidFill>
              </a:rPr>
              <a:t>Spark</a:t>
            </a:r>
            <a:r>
              <a:rPr lang="zh-CN" altLang="en-US" sz="4800" u="sng" dirty="0">
                <a:solidFill>
                  <a:schemeClr val="bg1"/>
                </a:solidFill>
              </a:rPr>
              <a:t>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55E06C-A2D2-4DA9-B2B9-9CD79DD18FA0}"/>
              </a:ext>
            </a:extLst>
          </p:cNvPr>
          <p:cNvSpPr txBox="1"/>
          <p:nvPr/>
        </p:nvSpPr>
        <p:spPr>
          <a:xfrm>
            <a:off x="1409700" y="952999"/>
            <a:ext cx="937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一、中间结果输出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MR</a:t>
            </a:r>
            <a:r>
              <a:rPr lang="zh-CN" altLang="en-US" sz="2800" dirty="0">
                <a:solidFill>
                  <a:schemeClr val="bg1"/>
                </a:solidFill>
              </a:rPr>
              <a:t>的计算模型会将中间结果序列化到磁盘上，而</a:t>
            </a:r>
            <a:r>
              <a:rPr lang="en-US" altLang="zh-CN" sz="2800" dirty="0">
                <a:solidFill>
                  <a:schemeClr val="bg1"/>
                </a:solidFill>
              </a:rPr>
              <a:t>Spark</a:t>
            </a:r>
            <a:r>
              <a:rPr lang="zh-CN" altLang="en-US" sz="2800" dirty="0">
                <a:solidFill>
                  <a:schemeClr val="bg1"/>
                </a:solidFill>
              </a:rPr>
              <a:t>将执行模型抽象为</a:t>
            </a:r>
            <a:r>
              <a:rPr lang="en-US" altLang="zh-CN" sz="2800" dirty="0">
                <a:solidFill>
                  <a:schemeClr val="bg1"/>
                </a:solidFill>
              </a:rPr>
              <a:t>DAG</a:t>
            </a:r>
            <a:r>
              <a:rPr lang="zh-CN" altLang="en-US" sz="2800" dirty="0">
                <a:solidFill>
                  <a:schemeClr val="bg1"/>
                </a:solidFill>
              </a:rPr>
              <a:t>（有向无环图）执行，并且可以将中间结果缓存到内存中。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B0D853-DC95-48B2-933F-6AA6F202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4" y="2862884"/>
            <a:ext cx="5412291" cy="3209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7A0267-0CC7-4E2D-A823-8E7F1F25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78" y="2862884"/>
            <a:ext cx="5410200" cy="3209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1FAD5A-A6BE-46C9-8F5D-7F126A169B38}"/>
              </a:ext>
            </a:extLst>
          </p:cNvPr>
          <p:cNvSpPr txBox="1"/>
          <p:nvPr/>
        </p:nvSpPr>
        <p:spPr>
          <a:xfrm>
            <a:off x="1636295" y="6208295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磁盘</a:t>
            </a:r>
            <a:r>
              <a:rPr lang="en-US" altLang="zh-CN" sz="2400" dirty="0">
                <a:solidFill>
                  <a:schemeClr val="bg1"/>
                </a:solidFill>
              </a:rPr>
              <a:t>IO </a:t>
            </a:r>
            <a:r>
              <a:rPr lang="zh-CN" altLang="en-US" sz="2400" dirty="0">
                <a:solidFill>
                  <a:schemeClr val="bg1"/>
                </a:solidFill>
              </a:rPr>
              <a:t>复制和序列化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2E554-CBE3-4406-A902-7BE558A74FEE}"/>
              </a:ext>
            </a:extLst>
          </p:cNvPr>
          <p:cNvSpPr txBox="1"/>
          <p:nvPr/>
        </p:nvSpPr>
        <p:spPr>
          <a:xfrm>
            <a:off x="7460748" y="6208294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使用内存替代了使用</a:t>
            </a:r>
            <a:r>
              <a:rPr lang="en-US" altLang="zh-CN" sz="2400" dirty="0">
                <a:solidFill>
                  <a:schemeClr val="bg1"/>
                </a:solidFill>
              </a:rPr>
              <a:t>HDFS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AutoShape 6" descr="https://img-blog.csdn.net/20170418162252498?watermark/2/text/aHR0cDovL2Jsb2cuY3Nkbi5uZXQvdTAxMTU2NDE3Mg==/font/5a6L5L2T/fontsize/400/fill/I0JBQkFCMA==/dissolve/70/gravity/SouthEast">
            <a:extLst>
              <a:ext uri="{FF2B5EF4-FFF2-40B4-BE49-F238E27FC236}">
                <a16:creationId xmlns:a16="http://schemas.microsoft.com/office/drawing/2014/main" id="{3D42CA35-CE86-4DA3-A4F6-3FF04F6FE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86463" cy="398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ADA429-DF24-483C-92B8-4C4F1FD42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09" b="1586"/>
          <a:stretch/>
        </p:blipFill>
        <p:spPr>
          <a:xfrm>
            <a:off x="2877678" y="2690681"/>
            <a:ext cx="6346073" cy="36370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1AA6C53-3F7C-4E1F-B4B1-2C0EE1910C5C}"/>
              </a:ext>
            </a:extLst>
          </p:cNvPr>
          <p:cNvSpPr txBox="1"/>
          <p:nvPr/>
        </p:nvSpPr>
        <p:spPr>
          <a:xfrm>
            <a:off x="3084598" y="6327737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每一个操作生成一个</a:t>
            </a:r>
            <a:r>
              <a:rPr lang="en-US" altLang="zh-CN" sz="2400" dirty="0" err="1">
                <a:solidFill>
                  <a:schemeClr val="bg1"/>
                </a:solidFill>
              </a:rPr>
              <a:t>rdd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rdd</a:t>
            </a:r>
            <a:r>
              <a:rPr lang="zh-CN" altLang="en-US" sz="2400" dirty="0">
                <a:solidFill>
                  <a:schemeClr val="bg1"/>
                </a:solidFill>
              </a:rPr>
              <a:t>之间连一条边</a:t>
            </a:r>
          </a:p>
        </p:txBody>
      </p:sp>
    </p:spTree>
    <p:extLst>
      <p:ext uri="{BB962C8B-B14F-4D97-AF65-F5344CB8AC3E}">
        <p14:creationId xmlns:p14="http://schemas.microsoft.com/office/powerpoint/2010/main" val="41634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8" grpId="0"/>
      <p:bldP spid="8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02AFA-AF50-4A00-99AD-8CDC158CBDE2}"/>
              </a:ext>
            </a:extLst>
          </p:cNvPr>
          <p:cNvSpPr txBox="1"/>
          <p:nvPr/>
        </p:nvSpPr>
        <p:spPr>
          <a:xfrm>
            <a:off x="1991128" y="1333059"/>
            <a:ext cx="82097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二、数据格式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Spark</a:t>
            </a:r>
            <a:r>
              <a:rPr lang="zh-CN" altLang="en-US" sz="2800" dirty="0">
                <a:solidFill>
                  <a:schemeClr val="bg1"/>
                </a:solidFill>
              </a:rPr>
              <a:t>抽象出分布式内存存储结构</a:t>
            </a:r>
            <a:r>
              <a:rPr lang="en-US" altLang="zh-CN" sz="2800" dirty="0" err="1">
                <a:solidFill>
                  <a:schemeClr val="bg1"/>
                </a:solidFill>
              </a:rPr>
              <a:t>DataFrame</a:t>
            </a:r>
            <a:r>
              <a:rPr lang="zh-CN" altLang="en-US" sz="2800" dirty="0">
                <a:solidFill>
                  <a:schemeClr val="bg1"/>
                </a:solidFill>
              </a:rPr>
              <a:t>。该结构类似关系型数据库中的</a:t>
            </a:r>
            <a:r>
              <a:rPr lang="en-US" altLang="zh-CN" sz="2800" dirty="0">
                <a:solidFill>
                  <a:schemeClr val="bg1"/>
                </a:solidFill>
              </a:rPr>
              <a:t>table/ excel</a:t>
            </a:r>
            <a:r>
              <a:rPr lang="zh-CN" altLang="en-US" sz="2800" dirty="0">
                <a:solidFill>
                  <a:schemeClr val="bg1"/>
                </a:solidFill>
              </a:rPr>
              <a:t>中的</a:t>
            </a:r>
            <a:r>
              <a:rPr lang="en-US" altLang="zh-CN" sz="2800" dirty="0">
                <a:solidFill>
                  <a:schemeClr val="bg1"/>
                </a:solidFill>
              </a:rPr>
              <a:t>sheet/ python</a:t>
            </a:r>
            <a:r>
              <a:rPr lang="zh-CN" altLang="en-US" sz="2800" dirty="0">
                <a:solidFill>
                  <a:schemeClr val="bg1"/>
                </a:solidFill>
              </a:rPr>
              <a:t>中的</a:t>
            </a:r>
            <a:r>
              <a:rPr lang="en-US" altLang="zh-CN" sz="2800" dirty="0">
                <a:solidFill>
                  <a:schemeClr val="bg1"/>
                </a:solidFill>
              </a:rPr>
              <a:t>DF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、拥有丰富的操作函数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、能够被转换为结构化数据文件、</a:t>
            </a:r>
            <a:r>
              <a:rPr lang="en-US" altLang="zh-CN" sz="2800" dirty="0">
                <a:solidFill>
                  <a:schemeClr val="bg1"/>
                </a:solidFill>
              </a:rPr>
              <a:t>JSON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Hive</a:t>
            </a:r>
            <a:r>
              <a:rPr lang="zh-CN" altLang="en-US" sz="2800" dirty="0">
                <a:solidFill>
                  <a:schemeClr val="bg1"/>
                </a:solidFill>
              </a:rPr>
              <a:t>表、</a:t>
            </a:r>
            <a:r>
              <a:rPr lang="en-US" altLang="zh-CN" sz="2800" dirty="0">
                <a:solidFill>
                  <a:schemeClr val="bg1"/>
                </a:solidFill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</a:rPr>
              <a:t>等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0171A9-3619-49F0-AB7C-F4A1EEE7C8F1}"/>
              </a:ext>
            </a:extLst>
          </p:cNvPr>
          <p:cNvSpPr txBox="1"/>
          <p:nvPr/>
        </p:nvSpPr>
        <p:spPr>
          <a:xfrm>
            <a:off x="4650731" y="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u="sng" dirty="0">
                <a:solidFill>
                  <a:schemeClr val="bg1"/>
                </a:solidFill>
              </a:rPr>
              <a:t>Spark</a:t>
            </a:r>
            <a:r>
              <a:rPr lang="zh-CN" altLang="en-US" sz="4800" u="sng" dirty="0">
                <a:solidFill>
                  <a:schemeClr val="bg1"/>
                </a:solidFill>
              </a:rPr>
              <a:t>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031A13-978A-41D6-83A1-7E5470D978B8}"/>
              </a:ext>
            </a:extLst>
          </p:cNvPr>
          <p:cNvSpPr txBox="1"/>
          <p:nvPr/>
        </p:nvSpPr>
        <p:spPr>
          <a:xfrm>
            <a:off x="979494" y="5059102"/>
            <a:ext cx="10589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DataFrame</a:t>
            </a:r>
            <a:r>
              <a:rPr lang="zh-CN" altLang="en-US" sz="2800" dirty="0">
                <a:solidFill>
                  <a:schemeClr val="bg1"/>
                </a:solidFill>
              </a:rPr>
              <a:t>也是基于</a:t>
            </a:r>
            <a:r>
              <a:rPr lang="en-US" altLang="zh-CN" sz="2800" dirty="0">
                <a:solidFill>
                  <a:schemeClr val="bg1"/>
                </a:solidFill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</a:rPr>
              <a:t>。内部对</a:t>
            </a:r>
            <a:r>
              <a:rPr lang="en-US" altLang="zh-CN" sz="2800" dirty="0">
                <a:solidFill>
                  <a:schemeClr val="bg1"/>
                </a:solidFill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</a:rPr>
              <a:t>的操作有</a:t>
            </a:r>
            <a:r>
              <a:rPr lang="en-US" altLang="zh-CN" sz="2800" dirty="0">
                <a:solidFill>
                  <a:schemeClr val="bg1"/>
                </a:solidFill>
              </a:rPr>
              <a:t>Transformation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Action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Transformation</a:t>
            </a:r>
            <a:r>
              <a:rPr lang="zh-CN" altLang="en-US" sz="2800" dirty="0">
                <a:solidFill>
                  <a:schemeClr val="bg1"/>
                </a:solidFill>
              </a:rPr>
              <a:t>只记录</a:t>
            </a:r>
            <a:r>
              <a:rPr lang="en-US" altLang="zh-CN" sz="2800" dirty="0">
                <a:solidFill>
                  <a:schemeClr val="bg1"/>
                </a:solidFill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</a:rPr>
              <a:t>之间的转换关系，不触发计算；</a:t>
            </a:r>
            <a:r>
              <a:rPr lang="en-US" altLang="zh-CN" sz="2800" dirty="0">
                <a:solidFill>
                  <a:schemeClr val="bg1"/>
                </a:solidFill>
              </a:rPr>
              <a:t>Action</a:t>
            </a:r>
            <a:r>
              <a:rPr lang="zh-CN" altLang="en-US" sz="2800" dirty="0">
                <a:solidFill>
                  <a:schemeClr val="bg1"/>
                </a:solidFill>
              </a:rPr>
              <a:t>才真正触发计算，执行任务。</a:t>
            </a:r>
          </a:p>
        </p:txBody>
      </p:sp>
    </p:spTree>
    <p:extLst>
      <p:ext uri="{BB962C8B-B14F-4D97-AF65-F5344CB8AC3E}">
        <p14:creationId xmlns:p14="http://schemas.microsoft.com/office/powerpoint/2010/main" val="3198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02AFA-AF50-4A00-99AD-8CDC158CBDE2}"/>
              </a:ext>
            </a:extLst>
          </p:cNvPr>
          <p:cNvSpPr txBox="1"/>
          <p:nvPr/>
        </p:nvSpPr>
        <p:spPr>
          <a:xfrm>
            <a:off x="1991129" y="1264214"/>
            <a:ext cx="8209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三、融合性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Spark</a:t>
            </a:r>
            <a:r>
              <a:rPr lang="zh-CN" altLang="en-US" sz="2400" dirty="0">
                <a:solidFill>
                  <a:schemeClr val="bg1"/>
                </a:solidFill>
              </a:rPr>
              <a:t>整合机器学习（</a:t>
            </a:r>
            <a:r>
              <a:rPr lang="en-US" altLang="zh-CN" sz="2400" dirty="0" err="1">
                <a:solidFill>
                  <a:schemeClr val="bg1"/>
                </a:solidFill>
              </a:rPr>
              <a:t>MLib</a:t>
            </a:r>
            <a:r>
              <a:rPr lang="zh-CN" altLang="en-US" sz="2400" dirty="0">
                <a:solidFill>
                  <a:schemeClr val="bg1"/>
                </a:solidFill>
              </a:rPr>
              <a:t>）、图算法（</a:t>
            </a:r>
            <a:r>
              <a:rPr lang="en-US" altLang="zh-CN" sz="2400" dirty="0" err="1">
                <a:solidFill>
                  <a:schemeClr val="bg1"/>
                </a:solidFill>
              </a:rPr>
              <a:t>GraphX</a:t>
            </a:r>
            <a:r>
              <a:rPr lang="zh-CN" altLang="en-US" sz="2400" dirty="0">
                <a:solidFill>
                  <a:schemeClr val="bg1"/>
                </a:solidFill>
              </a:rPr>
              <a:t>）、流式计算（</a:t>
            </a:r>
            <a:r>
              <a:rPr lang="en-US" altLang="zh-CN" sz="2400" dirty="0">
                <a:solidFill>
                  <a:schemeClr val="bg1"/>
                </a:solidFill>
              </a:rPr>
              <a:t>Spark Streaming</a:t>
            </a:r>
            <a:r>
              <a:rPr lang="zh-CN" altLang="en-US" sz="2400" dirty="0">
                <a:solidFill>
                  <a:schemeClr val="bg1"/>
                </a:solidFill>
              </a:rPr>
              <a:t>）和数据仓库（</a:t>
            </a:r>
            <a:r>
              <a:rPr lang="en-US" altLang="zh-CN" sz="2400" dirty="0">
                <a:solidFill>
                  <a:schemeClr val="bg1"/>
                </a:solidFill>
              </a:rPr>
              <a:t>Spark SQL</a:t>
            </a:r>
            <a:r>
              <a:rPr lang="zh-CN" altLang="en-US" sz="2400" dirty="0">
                <a:solidFill>
                  <a:schemeClr val="bg1"/>
                </a:solidFill>
              </a:rPr>
              <a:t>）等，通过计算引擎</a:t>
            </a:r>
            <a:r>
              <a:rPr lang="en-US" altLang="zh-CN" sz="2400" dirty="0">
                <a:solidFill>
                  <a:schemeClr val="bg1"/>
                </a:solidFill>
              </a:rPr>
              <a:t>Spark</a:t>
            </a:r>
            <a:r>
              <a:rPr lang="zh-CN" altLang="en-US" sz="2400" dirty="0">
                <a:solidFill>
                  <a:schemeClr val="bg1"/>
                </a:solidFill>
              </a:rPr>
              <a:t>，弹性分布式数据集（</a:t>
            </a:r>
            <a:r>
              <a:rPr lang="en-US" altLang="zh-CN" sz="2400" dirty="0">
                <a:solidFill>
                  <a:schemeClr val="bg1"/>
                </a:solidFill>
              </a:rPr>
              <a:t>RDD</a:t>
            </a:r>
            <a:r>
              <a:rPr lang="zh-CN" altLang="en-US" sz="2400" dirty="0">
                <a:solidFill>
                  <a:schemeClr val="bg1"/>
                </a:solidFill>
              </a:rPr>
              <a:t>），架构出一个新的大数据应用平台。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0171A9-3619-49F0-AB7C-F4A1EEE7C8F1}"/>
              </a:ext>
            </a:extLst>
          </p:cNvPr>
          <p:cNvSpPr txBox="1"/>
          <p:nvPr/>
        </p:nvSpPr>
        <p:spPr>
          <a:xfrm>
            <a:off x="4820677" y="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u="sng" dirty="0">
                <a:solidFill>
                  <a:schemeClr val="bg1"/>
                </a:solidFill>
              </a:rPr>
              <a:t>Spark</a:t>
            </a:r>
            <a:r>
              <a:rPr lang="zh-CN" altLang="en-US" sz="4800" u="sng" dirty="0">
                <a:solidFill>
                  <a:schemeClr val="bg1"/>
                </a:solidFill>
              </a:rPr>
              <a:t>特点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9DDDA-62E7-493D-8D61-44E6766D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01" y="3593239"/>
            <a:ext cx="7734593" cy="29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757E19-035D-4014-B21F-12425C9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2" y="1424965"/>
            <a:ext cx="11575371" cy="53007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0A7D5-C8E0-4484-81D1-174F9AEAB6FE}"/>
              </a:ext>
            </a:extLst>
          </p:cNvPr>
          <p:cNvSpPr txBox="1"/>
          <p:nvPr/>
        </p:nvSpPr>
        <p:spPr>
          <a:xfrm>
            <a:off x="4035178" y="0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u="sng" dirty="0">
                <a:solidFill>
                  <a:schemeClr val="bg1"/>
                </a:solidFill>
              </a:rPr>
              <a:t>Spark</a:t>
            </a:r>
            <a:r>
              <a:rPr lang="zh-CN" altLang="en-US" sz="4800" u="sng" dirty="0">
                <a:solidFill>
                  <a:schemeClr val="bg1"/>
                </a:solidFill>
              </a:rPr>
              <a:t>工作流程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8DC9C-1564-4583-BF69-8F01199F10BC}"/>
              </a:ext>
            </a:extLst>
          </p:cNvPr>
          <p:cNvSpPr txBox="1"/>
          <p:nvPr/>
        </p:nvSpPr>
        <p:spPr>
          <a:xfrm>
            <a:off x="6437988" y="963300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</a:rPr>
              <a:t>Master\ Worker\ Driver\ Executor</a:t>
            </a:r>
            <a:endParaRPr lang="zh-CN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E7166-5F21-4351-97C5-C88400DAB434}"/>
              </a:ext>
            </a:extLst>
          </p:cNvPr>
          <p:cNvSpPr txBox="1"/>
          <p:nvPr/>
        </p:nvSpPr>
        <p:spPr>
          <a:xfrm>
            <a:off x="338951" y="1414805"/>
            <a:ext cx="5401666" cy="216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b="1" dirty="0"/>
              <a:t>/opt/spark/bin/spark-submit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  --master spark://m120p106:6066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  --driver-memory 1~2G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  --executor-memory 4~8G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  --num-executors 50~100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  --executor-cores 2~4 \</a:t>
            </a:r>
          </a:p>
          <a:p>
            <a:pPr>
              <a:lnSpc>
                <a:spcPts val="2300"/>
              </a:lnSpc>
            </a:pPr>
            <a:r>
              <a:rPr lang="en-US" altLang="zh-CN" sz="2400" b="1" dirty="0"/>
              <a:t>XXXX.py</a:t>
            </a:r>
            <a:endParaRPr lang="zh-CN" altLang="en-US" sz="24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7D8E24-9062-43BE-A198-0E282E74AC62}"/>
              </a:ext>
            </a:extLst>
          </p:cNvPr>
          <p:cNvCxnSpPr/>
          <p:nvPr/>
        </p:nvCxnSpPr>
        <p:spPr>
          <a:xfrm flipV="1">
            <a:off x="3039784" y="3429000"/>
            <a:ext cx="7811096" cy="2465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119AA7-FDDE-4284-9724-CF8C5B29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80" y="1889759"/>
            <a:ext cx="5831840" cy="980123"/>
          </a:xfrm>
        </p:spPr>
        <p:txBody>
          <a:bodyPr/>
          <a:lstStyle/>
          <a:p>
            <a:r>
              <a:rPr lang="en-US" altLang="zh-CN" b="1" u="sng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r>
              <a:rPr lang="zh-CN" altLang="en-US" b="1" u="sng" dirty="0">
                <a:solidFill>
                  <a:schemeClr val="bg1">
                    <a:lumMod val="95000"/>
                  </a:schemeClr>
                </a:solidFill>
              </a:rPr>
              <a:t>实战</a:t>
            </a:r>
          </a:p>
        </p:txBody>
      </p:sp>
    </p:spTree>
    <p:extLst>
      <p:ext uri="{BB962C8B-B14F-4D97-AF65-F5344CB8AC3E}">
        <p14:creationId xmlns:p14="http://schemas.microsoft.com/office/powerpoint/2010/main" val="49360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538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Arial Black</vt:lpstr>
      <vt:lpstr>Office 主题​​</vt:lpstr>
      <vt:lpstr>Spark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Spark实战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hanmo wang</dc:creator>
  <cp:lastModifiedBy>hanmo wang</cp:lastModifiedBy>
  <cp:revision>78</cp:revision>
  <dcterms:created xsi:type="dcterms:W3CDTF">2018-09-04T07:53:39Z</dcterms:created>
  <dcterms:modified xsi:type="dcterms:W3CDTF">2018-09-06T09:49:10Z</dcterms:modified>
</cp:coreProperties>
</file>