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317" r:id="rId6"/>
    <p:sldId id="260" r:id="rId7"/>
    <p:sldId id="318" r:id="rId8"/>
    <p:sldId id="319" r:id="rId9"/>
    <p:sldId id="320" r:id="rId10"/>
    <p:sldId id="261" r:id="rId11"/>
    <p:sldId id="262" r:id="rId12"/>
    <p:sldId id="263" r:id="rId13"/>
    <p:sldId id="264" r:id="rId14"/>
    <p:sldId id="321" r:id="rId15"/>
    <p:sldId id="322" r:id="rId16"/>
    <p:sldId id="324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15" y="-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908A1-388E-4FE5-B2C5-447294D670C2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93FBD-6DF5-4624-8626-9AFD802AB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网页收藏 微分方程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93FBD-6DF5-4624-8626-9AFD802ABB1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7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求不定积分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93FBD-6DF5-4624-8626-9AFD802ABB1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该问题的论文书写：</a:t>
            </a:r>
            <a:endParaRPr lang="en-US" altLang="zh-CN" dirty="0"/>
          </a:p>
          <a:p>
            <a:r>
              <a:rPr lang="zh-CN" altLang="en-US" dirty="0"/>
              <a:t>问题分析（受力分析 示意图）</a:t>
            </a:r>
            <a:endParaRPr lang="en-US" altLang="zh-CN" dirty="0"/>
          </a:p>
          <a:p>
            <a:r>
              <a:rPr lang="zh-CN" altLang="en-US" dirty="0"/>
              <a:t>模型建立（微分方程）</a:t>
            </a:r>
            <a:endParaRPr lang="en-US" altLang="zh-CN" dirty="0"/>
          </a:p>
          <a:p>
            <a:r>
              <a:rPr lang="zh-CN" altLang="en-US" dirty="0"/>
              <a:t>模型求解（微分方程求解）</a:t>
            </a:r>
            <a:endParaRPr lang="en-US" altLang="zh-CN" dirty="0"/>
          </a:p>
          <a:p>
            <a:r>
              <a:rPr lang="en-US" altLang="zh-CN" dirty="0"/>
              <a:t>{</a:t>
            </a:r>
            <a:r>
              <a:rPr lang="zh-CN" altLang="en-US" dirty="0"/>
              <a:t>求解可以使用两种方法 计算机、手算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结论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93FBD-6DF5-4624-8626-9AFD802ABB1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将宏观问题转换成微观问题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93FBD-6DF5-4624-8626-9AFD802ABB1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9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在分析的过程中进行适当的符号化和假设</a:t>
            </a:r>
            <a:endParaRPr lang="en-US" altLang="zh-CN" dirty="0"/>
          </a:p>
          <a:p>
            <a:r>
              <a:rPr lang="zh-CN" altLang="en-US" dirty="0"/>
              <a:t>符号化很显然</a:t>
            </a:r>
            <a:endParaRPr lang="en-US" altLang="zh-CN" dirty="0"/>
          </a:p>
          <a:p>
            <a:r>
              <a:rPr lang="zh-CN" altLang="en-US" dirty="0"/>
              <a:t>假设：比如在对于水流出的体积时要用到勾股定理，你可以对这个三角形是一个直角进行假设（只要是题目中没有运用到的 但是你在分析的过程中需要用到的某些模型或者是定理的前提条件，都可以将其加到假设里面去）</a:t>
            </a:r>
            <a:endParaRPr lang="en-US" altLang="zh-CN" dirty="0"/>
          </a:p>
          <a:p>
            <a:r>
              <a:rPr lang="zh-CN" altLang="en-US" dirty="0"/>
              <a:t>比如我们上一次如果一定要用到</a:t>
            </a:r>
            <a:r>
              <a:rPr lang="en-US" altLang="zh-CN" dirty="0"/>
              <a:t>spearman</a:t>
            </a:r>
            <a:r>
              <a:rPr lang="zh-CN" altLang="en-US" dirty="0"/>
              <a:t>相关性前提的分析的话，可以假设数据是正态分布的（不过我们上一次的数据确实不正态 而且也没有必要用到</a:t>
            </a:r>
            <a:r>
              <a:rPr lang="en-US" altLang="zh-CN" dirty="0"/>
              <a:t>spearman</a:t>
            </a:r>
            <a:r>
              <a:rPr lang="zh-CN" altLang="en-US" dirty="0"/>
              <a:t>就不强求了）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能量守恒在题目要求中应该会给出提示，所以要注意审题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93FBD-6DF5-4624-8626-9AFD802ABB1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1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EA8E5-3226-40DB-9775-5967A4E48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06A2B-CC32-471F-A37B-6CB9DD54F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0C2A4-5971-4F43-9525-D1B1243F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634E-DF70-4AFF-B8EB-949A8DF7D1E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01C1C-9958-4A17-BD47-1EAB9E44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FC1D6-073A-4624-B995-D0F48714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ADF6-B319-4392-A325-F2DCD58D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6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9C971-4162-45ED-90CE-C3AE0DDB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623F2-5155-4AB2-85C1-F9D338A6B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27175-FACE-4E2F-9D88-318B8518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634E-DF70-4AFF-B8EB-949A8DF7D1E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04E3F-9E80-4D71-80D4-AC51AEB8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E95B3-A7F1-4794-8127-B667CC9E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ADF6-B319-4392-A325-F2DCD58D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5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2F0F2B-1A37-4B99-A775-6CB70EB23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1AC7DB-8B97-46D4-8F02-5261EBB4C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9E5C3-2250-4AEB-9C0C-942EAAD2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634E-DF70-4AFF-B8EB-949A8DF7D1E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1A0A4-379F-4AAC-ADBB-C100F0D4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6BD0A-7C4C-4D1A-B6E1-A1926A1C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ADF6-B319-4392-A325-F2DCD58D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8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81085-2E99-4D84-90A9-336A5EC5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A86E2-DD3C-4645-8B1C-2E14A2929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87E64-0254-40E5-8F23-A035F715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634E-DF70-4AFF-B8EB-949A8DF7D1E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27960-ACA1-47D8-AC2E-C394B244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71ECE-D467-4F44-860F-01FA92BF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ADF6-B319-4392-A325-F2DCD58D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85E95-C939-4488-A026-02C78CEE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A36260-8C9D-4E89-847B-76756B32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E280F-B2B7-4550-9483-E76FE51C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634E-DF70-4AFF-B8EB-949A8DF7D1E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1053A-DE66-4114-AD93-6200505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3D132-E32D-48C6-A7C2-B6C97EDF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ADF6-B319-4392-A325-F2DCD58D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9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5DD35-BB93-45E1-94C0-4927E305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BF8DD-41D1-48D0-B3FF-3E10EBE1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BEE750-A2ED-4B8C-8920-B64AE8B0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3DA643-74D1-4D59-A650-13E364DB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634E-DF70-4AFF-B8EB-949A8DF7D1E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D2035-2748-4B2E-AA56-19D2A3DB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C9E33-D27A-49F1-83FD-60BC283D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ADF6-B319-4392-A325-F2DCD58D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6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8AD91-0DE6-432C-8D55-4F62864E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897E7-4E2F-43D1-A6F0-52FE80F03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5E40D8-04EB-44B5-A7C4-0A2F7A3A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27F9B-EEB5-455D-8E18-14DB41F39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2625D5-7D8A-4261-ABA3-2596182AD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1F8724-8101-4C71-8DB8-D297418E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634E-DF70-4AFF-B8EB-949A8DF7D1E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957C53-1EE2-49B8-BED9-9A0AEF54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F24BB3-ECFD-46CB-8C91-27AEDE5C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ADF6-B319-4392-A325-F2DCD58D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5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C4999-C75F-488D-A5A6-49A8CD75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955DEE-4409-4582-8E58-7724FDD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634E-DF70-4AFF-B8EB-949A8DF7D1E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807F5A-E7E9-40A6-81F9-7A8754D4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279CCA-A426-46D7-A111-3D21CA36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ADF6-B319-4392-A325-F2DCD58D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89C10F-49C0-484E-860B-05BD057B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634E-DF70-4AFF-B8EB-949A8DF7D1E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9B7614-A6C1-41F1-BEC1-D0977447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1A7349-1C7C-4F32-87FD-4240DF04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ADF6-B319-4392-A325-F2DCD58D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9613-B7DD-4C52-889C-9712548A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E1C00-A70C-4BA3-BD5B-21135D8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FC0D4D-1C20-4674-8971-323412AD7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1B070-4FE8-4AEE-964E-0C589A8C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634E-DF70-4AFF-B8EB-949A8DF7D1E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CB67E-FA0A-4FEB-80D5-90C8F72C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4E30D-D5F7-4A83-8D52-FA038E5B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ADF6-B319-4392-A325-F2DCD58D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4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CEF25-C79E-4F37-BAF0-AA88E67C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12E2AC-9498-4139-B7D2-D19B5C87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0DAB7-1551-484C-8F26-59148240D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2C7AD-F8B3-463E-B743-6A941A7A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634E-DF70-4AFF-B8EB-949A8DF7D1E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CB4D2-A0BA-47D2-BCAA-EC157D5F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5511A-7630-4672-A357-4388454E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ADF6-B319-4392-A325-F2DCD58D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8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56A9CF-133F-4AFE-8DC5-CF2B5EC0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9D95EB-FD58-40E5-A940-3358F3211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50C31-F57C-490E-AF77-7DC7D2836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634E-DF70-4AFF-B8EB-949A8DF7D1E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24CAD-89DD-4DCA-ADC4-8FE20D5DE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D3007-CD37-4CDA-A3F7-023E7D40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ADF6-B319-4392-A325-F2DCD58D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2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2E1FB2-9519-4A5F-BA0B-D251FD4688B4}"/>
              </a:ext>
            </a:extLst>
          </p:cNvPr>
          <p:cNvSpPr txBox="1"/>
          <p:nvPr/>
        </p:nvSpPr>
        <p:spPr>
          <a:xfrm>
            <a:off x="3926175" y="296733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/>
              <a:t>微分方程入门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C2E2C6-5EAD-4784-A396-6354C4A91FBA}"/>
              </a:ext>
            </a:extLst>
          </p:cNvPr>
          <p:cNvSpPr txBox="1"/>
          <p:nvPr/>
        </p:nvSpPr>
        <p:spPr>
          <a:xfrm>
            <a:off x="4379825" y="2077616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厦门华厦学院数学建模培训</a:t>
            </a:r>
            <a:r>
              <a:rPr lang="en-US" altLang="zh-CN" dirty="0"/>
              <a:t>day3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D67410-F864-4EB3-972A-C258E27A3927}"/>
              </a:ext>
            </a:extLst>
          </p:cNvPr>
          <p:cNvSpPr txBox="1"/>
          <p:nvPr/>
        </p:nvSpPr>
        <p:spPr>
          <a:xfrm>
            <a:off x="5369679" y="4411052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洪成蹊    </a:t>
            </a:r>
            <a:r>
              <a:rPr lang="en-US" altLang="zh-CN" sz="1200" dirty="0"/>
              <a:t>2020.8.14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8149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4B05BA-D74C-4EBB-8991-ECE52861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36" y="1063100"/>
            <a:ext cx="3876857" cy="19917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A3CF5E2-CDF2-4D38-993B-CFFDD3C83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6" y="3054880"/>
            <a:ext cx="3134499" cy="23026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308EDD-C31E-4152-8326-238268B8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62" y="1063100"/>
            <a:ext cx="2721247" cy="22960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7040A6-3E40-485A-AA75-3E920C2E9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62" y="3498850"/>
            <a:ext cx="2453917" cy="24394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B5CA92-E566-4831-A69B-EDE76D2D1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279" y="3498850"/>
            <a:ext cx="2453917" cy="13934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AE750E-A54C-4FD4-84A6-BCC2BF7E4D82}"/>
              </a:ext>
            </a:extLst>
          </p:cNvPr>
          <p:cNvSpPr txBox="1"/>
          <p:nvPr/>
        </p:nvSpPr>
        <p:spPr>
          <a:xfrm>
            <a:off x="248325" y="490225"/>
            <a:ext cx="11702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、按一直规律或客观事实建立变量以及他们导数之间的关系，即自然科学的定律和原理转化的微分方程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76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1490B6-C8D7-4260-9364-934A9270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7" y="571667"/>
            <a:ext cx="2689258" cy="17885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97EB35-1926-44E8-8F10-06095C62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7" y="2360247"/>
            <a:ext cx="3069709" cy="236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1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DAEF39-658A-485D-9566-2FAAFF4E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32" y="616417"/>
            <a:ext cx="3617252" cy="28125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8C82C3-5599-40C7-94FB-0B04B1E02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477" y="684802"/>
            <a:ext cx="3407241" cy="26619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3B6270-C538-45D0-AAE7-42963B9A6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32" y="3877211"/>
            <a:ext cx="2868410" cy="17733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FB9C8D-C7DE-4A86-B37D-B98AA9AFB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477" y="3813684"/>
            <a:ext cx="3225269" cy="190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51B1E2-A493-4547-8047-552AA578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27" y="436370"/>
            <a:ext cx="3189341" cy="20603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89ACDD-BD20-418F-BECD-D4C3778C9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28" y="2496739"/>
            <a:ext cx="2246529" cy="25192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52CB79-5F42-4703-8A40-2350D7D86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234" y="436370"/>
            <a:ext cx="3399557" cy="20950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DAAA1B-909B-47DA-90B5-2DAF83D06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541" y="2493540"/>
            <a:ext cx="3771696" cy="18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5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63592D-94FB-4353-84C8-CF6D7B65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56" y="1009454"/>
            <a:ext cx="2942857" cy="21809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CF2A94-EB31-476A-927F-A6C909DD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56" y="279475"/>
            <a:ext cx="2523809" cy="6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DE7A8B-58D4-4EFE-9E2B-08CFFD22D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38" y="3038581"/>
            <a:ext cx="2219048" cy="16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53082B-E3CB-4ED3-8223-7091FA867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851" y="1457351"/>
            <a:ext cx="2657143" cy="250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F3D36E-C2F1-40D1-82D7-9FC51C43D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851" y="3962113"/>
            <a:ext cx="2400000" cy="248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694391-B0E5-4F2E-8723-C160C34198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4586" y="1399930"/>
            <a:ext cx="1800000" cy="1790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9722F1-72C6-4B60-B247-BBC2EE6BD4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3538" y="3100208"/>
            <a:ext cx="2647619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1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87EEB1-F286-4E43-BCB5-0AB4E7F90765}"/>
              </a:ext>
            </a:extLst>
          </p:cNvPr>
          <p:cNvSpPr txBox="1"/>
          <p:nvPr/>
        </p:nvSpPr>
        <p:spPr>
          <a:xfrm>
            <a:off x="499729" y="496163"/>
            <a:ext cx="112598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放射性废物的处理：有一段时间，美国原子能委员会（现为核管理委员会）处理浓缩放射性废物时，把它们装入密封性能很好的圆桶中，然后扔到水深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300ft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大海中。这种做法是否会造成放射性污染，自然引起生态学家及社会各界的关注。原子能委员会一再保证圆桶非常坚固，绝不会破漏，这种做法是绝对安全的。然而一些工程师们却对此表示怀疑，认为圆桶在和海底相撞时有可能发生破裂。于是双方展开了一场笔墨官司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究竟谁的意见正确呢？原子能委员会使用的是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55gal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的圆桶，装满放射性废物时的圆桶重量为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527.436lbf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，在海水中受到的浮力为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470.327lbf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。此外，下沉时圆桶还要受到海水的阻力，阻力与下沉速度成正比，工程师们做了大量实验，测得其比例系数为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0.08lbf  s/ft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。同时，大量破坏性实验发现当圆桶速度超过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40ft/s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时，就会因与海底冲撞而发生破裂。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建立解决上述问题的微分方程模型。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用数值和解析两种方法求解微分方程，并回答谁赢了这场官司。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23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78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B35893-9C42-46D3-B898-E20F2E4BCFA4}"/>
              </a:ext>
            </a:extLst>
          </p:cNvPr>
          <p:cNvSpPr txBox="1"/>
          <p:nvPr/>
        </p:nvSpPr>
        <p:spPr>
          <a:xfrm>
            <a:off x="422644" y="64999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、微元分析法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1E34D5-73B6-4694-AC18-252EC3218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31" y="1322432"/>
            <a:ext cx="3190476" cy="18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72EA79-F9D1-470A-BE2A-26D018F5C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73" y="2973605"/>
            <a:ext cx="2561905" cy="23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F43FBE-570B-47F8-ADC6-247A8B23F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549" y="1322432"/>
            <a:ext cx="2457143" cy="2571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3C0C64-0DF0-490D-9FA7-BD8A33150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1107" y="3817558"/>
            <a:ext cx="3323809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C64E3A-7ACE-4CD0-9955-BA19DAB77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3" y="3429000"/>
            <a:ext cx="42672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96054C-AEDA-41C8-B9FF-16686D404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51" y="432502"/>
            <a:ext cx="11270376" cy="12793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66CA64-6102-4382-8C42-E72D0B8BC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413" y="4033837"/>
            <a:ext cx="45148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5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91C42AD-6C71-46A2-BCC5-43F6A3D78E5C}"/>
              </a:ext>
            </a:extLst>
          </p:cNvPr>
          <p:cNvSpPr txBox="1"/>
          <p:nvPr/>
        </p:nvSpPr>
        <p:spPr>
          <a:xfrm>
            <a:off x="295053" y="42670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、近似法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2C37C3-351D-4860-8C6B-2FB2A57A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8" y="1122375"/>
            <a:ext cx="2622526" cy="13203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A59D01-6546-4089-B094-A0243CE2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98" y="2371857"/>
            <a:ext cx="2923809" cy="21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1BB951-D96A-43D6-9BCF-6A4643437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51" y="4486143"/>
            <a:ext cx="2628571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4DBFEC-5316-48F1-BE3B-92FC4A40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91"/>
            <a:ext cx="12192000" cy="56976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03CB32-78C1-4B19-99C5-FAA3AF5F1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31" y="1760485"/>
            <a:ext cx="5302765" cy="403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94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94A19B-DB54-4FEC-8541-EEC0614B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88" y="400797"/>
            <a:ext cx="2828571" cy="13142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CEE2A3-655C-4769-BFF6-36ED56A6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25" y="1715083"/>
            <a:ext cx="2838095" cy="23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939F7F-0F7A-4E19-BA31-92C8D2DF1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58" y="3852199"/>
            <a:ext cx="322857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38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581BF8-61A4-49B7-9038-215EAD627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" r="1344"/>
          <a:stretch/>
        </p:blipFill>
        <p:spPr>
          <a:xfrm>
            <a:off x="714561" y="541621"/>
            <a:ext cx="6962971" cy="23176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800A46-C4B8-4623-8CE2-254B2961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2" y="2859237"/>
            <a:ext cx="6552381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3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0383491-52AC-427C-9F94-0FA201BFA47F}"/>
              </a:ext>
            </a:extLst>
          </p:cNvPr>
          <p:cNvSpPr txBox="1"/>
          <p:nvPr/>
        </p:nvSpPr>
        <p:spPr>
          <a:xfrm>
            <a:off x="195385" y="49236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可以用常微分方程思想建模的几种情形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4BBE0-095C-4378-9C2D-8DF1A50B8562}"/>
              </a:ext>
            </a:extLst>
          </p:cNvPr>
          <p:cNvSpPr txBox="1"/>
          <p:nvPr/>
        </p:nvSpPr>
        <p:spPr>
          <a:xfrm>
            <a:off x="500185" y="1797538"/>
            <a:ext cx="106939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、在事件中某变量对另一变量的变化率与其他一些变量呈比例关系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、按一直规律或客观事实建立变量以及他们导数之间的关系，即自然科学的定律和原理转化的微分方程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、微元分析法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、近似法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86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EE1D4B-86C1-4269-8322-3A1C317A93B3}"/>
              </a:ext>
            </a:extLst>
          </p:cNvPr>
          <p:cNvSpPr txBox="1"/>
          <p:nvPr/>
        </p:nvSpPr>
        <p:spPr>
          <a:xfrm>
            <a:off x="140677" y="333328"/>
            <a:ext cx="9315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、在事件中某变量对另一变量的变化率与其他一些变量呈比例关系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6B3C43-DA75-4B1F-BB83-1FFD395E0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96" y="1144371"/>
            <a:ext cx="2943227" cy="18034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CADE74-E88C-4769-A615-ABFFE988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88" y="2956472"/>
            <a:ext cx="2748096" cy="19074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04B0BA-2329-4B20-8801-70191510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92" y="1012711"/>
            <a:ext cx="3417026" cy="289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4E643FA-3D8C-4E5A-88CA-8589B499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0" y="824157"/>
            <a:ext cx="2459830" cy="15829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593899-3AC5-4F6E-B454-D95F55B27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8" y="824157"/>
            <a:ext cx="3066803" cy="316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9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4E643FA-3D8C-4E5A-88CA-8589B499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0" y="824157"/>
            <a:ext cx="2459830" cy="15829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593899-3AC5-4F6E-B454-D95F55B27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8" y="824157"/>
            <a:ext cx="3066803" cy="31657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8344A5-D106-4069-A1D7-8EF3847E2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399" y="824157"/>
            <a:ext cx="3986661" cy="354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440F81-90C7-43E9-813D-907FD77B9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5" y="81493"/>
            <a:ext cx="4466667" cy="14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A2F4DF-2AD3-4006-B33C-4877E9C6F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062" y="7116975"/>
            <a:ext cx="3771429" cy="25238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37AD63-5102-4169-9FA5-3F7800BD2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143" y="7447282"/>
            <a:ext cx="2447619" cy="13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5DB9AF-D95B-4ADA-A8C9-A01B1213F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8834" y="7729747"/>
            <a:ext cx="1885714" cy="1628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E6D8B6-2C91-4596-A362-8918592FE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9582" y="3660027"/>
            <a:ext cx="2314286" cy="2571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5685AF-68D9-473F-B0B8-23BE6AD595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9582" y="1821735"/>
            <a:ext cx="2885714" cy="1742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8EB233-3992-4C1D-A214-4257BE9553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9333" y="3755239"/>
            <a:ext cx="3066667" cy="177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277FA6-D4D4-4433-9969-050C72AB12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9333" y="1875877"/>
            <a:ext cx="3533333" cy="1809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B02A5E-170E-40C6-9C2A-CEB23E33C1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529" y="3755239"/>
            <a:ext cx="3771429" cy="17904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AD0343-4F72-4CFD-99D3-CC887E94E0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093" y="1536021"/>
            <a:ext cx="3038095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B31AA2-A05A-41B6-B7C5-1BC08514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7" y="1794124"/>
            <a:ext cx="3771429" cy="2523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CA072C-8CBA-4726-BF31-6E95D7AF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618" y="2103817"/>
            <a:ext cx="2447619" cy="13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7DCCBA-7F58-4BE6-81F8-3BF395BC3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367" y="2103817"/>
            <a:ext cx="1885714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31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554</Words>
  <Application>Microsoft Office PowerPoint</Application>
  <PresentationFormat>宽屏</PresentationFormat>
  <Paragraphs>39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chengxi Hong</dc:creator>
  <cp:lastModifiedBy>H qy</cp:lastModifiedBy>
  <cp:revision>9</cp:revision>
  <dcterms:created xsi:type="dcterms:W3CDTF">2020-08-14T03:34:02Z</dcterms:created>
  <dcterms:modified xsi:type="dcterms:W3CDTF">2022-01-26T19:34:12Z</dcterms:modified>
</cp:coreProperties>
</file>