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39" r:id="rId3"/>
    <p:sldId id="258" r:id="rId4"/>
    <p:sldId id="317" r:id="rId5"/>
    <p:sldId id="318" r:id="rId6"/>
    <p:sldId id="340" r:id="rId7"/>
    <p:sldId id="300" r:id="rId8"/>
    <p:sldId id="341" r:id="rId9"/>
    <p:sldId id="320" r:id="rId10"/>
    <p:sldId id="301" r:id="rId11"/>
    <p:sldId id="316" r:id="rId12"/>
    <p:sldId id="329" r:id="rId13"/>
    <p:sldId id="342" r:id="rId14"/>
    <p:sldId id="319" r:id="rId15"/>
    <p:sldId id="330" r:id="rId16"/>
    <p:sldId id="331" r:id="rId17"/>
    <p:sldId id="321" r:id="rId18"/>
    <p:sldId id="298" r:id="rId19"/>
    <p:sldId id="343" r:id="rId20"/>
    <p:sldId id="307" r:id="rId21"/>
    <p:sldId id="276" r:id="rId22"/>
    <p:sldId id="293" r:id="rId23"/>
    <p:sldId id="322" r:id="rId24"/>
    <p:sldId id="324" r:id="rId25"/>
    <p:sldId id="325" r:id="rId26"/>
    <p:sldId id="326" r:id="rId27"/>
    <p:sldId id="327" r:id="rId28"/>
    <p:sldId id="285" r:id="rId29"/>
    <p:sldId id="286" r:id="rId30"/>
    <p:sldId id="328" r:id="rId31"/>
    <p:sldId id="334" r:id="rId32"/>
    <p:sldId id="335" r:id="rId33"/>
    <p:sldId id="336" r:id="rId34"/>
    <p:sldId id="337" r:id="rId35"/>
    <p:sldId id="338" r:id="rId36"/>
    <p:sldId id="312" r:id="rId37"/>
    <p:sldId id="299" r:id="rId3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F49C2-B308-4E28-9BDB-39C4F252B3E2}" type="datetimeFigureOut">
              <a:rPr lang="nl-BE" smtClean="0"/>
              <a:t>24/10/2017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9E02-829D-4E98-B65B-0EED281AD28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57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 overdracht TST-Centrale</a:t>
            </a:r>
            <a:r>
              <a:rPr lang="nl-NL" baseline="0" dirty="0" smtClean="0"/>
              <a:t> van NTU aan INT in lente 2016.</a:t>
            </a:r>
          </a:p>
          <a:p>
            <a:r>
              <a:rPr lang="nl-NL" baseline="0" dirty="0" smtClean="0"/>
              <a:t>Hierdoor veel meer nadruk op pure data i.p.v. data ontsloten via apps.</a:t>
            </a:r>
          </a:p>
          <a:p>
            <a:r>
              <a:rPr lang="nl-NL" baseline="0" dirty="0" smtClean="0"/>
              <a:t>Gepland: instroom in CLARIN infra.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5C6E-1DCA-4554-903E-6E0B6C341581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00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Aangeven dat CLARIAH de gehele geesteswetenschappen</a:t>
            </a:r>
            <a:r>
              <a:rPr lang="nl-NL" baseline="0" dirty="0" smtClean="0"/>
              <a:t> </a:t>
            </a:r>
            <a:r>
              <a:rPr lang="nl-NL" dirty="0" smtClean="0"/>
              <a:t>betreft, niet alleen taalkunde. Eventueel ingaan op samenvoeging CLARIN en DARIAH.</a:t>
            </a:r>
          </a:p>
          <a:p>
            <a:r>
              <a:rPr lang="nl-NL" dirty="0" smtClean="0"/>
              <a:t>WP4: vermelding IISG.</a:t>
            </a:r>
          </a:p>
          <a:p>
            <a:r>
              <a:rPr lang="nl-NL" dirty="0" smtClean="0"/>
              <a:t>WP5: vermelding Beeld &amp; Geluid.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5C6E-1DCA-4554-903E-6E0B6C341581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97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Blacklab</a:t>
            </a:r>
            <a:r>
              <a:rPr lang="nl-NL" dirty="0" smtClean="0"/>
              <a:t>: open source; wordt</a:t>
            </a:r>
            <a:r>
              <a:rPr lang="nl-NL" baseline="0" dirty="0" smtClean="0"/>
              <a:t> door anderen gebruikt, ook buiten NL.</a:t>
            </a:r>
          </a:p>
          <a:p>
            <a:r>
              <a:rPr lang="nl-NL" baseline="0" dirty="0" err="1" smtClean="0"/>
              <a:t>AutoSearch</a:t>
            </a:r>
            <a:r>
              <a:rPr lang="nl-NL" baseline="0" dirty="0" smtClean="0"/>
              <a:t>: druk op de knop voor elke </a:t>
            </a:r>
            <a:r>
              <a:rPr lang="nl-NL" baseline="0" dirty="0" err="1" smtClean="0"/>
              <a:t>geesteswetenschapper</a:t>
            </a:r>
            <a:r>
              <a:rPr lang="nl-NL" baseline="0" dirty="0" smtClean="0"/>
              <a:t>, ook zonder enige IT kennis / ondersteuning. Resultaat vergelijkbaar met CHN, Brieven als Buit, </a:t>
            </a:r>
            <a:r>
              <a:rPr lang="nl-NL" baseline="0" dirty="0" err="1" smtClean="0"/>
              <a:t>OpenSonar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DIAMANT: knipoog naar Katrien voor “vertaling” van “diachroon semantisch lexicon”.</a:t>
            </a:r>
          </a:p>
          <a:p>
            <a:r>
              <a:rPr lang="nl-NL" baseline="0" dirty="0" smtClean="0"/>
              <a:t>Zeg: [Hulpmiddel] PAUZE [bij tekstontsluiting] PAUZE [en] PAUZE [bij onderzoek naar begrippen] PAUZE [door de eeuwen heen].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5C6E-1DCA-4554-903E-6E0B6C341581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348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Common: het gaat om een Europees project. Research </a:t>
            </a:r>
            <a:r>
              <a:rPr lang="nl-NL" dirty="0" err="1" smtClean="0"/>
              <a:t>Infrastructure</a:t>
            </a:r>
            <a:r>
              <a:rPr lang="nl-NL" dirty="0" smtClean="0"/>
              <a:t>: we hebben het over informatietechnologie.</a:t>
            </a:r>
          </a:p>
          <a:p>
            <a:r>
              <a:rPr lang="nl-NL" dirty="0" smtClean="0"/>
              <a:t>Trekker:</a:t>
            </a:r>
            <a:r>
              <a:rPr lang="nl-NL" baseline="0" dirty="0" smtClean="0"/>
              <a:t> financieel, maar bijvoorbeeld ook d.m.v. een brief van de toenmalige minister van OC&amp;W, Ronald Plasterk, aan zijn collega’s in Europa, waarin hij ze opriep tot commitment.</a:t>
            </a:r>
          </a:p>
          <a:p>
            <a:r>
              <a:rPr lang="nl-NL" baseline="0" dirty="0" smtClean="0"/>
              <a:t>Uitgebouwd: met als doel stabilisering en </a:t>
            </a:r>
            <a:r>
              <a:rPr lang="nl-NL" baseline="0" dirty="0" err="1" smtClean="0"/>
              <a:t>governance</a:t>
            </a:r>
            <a:r>
              <a:rPr lang="nl-NL" baseline="0" dirty="0" smtClean="0"/>
              <a:t>. Er zijn meerdere </a:t>
            </a:r>
            <a:r>
              <a:rPr lang="nl-NL" baseline="0" dirty="0" err="1" smtClean="0"/>
              <a:t>ERIC’s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VS: in Pennsylvania.</a:t>
            </a:r>
          </a:p>
          <a:p>
            <a:r>
              <a:rPr lang="nl-NL" baseline="0" dirty="0" smtClean="0"/>
              <a:t>China, Japan, …: voor het eerst gehoord in Athene, eind november, tijdens meetings van de NCF en GA.</a:t>
            </a:r>
          </a:p>
          <a:p>
            <a:r>
              <a:rPr lang="nl-NL" baseline="0" dirty="0" smtClean="0"/>
              <a:t>Van belang voor INT: Suriname, Antillen</a:t>
            </a:r>
            <a:r>
              <a:rPr lang="nl-NL" baseline="0" smtClean="0"/>
              <a:t>, Afrikaans.</a:t>
            </a:r>
            <a:endParaRPr lang="nl-NL" baseline="0" dirty="0" smtClean="0"/>
          </a:p>
          <a:p>
            <a:r>
              <a:rPr lang="nl-NL" baseline="0" dirty="0" smtClean="0"/>
              <a:t>Centra per land: kom ik later op terug.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5C6E-1DCA-4554-903E-6E0B6C341581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849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Deponeren:</a:t>
            </a:r>
            <a:r>
              <a:rPr lang="nl-NL" baseline="0" dirty="0" smtClean="0"/>
              <a:t> aangeven dat aan einde project medewerkers andere dingen gaan doen, misschien vertrekken, dat met name data dreigt te verdampen. Beleggen in de CLARIN RI.</a:t>
            </a:r>
          </a:p>
          <a:p>
            <a:r>
              <a:rPr lang="nl-NL" baseline="0" dirty="0" err="1" smtClean="0"/>
              <a:t>PID’s</a:t>
            </a:r>
            <a:r>
              <a:rPr lang="nl-NL" baseline="0" dirty="0" smtClean="0"/>
              <a:t>: is slechts één voorbeeld van digitale duurzaamheid. Voorbeeld: ANW gaat van anw.inl.nl naar anw.ivdnt.org. Onderzoeker merkt dit niet door bovenliggende PID (internetadres, niet over URL spreken).</a:t>
            </a:r>
          </a:p>
          <a:p>
            <a:r>
              <a:rPr lang="nl-NL" baseline="0" dirty="0" smtClean="0"/>
              <a:t>Metadata: hier grap over “hoofdbrekens”, zoals vergeten te vermelden “Taal = Nederlands”, waardoor data onvindbaar.</a:t>
            </a:r>
          </a:p>
          <a:p>
            <a:r>
              <a:rPr lang="nl-NL" baseline="0" dirty="0" smtClean="0"/>
              <a:t>I.v.m. intellectuele eigendomsrechten (</a:t>
            </a:r>
            <a:r>
              <a:rPr lang="nl-NL" baseline="0" dirty="0" err="1" smtClean="0"/>
              <a:t>intellectual</a:t>
            </a:r>
            <a:r>
              <a:rPr lang="nl-NL" baseline="0" dirty="0" smtClean="0"/>
              <a:t> property </a:t>
            </a:r>
            <a:r>
              <a:rPr lang="nl-NL" baseline="0" dirty="0" err="1" smtClean="0"/>
              <a:t>rights</a:t>
            </a:r>
            <a:r>
              <a:rPr lang="nl-NL" baseline="0" dirty="0" smtClean="0"/>
              <a:t> – IPR) en privacy (vooral bij gesproken taal en gefilmde sprekers) noodzaak om in de boezem van de onderzoekswereld te blijven, dus gebruikersnaam en wachtwoord.</a:t>
            </a:r>
          </a:p>
          <a:p>
            <a:r>
              <a:rPr lang="nl-NL" baseline="0" dirty="0" smtClean="0"/>
              <a:t>CLARIN geeft zogenaamde Single </a:t>
            </a:r>
            <a:r>
              <a:rPr lang="nl-NL" baseline="0" dirty="0" err="1" smtClean="0"/>
              <a:t>Sign</a:t>
            </a:r>
            <a:r>
              <a:rPr lang="nl-NL" baseline="0" dirty="0" smtClean="0"/>
              <a:t> 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5C6E-1DCA-4554-903E-6E0B6C341581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35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Meertens, Huygens: KNAW.</a:t>
            </a:r>
            <a:r>
              <a:rPr lang="nl-NL" baseline="0" dirty="0" smtClean="0"/>
              <a:t> MPI: Nijmegen, onderdeel van MPG.</a:t>
            </a:r>
          </a:p>
          <a:p>
            <a:r>
              <a:rPr lang="nl-NL" baseline="0" dirty="0" smtClean="0"/>
              <a:t>KB, DBNL: afko’s uitleggen.</a:t>
            </a:r>
          </a:p>
          <a:p>
            <a:r>
              <a:rPr lang="nl-NL" baseline="0" dirty="0" smtClean="0"/>
              <a:t>Nationale coördinator: hier grap plaatsen over verwarring mijn verschillende petten.</a:t>
            </a:r>
          </a:p>
          <a:p>
            <a:r>
              <a:rPr lang="nl-NL" baseline="0" dirty="0" smtClean="0"/>
              <a:t>Consortium in opbouw: noem de betrokken universiteiten; wijs op het belang van het borgen van de bijdrage van EWI (afko uitleggen) aan CLARIN.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5C6E-1DCA-4554-903E-6E0B6C341581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057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Klein portaaltje voor INT zichtbaarheid.</a:t>
            </a:r>
          </a:p>
          <a:p>
            <a:r>
              <a:rPr lang="nl-NL" dirty="0" smtClean="0"/>
              <a:t>Grapje maken over IVDNT versus</a:t>
            </a:r>
            <a:r>
              <a:rPr lang="nl-NL" baseline="0" dirty="0" smtClean="0"/>
              <a:t> INT.</a:t>
            </a:r>
          </a:p>
          <a:p>
            <a:r>
              <a:rPr lang="nl-NL" baseline="0" dirty="0" smtClean="0"/>
              <a:t>Wijzen op apps in linker blauwe kolom.</a:t>
            </a:r>
          </a:p>
          <a:p>
            <a:r>
              <a:rPr lang="nl-NL" baseline="0" dirty="0" smtClean="0"/>
              <a:t>Wijzen op DSA zegel rechtsonder.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5C6E-1DCA-4554-903E-6E0B6C341581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59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2376264"/>
            <a:ext cx="9144000" cy="4481736"/>
          </a:xfrm>
          <a:prstGeom prst="rect">
            <a:avLst/>
          </a:prstGeom>
          <a:solidFill>
            <a:srgbClr val="1FB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128992" cy="2592288"/>
          </a:xfrm>
          <a:ln w="6350">
            <a:noFill/>
          </a:ln>
        </p:spPr>
        <p:txBody>
          <a:bodyPr tIns="0" bIns="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7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01755" y="5283796"/>
            <a:ext cx="3664496" cy="150219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ondertitel</a:t>
            </a:r>
            <a:endParaRPr lang="nl-NL"/>
          </a:p>
        </p:txBody>
      </p:sp>
      <p:cxnSp>
        <p:nvCxnSpPr>
          <p:cNvPr id="9" name="Rechte verbindingslijn 8"/>
          <p:cNvCxnSpPr/>
          <p:nvPr userDrawn="1"/>
        </p:nvCxnSpPr>
        <p:spPr>
          <a:xfrm flipV="1">
            <a:off x="4572000" y="5301208"/>
            <a:ext cx="0" cy="1556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5" y="404664"/>
            <a:ext cx="3422173" cy="1512168"/>
          </a:xfrm>
          <a:prstGeom prst="rect">
            <a:avLst/>
          </a:prstGeom>
        </p:spPr>
      </p:pic>
      <p:sp>
        <p:nvSpPr>
          <p:cNvPr id="10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932040" y="5301208"/>
            <a:ext cx="3638197" cy="1457400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naam / e-mail</a:t>
            </a:r>
          </a:p>
        </p:txBody>
      </p:sp>
    </p:spTree>
    <p:extLst>
      <p:ext uri="{BB962C8B-B14F-4D97-AF65-F5344CB8AC3E}">
        <p14:creationId xmlns:p14="http://schemas.microsoft.com/office/powerpoint/2010/main" val="3629705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1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op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323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op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92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p en 2 kolommen met subkop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4040188" cy="792088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492896"/>
            <a:ext cx="4040188" cy="3633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56792"/>
            <a:ext cx="4041775" cy="792088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492896"/>
            <a:ext cx="4041775" cy="3633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26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elemaal ni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82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inks kop, rechts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72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3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84368" y="6453336"/>
            <a:ext cx="115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DC4B288-03A0-434B-82B6-8DE2C862FD58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4" y="6528825"/>
            <a:ext cx="3647904" cy="21254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6381328"/>
            <a:ext cx="492048" cy="476672"/>
          </a:xfrm>
          <a:prstGeom prst="rect">
            <a:avLst/>
          </a:prstGeom>
          <a:solidFill>
            <a:srgbClr val="1FB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>
            <a:off x="7740352" y="6453336"/>
            <a:ext cx="0" cy="40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5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ordenlijst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xicography.e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tisation.e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Het nieuwe INT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smtClean="0"/>
              <a:t>Frieda </a:t>
            </a:r>
            <a:r>
              <a:rPr lang="nl-NL" dirty="0" err="1" smtClean="0"/>
              <a:t>Steurs</a:t>
            </a:r>
            <a:endParaRPr lang="nl-NL" dirty="0" smtClean="0"/>
          </a:p>
          <a:p>
            <a:r>
              <a:rPr lang="nl-NL" dirty="0" smtClean="0"/>
              <a:t>Wetenschappelijk Directeur/ Bestuurder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57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Combinatiewoordenboek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Combinatiewoordenboek bestaat niet voor het Nederlands</a:t>
            </a:r>
          </a:p>
          <a:p>
            <a:r>
              <a:rPr lang="nl-BE" dirty="0" smtClean="0"/>
              <a:t>Op basis van wetenschappelijk onderzoek</a:t>
            </a:r>
          </a:p>
          <a:p>
            <a:r>
              <a:rPr lang="nl-BE" dirty="0" smtClean="0"/>
              <a:t>Opstart met beperkte set</a:t>
            </a:r>
          </a:p>
          <a:p>
            <a:r>
              <a:rPr lang="nl-BE" dirty="0" smtClean="0"/>
              <a:t>Eerste demo in het najaar</a:t>
            </a:r>
          </a:p>
          <a:p>
            <a:r>
              <a:rPr lang="nl-BE" dirty="0" smtClean="0"/>
              <a:t>Toepassingen voor taalverwerving (inpassing als tool in CALL-pakketten)</a:t>
            </a:r>
          </a:p>
          <a:p>
            <a:r>
              <a:rPr lang="nl-BE" dirty="0" smtClean="0"/>
              <a:t>Inpassing in ANW</a:t>
            </a:r>
          </a:p>
          <a:p>
            <a:r>
              <a:rPr lang="nl-BE" dirty="0" smtClean="0"/>
              <a:t>Andere 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1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Meertaligheid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Inzetten op Nederlands mét een andere taal</a:t>
            </a:r>
          </a:p>
          <a:p>
            <a:r>
              <a:rPr lang="nl-BE" dirty="0" smtClean="0"/>
              <a:t>Vertaalwoordenboeken</a:t>
            </a:r>
          </a:p>
          <a:p>
            <a:endParaRPr lang="nl-BE" dirty="0"/>
          </a:p>
          <a:p>
            <a:r>
              <a:rPr lang="nl-BE" dirty="0" err="1" smtClean="0"/>
              <a:t>Nieuw-Grieks</a:t>
            </a:r>
            <a:r>
              <a:rPr lang="nl-BE" dirty="0" smtClean="0"/>
              <a:t>/Nederlands/</a:t>
            </a:r>
            <a:r>
              <a:rPr lang="nl-BE" dirty="0" err="1" smtClean="0"/>
              <a:t>Nieuw-Grieks</a:t>
            </a:r>
            <a:endParaRPr lang="nl-BE" dirty="0" smtClean="0"/>
          </a:p>
          <a:p>
            <a:r>
              <a:rPr lang="nl-BE" dirty="0" smtClean="0"/>
              <a:t>Lancering: 7 september 2017</a:t>
            </a:r>
          </a:p>
          <a:p>
            <a:r>
              <a:rPr lang="nl-BE" dirty="0" smtClean="0"/>
              <a:t>Andere talen…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8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Dialectwoordenboeken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 smtClean="0"/>
              <a:t>Taalvariatie in al zijn geledingen</a:t>
            </a:r>
          </a:p>
          <a:p>
            <a:r>
              <a:rPr lang="nl-BE" dirty="0" smtClean="0"/>
              <a:t>Woordenboek van de Vlaamse Dialecten (WVD)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12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0" y="3112368"/>
            <a:ext cx="8352929" cy="26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Terminologische databanken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r>
              <a:rPr lang="nl-BE" dirty="0" smtClean="0"/>
              <a:t>Juridisch woordenboek Nederlands-Spaans</a:t>
            </a:r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Expertisecentrum Nederlandstalige terminologie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1553289"/>
            <a:ext cx="2808312" cy="39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Termraad Academy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Aanvullen en updaten van Nederlandstalige terminologie in IATE</a:t>
            </a:r>
          </a:p>
          <a:p>
            <a:r>
              <a:rPr lang="nl-BE" dirty="0" smtClean="0"/>
              <a:t>Samenwerking tussen EU instellingen en opleidingen in Nederland en </a:t>
            </a:r>
            <a:r>
              <a:rPr lang="nl-BE" dirty="0" err="1" smtClean="0"/>
              <a:t>VLaanderen</a:t>
            </a:r>
            <a:endParaRPr lang="nl-BE" dirty="0" smtClean="0"/>
          </a:p>
          <a:p>
            <a:r>
              <a:rPr lang="nl-BE" dirty="0" smtClean="0"/>
              <a:t>INT: contactpunt voor Nederlandse studenten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5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Bredere taalinfrastructuur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i="1" dirty="0" smtClean="0"/>
              <a:t>e</a:t>
            </a:r>
            <a:r>
              <a:rPr lang="nl-BE" dirty="0" smtClean="0"/>
              <a:t>-ANS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Spelling</a:t>
            </a:r>
          </a:p>
          <a:p>
            <a:r>
              <a:rPr lang="nl-BE" sz="2000" dirty="0"/>
              <a:t>Het </a:t>
            </a:r>
            <a:r>
              <a:rPr lang="nl-BE" sz="2000" dirty="0" smtClean="0"/>
              <a:t>INT</a:t>
            </a:r>
            <a:r>
              <a:rPr lang="nl-BE" sz="2000" dirty="0"/>
              <a:t> is een autoriteit op het gebied van spelling. Sinds 1995 stelt het instituut </a:t>
            </a:r>
            <a:r>
              <a:rPr lang="nl-BE" sz="2000" dirty="0" smtClean="0"/>
              <a:t>in </a:t>
            </a:r>
            <a:r>
              <a:rPr lang="nl-BE" sz="2000" dirty="0"/>
              <a:t>opdracht van de Nederlandse Taalunie de 'Woordenlijst Nederlandse Taal' </a:t>
            </a:r>
            <a:r>
              <a:rPr lang="nl-BE" sz="2000" dirty="0" smtClean="0"/>
              <a:t>samen.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130861"/>
            <a:ext cx="2837430" cy="21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Woordenlijst.org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De </a:t>
            </a:r>
            <a:r>
              <a:rPr lang="nl-BE" dirty="0"/>
              <a:t>'Woordenlijst Nederlandse Taal' is gratis online beschikbaar op </a:t>
            </a:r>
            <a:r>
              <a:rPr lang="nl-BE" dirty="0" smtClean="0">
                <a:hlinkClick r:id="rId2"/>
              </a:rPr>
              <a:t>www.woordenlijst.org</a:t>
            </a:r>
            <a:r>
              <a:rPr lang="nl-BE" dirty="0" smtClean="0"/>
              <a:t> </a:t>
            </a:r>
          </a:p>
          <a:p>
            <a:r>
              <a:rPr lang="nl-BE" dirty="0" smtClean="0"/>
              <a:t>De </a:t>
            </a:r>
            <a:r>
              <a:rPr lang="nl-BE" dirty="0"/>
              <a:t>onlineversie groeide in 2015 van ongeveer 100.000 trefwoorden naar circa 180.000 trefwoorden. </a:t>
            </a:r>
            <a:r>
              <a:rPr lang="nl-BE" dirty="0" smtClean="0"/>
              <a:t>Met </a:t>
            </a:r>
            <a:r>
              <a:rPr lang="nl-BE" dirty="0"/>
              <a:t>alle meervouden, verkleinvormen, verleden tijden en voltooid deelwoorden bevat de nieuwe digitale versie van de Woordenlijst nu informatie over zo'n 340.000 woordvormen.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4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17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88" y="548680"/>
            <a:ext cx="915674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i="1" dirty="0" smtClean="0"/>
              <a:t>COST </a:t>
            </a:r>
            <a:r>
              <a:rPr lang="en-US" sz="3600" i="1" dirty="0"/>
              <a:t>Action IS1305 </a:t>
            </a:r>
            <a:r>
              <a:rPr lang="en-US" sz="3600" i="1" dirty="0" smtClean="0"/>
              <a:t>(</a:t>
            </a:r>
            <a:r>
              <a:rPr lang="en-US" sz="3600" i="1" dirty="0" err="1" smtClean="0"/>
              <a:t>eindigt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oktober</a:t>
            </a:r>
            <a:r>
              <a:rPr lang="en-US" sz="3600" i="1" dirty="0" smtClean="0"/>
              <a:t> 2017))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European Network of e-Lexicography (</a:t>
            </a:r>
            <a:r>
              <a:rPr lang="en-US" sz="3600" dirty="0" err="1"/>
              <a:t>ENeL</a:t>
            </a:r>
            <a:r>
              <a:rPr lang="en-US" sz="3600" dirty="0"/>
              <a:t>) </a:t>
            </a:r>
            <a:r>
              <a:rPr lang="en-US" sz="3600" dirty="0" smtClean="0"/>
              <a:t> </a:t>
            </a:r>
            <a:r>
              <a:rPr lang="nl-BE" sz="3600" dirty="0" smtClean="0">
                <a:hlinkClick r:id="rId2"/>
              </a:rPr>
              <a:t>http</a:t>
            </a:r>
            <a:r>
              <a:rPr lang="nl-BE" sz="3600" dirty="0">
                <a:hlinkClick r:id="rId2"/>
              </a:rPr>
              <a:t>://www.elexicography.eu</a:t>
            </a:r>
            <a:r>
              <a:rPr lang="nl-BE" sz="3600" dirty="0" smtClean="0">
                <a:hlinkClick r:id="rId2"/>
              </a:rPr>
              <a:t>/</a:t>
            </a:r>
            <a:endParaRPr lang="nl-BE" sz="3600" dirty="0" smtClean="0"/>
          </a:p>
          <a:p>
            <a:endParaRPr lang="nl-BE" sz="3600" dirty="0" smtClean="0"/>
          </a:p>
          <a:p>
            <a:r>
              <a:rPr lang="en-US" sz="3600" i="1" dirty="0"/>
              <a:t>COST </a:t>
            </a:r>
            <a:r>
              <a:rPr lang="en-US" sz="3600" i="1" dirty="0" smtClean="0"/>
              <a:t>Action </a:t>
            </a:r>
            <a:r>
              <a:rPr lang="en-US" sz="3600" i="1" dirty="0"/>
              <a:t>CA16105 </a:t>
            </a:r>
            <a:r>
              <a:rPr lang="en-US" sz="3600" i="1" dirty="0" smtClean="0"/>
              <a:t> (start </a:t>
            </a:r>
            <a:r>
              <a:rPr lang="en-US" sz="3600" i="1" dirty="0" err="1" smtClean="0"/>
              <a:t>maart</a:t>
            </a:r>
            <a:r>
              <a:rPr lang="en-US" sz="3600" i="1" dirty="0" smtClean="0"/>
              <a:t> 2017)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European Network for Combining Language Learning with Crowdsourcing Techniques </a:t>
            </a:r>
            <a:endParaRPr lang="en-US" sz="3600" dirty="0" smtClean="0"/>
          </a:p>
          <a:p>
            <a:endParaRPr lang="en-US" sz="3600" dirty="0"/>
          </a:p>
          <a:p>
            <a:r>
              <a:rPr lang="nl-BE" sz="3600" dirty="0"/>
              <a:t>ELEXIS : Horizon2020 Research &amp; </a:t>
            </a:r>
            <a:r>
              <a:rPr lang="nl-BE" sz="3600" dirty="0" err="1"/>
              <a:t>Infrastructure</a:t>
            </a:r>
            <a:endParaRPr lang="nl-BE" sz="3600" dirty="0"/>
          </a:p>
          <a:p>
            <a:endParaRPr lang="en-US" sz="3600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 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15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Corpora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63" y="1417638"/>
            <a:ext cx="8007661" cy="4672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0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Van INL naar 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07" y="1275526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dirty="0" smtClean="0"/>
              <a:t>In 2016 is het INL, Instituut voor Nederlandse Lexicologie</a:t>
            </a:r>
            <a:endParaRPr lang="nl-NL" i="1" dirty="0" smtClean="0"/>
          </a:p>
          <a:p>
            <a:pPr lvl="1"/>
            <a:endParaRPr lang="nl-NL" i="1" dirty="0"/>
          </a:p>
          <a:p>
            <a:pPr lvl="1"/>
            <a:endParaRPr lang="nl-NL" i="1" dirty="0" smtClean="0"/>
          </a:p>
          <a:p>
            <a:pPr marL="457200" lvl="1" indent="0">
              <a:buNone/>
            </a:pPr>
            <a:r>
              <a:rPr lang="nl-NL" dirty="0" smtClean="0"/>
              <a:t>omgebouwd tot een instituut met een bredere missie:  het INT, Instituut voor de Nederlandse Taal</a:t>
            </a:r>
          </a:p>
          <a:p>
            <a:pPr marL="457200" lvl="1" indent="0">
              <a:buNone/>
            </a:pPr>
            <a:endParaRPr lang="nl-NL" i="1" dirty="0" smtClean="0"/>
          </a:p>
          <a:p>
            <a:pPr lvl="1"/>
            <a:endParaRPr lang="nl-NL" i="1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844824"/>
            <a:ext cx="4248472" cy="13145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37112"/>
            <a:ext cx="3384376" cy="16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4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INT als opleidingscentrum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IMPACT – </a:t>
            </a:r>
            <a:r>
              <a:rPr lang="nl-BE" dirty="0" smtClean="0">
                <a:hlinkClick r:id="rId2"/>
              </a:rPr>
              <a:t>www.digitisation.eu</a:t>
            </a:r>
            <a:endParaRPr lang="nl-BE" dirty="0"/>
          </a:p>
          <a:p>
            <a:pPr lvl="1"/>
            <a:r>
              <a:rPr lang="nl-BE" dirty="0" smtClean="0"/>
              <a:t>OCR technieken</a:t>
            </a:r>
          </a:p>
          <a:p>
            <a:pPr lvl="1"/>
            <a:endParaRPr lang="nl-BE" dirty="0"/>
          </a:p>
          <a:p>
            <a:r>
              <a:rPr lang="nl-BE" dirty="0" smtClean="0"/>
              <a:t>Workshops</a:t>
            </a:r>
          </a:p>
          <a:p>
            <a:endParaRPr lang="nl-BE" dirty="0"/>
          </a:p>
          <a:p>
            <a:r>
              <a:rPr lang="nl-BE" dirty="0" smtClean="0"/>
              <a:t>Colleges bij academische partners</a:t>
            </a:r>
          </a:p>
          <a:p>
            <a:endParaRPr lang="nl-BE" dirty="0"/>
          </a:p>
          <a:p>
            <a:r>
              <a:rPr lang="nl-BE" dirty="0" err="1" smtClean="0"/>
              <a:t>Stageplatsen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2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Big Data….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7214"/>
            <a:ext cx="3600400" cy="26968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21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2527517" y="508518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Maar hoe ontsluiten we dat materiaal?</a:t>
            </a:r>
            <a:endParaRPr lang="nl-BE" sz="2800" b="1" dirty="0"/>
          </a:p>
        </p:txBody>
      </p:sp>
    </p:spTree>
    <p:extLst>
      <p:ext uri="{BB962C8B-B14F-4D97-AF65-F5344CB8AC3E}">
        <p14:creationId xmlns:p14="http://schemas.microsoft.com/office/powerpoint/2010/main" val="3098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Digtiale</a:t>
            </a:r>
            <a:r>
              <a:rPr lang="nl-BE" dirty="0" smtClean="0"/>
              <a:t> taalmaterialen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INT-materialen</a:t>
            </a:r>
          </a:p>
          <a:p>
            <a:r>
              <a:rPr lang="nl-BE" dirty="0" smtClean="0"/>
              <a:t>TST-materialen</a:t>
            </a:r>
          </a:p>
          <a:p>
            <a:r>
              <a:rPr lang="nl-BE" dirty="0" err="1" smtClean="0"/>
              <a:t>Clarin</a:t>
            </a:r>
            <a:r>
              <a:rPr lang="nl-BE" dirty="0" smtClean="0"/>
              <a:t>-materialen</a:t>
            </a:r>
          </a:p>
          <a:p>
            <a:endParaRPr lang="nl-BE" dirty="0"/>
          </a:p>
          <a:p>
            <a:r>
              <a:rPr lang="nl-BE" dirty="0" smtClean="0"/>
              <a:t>Nieuwe website, gebruiksvriendelijke mogelijkheden voor alle mogelijke gebruikers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4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Tools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23</a:t>
            </a:fld>
            <a:endParaRPr lang="nl-NL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852631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24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4" y="0"/>
            <a:ext cx="810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25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6" y="0"/>
            <a:ext cx="8115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26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0" y="0"/>
            <a:ext cx="8090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27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2" y="0"/>
            <a:ext cx="8104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CLARIAH (1)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Lab Research Infrastructure for the Arts and Humanities</a:t>
            </a:r>
            <a:endParaRPr lang="nl-NL" dirty="0"/>
          </a:p>
          <a:p>
            <a:r>
              <a:rPr lang="nl-NL" dirty="0" smtClean="0"/>
              <a:t>Nederlands programma (NWO)</a:t>
            </a:r>
          </a:p>
          <a:p>
            <a:r>
              <a:rPr lang="nl-NL" dirty="0" smtClean="0"/>
              <a:t>Vijf werkpakketten:</a:t>
            </a:r>
          </a:p>
          <a:p>
            <a:pPr lvl="1"/>
            <a:r>
              <a:rPr lang="nl-NL" dirty="0" smtClean="0"/>
              <a:t>WP1: disseminatie en educatie</a:t>
            </a:r>
          </a:p>
          <a:p>
            <a:pPr lvl="1"/>
            <a:r>
              <a:rPr lang="nl-NL" dirty="0" smtClean="0"/>
              <a:t>WP2: infrastructuur (INT)</a:t>
            </a:r>
          </a:p>
          <a:p>
            <a:pPr lvl="1"/>
            <a:r>
              <a:rPr lang="nl-NL" dirty="0" smtClean="0"/>
              <a:t>WP3: taalkunde (INT)</a:t>
            </a:r>
          </a:p>
          <a:p>
            <a:pPr lvl="1"/>
            <a:r>
              <a:rPr lang="nl-NL" dirty="0" smtClean="0"/>
              <a:t>WP4: sociaaleconomische geschiedenis</a:t>
            </a:r>
          </a:p>
          <a:p>
            <a:pPr lvl="1"/>
            <a:r>
              <a:rPr lang="nl-NL" dirty="0" smtClean="0"/>
              <a:t>WP5: media studies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CLARIAH 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0845" y="1268760"/>
            <a:ext cx="8229600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Enkele voorbeelden van INT projecten:</a:t>
            </a:r>
          </a:p>
          <a:p>
            <a:pPr lvl="1"/>
            <a:r>
              <a:rPr lang="nl-NL" dirty="0" smtClean="0"/>
              <a:t>Optimaliseren van eigen zoekmachines</a:t>
            </a:r>
          </a:p>
          <a:p>
            <a:pPr lvl="2"/>
            <a:r>
              <a:rPr lang="nl-NL" dirty="0" err="1" smtClean="0"/>
              <a:t>BlackLab</a:t>
            </a:r>
            <a:r>
              <a:rPr lang="nl-NL" dirty="0" smtClean="0"/>
              <a:t>, </a:t>
            </a:r>
            <a:r>
              <a:rPr lang="nl-NL" dirty="0" err="1" smtClean="0"/>
              <a:t>AutoSearch</a:t>
            </a:r>
            <a:endParaRPr lang="nl-NL" dirty="0" smtClean="0"/>
          </a:p>
          <a:p>
            <a:pPr lvl="1"/>
            <a:r>
              <a:rPr lang="nl-NL" dirty="0"/>
              <a:t>Combineren van landelijke </a:t>
            </a:r>
            <a:r>
              <a:rPr lang="nl-NL" dirty="0" smtClean="0"/>
              <a:t>zoekmachines</a:t>
            </a:r>
          </a:p>
          <a:p>
            <a:pPr lvl="1"/>
            <a:r>
              <a:rPr lang="nl-NL" dirty="0" smtClean="0"/>
              <a:t>DIAMANT</a:t>
            </a:r>
          </a:p>
          <a:p>
            <a:pPr lvl="2"/>
            <a:r>
              <a:rPr lang="nl-NL" dirty="0"/>
              <a:t>Diachroon semantisch lexicon van het </a:t>
            </a:r>
            <a:r>
              <a:rPr lang="nl-NL" dirty="0" smtClean="0"/>
              <a:t>Nederlands</a:t>
            </a:r>
          </a:p>
          <a:p>
            <a:pPr lvl="2"/>
            <a:r>
              <a:rPr lang="nl-NL" dirty="0" smtClean="0"/>
              <a:t>Hulpmiddel bij tekstontsluiting </a:t>
            </a:r>
            <a:r>
              <a:rPr lang="nl-NL" dirty="0"/>
              <a:t>en bij </a:t>
            </a:r>
            <a:r>
              <a:rPr lang="nl-NL" dirty="0" smtClean="0"/>
              <a:t>onderzoek </a:t>
            </a:r>
            <a:r>
              <a:rPr lang="nl-NL" dirty="0"/>
              <a:t>naar begrippen door de eeuwen </a:t>
            </a:r>
            <a:r>
              <a:rPr lang="nl-NL" dirty="0" smtClean="0"/>
              <a:t>heen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37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INT : algemene doelstelling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</a:t>
            </a:r>
            <a:r>
              <a:rPr lang="nl-BE" dirty="0"/>
              <a:t>breed toegankelijk wetenschappelijk </a:t>
            </a:r>
            <a:r>
              <a:rPr lang="nl-BE" dirty="0" smtClean="0"/>
              <a:t>instituut </a:t>
            </a:r>
            <a:r>
              <a:rPr lang="nl-BE" dirty="0"/>
              <a:t>op het gebied van het </a:t>
            </a:r>
            <a:r>
              <a:rPr lang="nl-BE" dirty="0" smtClean="0"/>
              <a:t>Nederlands.</a:t>
            </a:r>
          </a:p>
          <a:p>
            <a:r>
              <a:rPr lang="nl-BE" dirty="0" smtClean="0"/>
              <a:t>een </a:t>
            </a:r>
            <a:r>
              <a:rPr lang="nl-BE" dirty="0"/>
              <a:t>centrale positie </a:t>
            </a:r>
            <a:r>
              <a:rPr lang="nl-BE" dirty="0" smtClean="0"/>
              <a:t>in </a:t>
            </a:r>
            <a:r>
              <a:rPr lang="nl-BE" dirty="0"/>
              <a:t>het hele Nederlandse taalgebied </a:t>
            </a:r>
            <a:r>
              <a:rPr lang="nl-BE" dirty="0" smtClean="0"/>
              <a:t>(Nederland, Vlaanderen</a:t>
            </a:r>
            <a:r>
              <a:rPr lang="nl-BE" dirty="0"/>
              <a:t>, Suriname en de Antillen) op het vlak van het wetenschappelijk verantwoord ontwikkelen, bewaren en duurzaam beschikbaar stellen van taalmateriaal.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891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Dariah</a:t>
            </a:r>
            <a:r>
              <a:rPr lang="nl-BE" dirty="0" smtClean="0"/>
              <a:t> Vlaanderen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Digital </a:t>
            </a:r>
            <a:r>
              <a:rPr lang="en-US" sz="3300" dirty="0"/>
              <a:t>research infrastructure for the arts and humanities</a:t>
            </a:r>
            <a:endParaRPr lang="nl-BE" sz="3300" b="1" dirty="0"/>
          </a:p>
          <a:p>
            <a:pPr marL="0" indent="0">
              <a:buNone/>
            </a:pPr>
            <a:endParaRPr lang="nl-BE" sz="3300" dirty="0"/>
          </a:p>
          <a:p>
            <a:r>
              <a:rPr lang="nl-NL" sz="3300" dirty="0" smtClean="0"/>
              <a:t>DARIAH-VL </a:t>
            </a:r>
            <a:r>
              <a:rPr lang="nl-NL" sz="3300" dirty="0"/>
              <a:t>Virtual Research Environment Service </a:t>
            </a:r>
            <a:r>
              <a:rPr lang="nl-NL" sz="3300" dirty="0" err="1"/>
              <a:t>Infrastructure</a:t>
            </a:r>
            <a:r>
              <a:rPr lang="nl-NL" sz="3300" dirty="0"/>
              <a:t> (VRE-SI). </a:t>
            </a:r>
            <a:endParaRPr lang="nl-NL" sz="3300" dirty="0" smtClean="0"/>
          </a:p>
          <a:p>
            <a:r>
              <a:rPr lang="nl-NL" sz="3300" dirty="0" smtClean="0"/>
              <a:t>Ontwerpen van de toekomst van digital </a:t>
            </a:r>
            <a:r>
              <a:rPr lang="nl-NL" sz="3300" dirty="0" err="1" smtClean="0"/>
              <a:t>humanities</a:t>
            </a:r>
            <a:r>
              <a:rPr lang="nl-NL" sz="3300" dirty="0" smtClean="0"/>
              <a:t> in Vlaanderen</a:t>
            </a:r>
          </a:p>
          <a:p>
            <a:r>
              <a:rPr lang="nl-NL" sz="3300" dirty="0" smtClean="0"/>
              <a:t>Verbindt alle universiteiten in Vlaanderen</a:t>
            </a:r>
            <a:endParaRPr lang="nl-NL" sz="3300" dirty="0"/>
          </a:p>
          <a:p>
            <a:r>
              <a:rPr lang="nl-NL" sz="3300" dirty="0" smtClean="0"/>
              <a:t>Interdisciplinair</a:t>
            </a:r>
          </a:p>
          <a:p>
            <a:endParaRPr lang="nl-NL" sz="3300" dirty="0"/>
          </a:p>
          <a:p>
            <a:endParaRPr lang="nl-BE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9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Het INT als </a:t>
            </a:r>
            <a:r>
              <a:rPr lang="nl-BE" dirty="0" err="1" smtClean="0"/>
              <a:t>Clarin</a:t>
            </a:r>
            <a:r>
              <a:rPr lang="nl-BE" dirty="0" smtClean="0"/>
              <a:t> centrum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92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CLARIN en CLARIN ERIC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smtClean="0"/>
              <a:t>Common Language Research Infrastructure</a:t>
            </a:r>
          </a:p>
          <a:p>
            <a:r>
              <a:rPr lang="nl-NL" sz="2400" dirty="0" smtClean="0"/>
              <a:t>Europees project, gestart in 2008</a:t>
            </a:r>
          </a:p>
          <a:p>
            <a:r>
              <a:rPr lang="nl-NL" sz="2400" dirty="0" smtClean="0"/>
              <a:t>Belangrijke rol Nederland als trekker</a:t>
            </a:r>
          </a:p>
          <a:p>
            <a:r>
              <a:rPr lang="nl-NL" sz="2400" dirty="0" smtClean="0"/>
              <a:t>Uitgebouwd naar CLARIN ERIC (European Research Infrastructure Consortium) vanaf 2012</a:t>
            </a:r>
          </a:p>
          <a:p>
            <a:r>
              <a:rPr lang="nl-NL" sz="2400" dirty="0" smtClean="0"/>
              <a:t>Op dit moment 19 deelnemende Europese landen</a:t>
            </a:r>
          </a:p>
          <a:p>
            <a:r>
              <a:rPr lang="nl-NL" sz="2400" dirty="0" smtClean="0"/>
              <a:t>Eén deelnemende organisatie in de VS</a:t>
            </a:r>
          </a:p>
          <a:p>
            <a:r>
              <a:rPr lang="nl-NL" sz="2400" dirty="0" smtClean="0"/>
              <a:t>China, Japan, … al genoemd</a:t>
            </a:r>
          </a:p>
          <a:p>
            <a:endParaRPr lang="nl-NL" sz="2400" dirty="0"/>
          </a:p>
          <a:p>
            <a:r>
              <a:rPr lang="nl-NL" sz="2400" dirty="0" smtClean="0"/>
              <a:t>Ruggengraat bestaat uit één of meer CLARIN centra per land</a:t>
            </a:r>
          </a:p>
          <a:p>
            <a:endParaRPr lang="nl-NL" sz="240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1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belang van CLARIN ERIC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Onderzoekers</a:t>
            </a:r>
          </a:p>
          <a:p>
            <a:pPr lvl="1"/>
            <a:r>
              <a:rPr lang="nl-NL" dirty="0" smtClean="0"/>
              <a:t>Deponeren van tools en data na einde project</a:t>
            </a:r>
          </a:p>
          <a:p>
            <a:pPr lvl="1"/>
            <a:r>
              <a:rPr lang="nl-NL" dirty="0" smtClean="0"/>
              <a:t>Digitale duurzaamheid</a:t>
            </a:r>
          </a:p>
          <a:p>
            <a:pPr lvl="2"/>
            <a:r>
              <a:rPr lang="nl-NL" dirty="0" smtClean="0"/>
              <a:t>Persistent </a:t>
            </a:r>
            <a:r>
              <a:rPr lang="nl-NL" dirty="0" err="1" smtClean="0"/>
              <a:t>identifiers</a:t>
            </a:r>
            <a:endParaRPr lang="nl-NL" dirty="0" smtClean="0"/>
          </a:p>
          <a:p>
            <a:pPr lvl="1"/>
            <a:r>
              <a:rPr lang="nl-NL" dirty="0"/>
              <a:t>Vinden van tools en data via portals</a:t>
            </a:r>
          </a:p>
          <a:p>
            <a:pPr lvl="2"/>
            <a:r>
              <a:rPr lang="nl-NL" dirty="0"/>
              <a:t>Metadata</a:t>
            </a:r>
          </a:p>
          <a:p>
            <a:pPr lvl="1"/>
            <a:r>
              <a:rPr lang="nl-NL" dirty="0" smtClean="0"/>
              <a:t>Data en tools </a:t>
            </a:r>
            <a:r>
              <a:rPr lang="nl-NL" dirty="0" err="1" smtClean="0"/>
              <a:t>on-line</a:t>
            </a:r>
            <a:r>
              <a:rPr lang="nl-NL" dirty="0" smtClean="0"/>
              <a:t> gebruiken of downloaden</a:t>
            </a:r>
          </a:p>
          <a:p>
            <a:pPr lvl="2"/>
            <a:r>
              <a:rPr lang="nl-NL" dirty="0" smtClean="0"/>
              <a:t>Single </a:t>
            </a:r>
            <a:r>
              <a:rPr lang="nl-NL" dirty="0" err="1" smtClean="0"/>
              <a:t>Sign</a:t>
            </a:r>
            <a:r>
              <a:rPr lang="nl-NL" dirty="0" smtClean="0"/>
              <a:t> On</a:t>
            </a:r>
          </a:p>
          <a:p>
            <a:pPr lvl="2"/>
            <a:r>
              <a:rPr lang="nl-NL" dirty="0" smtClean="0"/>
              <a:t>Noodzakelijk vanwege IPR en privacy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1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CLARIN centra in Nederland en Vlaanderen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nl-NL" dirty="0" smtClean="0"/>
          </a:p>
          <a:p>
            <a:r>
              <a:rPr lang="nl-NL" dirty="0" smtClean="0"/>
              <a:t>CLARIN B centra in Nederland:</a:t>
            </a:r>
          </a:p>
          <a:p>
            <a:pPr lvl="1"/>
            <a:r>
              <a:rPr lang="nl-NL" dirty="0" smtClean="0"/>
              <a:t>Meertens, Huygens, MPI, INT</a:t>
            </a:r>
          </a:p>
          <a:p>
            <a:r>
              <a:rPr lang="nl-NL" dirty="0" smtClean="0"/>
              <a:t>CLARIN data providers in Nederland:</a:t>
            </a:r>
          </a:p>
          <a:p>
            <a:pPr lvl="1"/>
            <a:r>
              <a:rPr lang="nl-NL" dirty="0" smtClean="0"/>
              <a:t>KB, DBNL, Beeld &amp; Geluid</a:t>
            </a:r>
          </a:p>
          <a:p>
            <a:r>
              <a:rPr lang="nl-NL" dirty="0" smtClean="0"/>
              <a:t>CLARIN B centra in Vlaanderen:</a:t>
            </a:r>
          </a:p>
          <a:p>
            <a:pPr lvl="1"/>
            <a:r>
              <a:rPr lang="nl-NL" dirty="0" smtClean="0"/>
              <a:t>Geen. INT is het CLARIN centrum voor Vlaanderen via de Nederlandse Taalunie en levert de Nationale Coördinator</a:t>
            </a:r>
          </a:p>
          <a:p>
            <a:pPr lvl="1"/>
            <a:r>
              <a:rPr lang="nl-NL" dirty="0" smtClean="0"/>
              <a:t>Griet </a:t>
            </a:r>
            <a:r>
              <a:rPr lang="nl-NL" dirty="0" err="1" smtClean="0"/>
              <a:t>Depoorter</a:t>
            </a:r>
            <a:r>
              <a:rPr lang="nl-NL" dirty="0" smtClean="0"/>
              <a:t>, Bob Boelhouwer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0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Tools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35</a:t>
            </a:fld>
            <a:endParaRPr lang="nl-NL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049757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7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Doelgroepenbeleid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Onderzoekers, wetenschappers</a:t>
            </a:r>
          </a:p>
          <a:p>
            <a:r>
              <a:rPr lang="nl-BE" dirty="0" smtClean="0"/>
              <a:t>Internationale samenwerking</a:t>
            </a:r>
          </a:p>
          <a:p>
            <a:r>
              <a:rPr lang="nl-BE" dirty="0" smtClean="0"/>
              <a:t>Bedrijven</a:t>
            </a:r>
          </a:p>
          <a:p>
            <a:r>
              <a:rPr lang="nl-BE" dirty="0" smtClean="0"/>
              <a:t>Publieke diensten</a:t>
            </a:r>
          </a:p>
          <a:p>
            <a:r>
              <a:rPr lang="nl-BE" dirty="0" smtClean="0"/>
              <a:t>Studenten, docenten</a:t>
            </a:r>
          </a:p>
          <a:p>
            <a:r>
              <a:rPr lang="nl-BE" dirty="0" smtClean="0"/>
              <a:t>Algemeen publiek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6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sterk instituut</a:t>
            </a:r>
          </a:p>
          <a:p>
            <a:r>
              <a:rPr lang="nl-BE" dirty="0" smtClean="0"/>
              <a:t>Nationaal en internationaal</a:t>
            </a:r>
          </a:p>
          <a:p>
            <a:r>
              <a:rPr lang="nl-BE" dirty="0" smtClean="0"/>
              <a:t>Wetenschappelijke projecten</a:t>
            </a:r>
          </a:p>
          <a:p>
            <a:r>
              <a:rPr lang="nl-BE" dirty="0" smtClean="0"/>
              <a:t>Ten dienste van de samenleving</a:t>
            </a:r>
          </a:p>
          <a:p>
            <a:r>
              <a:rPr lang="nl-BE" dirty="0" smtClean="0"/>
              <a:t>Wetenschapscommunicatie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36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Personeel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Vlamingen en Nederlanders  (32)</a:t>
            </a:r>
          </a:p>
          <a:p>
            <a:r>
              <a:rPr lang="nl-BE" dirty="0" smtClean="0"/>
              <a:t>Onderzoekers/taalkundigen</a:t>
            </a:r>
          </a:p>
          <a:p>
            <a:r>
              <a:rPr lang="nl-BE" dirty="0" smtClean="0"/>
              <a:t>Computerlinguïsten</a:t>
            </a:r>
          </a:p>
          <a:p>
            <a:r>
              <a:rPr lang="nl-BE" dirty="0" smtClean="0"/>
              <a:t>IT dienst met systeembeheerders en programmeurs</a:t>
            </a:r>
          </a:p>
          <a:p>
            <a:r>
              <a:rPr lang="nl-BE" dirty="0" smtClean="0"/>
              <a:t>Centrale dienst (wetenschapscommunicatie)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6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5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172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6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8640"/>
            <a:ext cx="5450160" cy="61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Woordenboeken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ANW : het enige digitale woordenboek voor het moderne Nederlands</a:t>
            </a:r>
          </a:p>
          <a:p>
            <a:r>
              <a:rPr lang="nl-BE" dirty="0" smtClean="0"/>
              <a:t>Blijvende ontwikkeling</a:t>
            </a:r>
          </a:p>
          <a:p>
            <a:r>
              <a:rPr lang="nl-BE" dirty="0" smtClean="0"/>
              <a:t>Verder intensief toepassen van nieuwe </a:t>
            </a:r>
            <a:r>
              <a:rPr lang="nl-BE" dirty="0" err="1" smtClean="0"/>
              <a:t>computerlinguïstische</a:t>
            </a:r>
            <a:r>
              <a:rPr lang="nl-BE" dirty="0" smtClean="0"/>
              <a:t> methodes</a:t>
            </a:r>
          </a:p>
          <a:p>
            <a:r>
              <a:rPr lang="nl-BE" dirty="0" smtClean="0"/>
              <a:t>Neologismen</a:t>
            </a:r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87" y="1196752"/>
            <a:ext cx="8229600" cy="4525963"/>
          </a:xfrm>
        </p:spPr>
        <p:txBody>
          <a:bodyPr/>
          <a:lstStyle/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3" y="81887"/>
            <a:ext cx="7478227" cy="61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Woordenboeken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61256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Het grootste woordenboek ter wereld</a:t>
            </a:r>
          </a:p>
          <a:p>
            <a:pPr lvl="1"/>
            <a:r>
              <a:rPr lang="nl-BE" dirty="0" smtClean="0"/>
              <a:t>WNT</a:t>
            </a:r>
          </a:p>
          <a:p>
            <a:r>
              <a:rPr lang="nl-BE" dirty="0" smtClean="0"/>
              <a:t>Historisch Nederlands</a:t>
            </a:r>
          </a:p>
          <a:p>
            <a:r>
              <a:rPr lang="nl-BE" dirty="0" smtClean="0"/>
              <a:t>Modern Nederlands: ANW</a:t>
            </a:r>
          </a:p>
          <a:p>
            <a:r>
              <a:rPr lang="nl-BE" dirty="0" smtClean="0"/>
              <a:t>Neologismen</a:t>
            </a:r>
          </a:p>
          <a:p>
            <a:r>
              <a:rPr lang="nl-BE" dirty="0" smtClean="0"/>
              <a:t>Nieuw: Combinatiewoordenboek</a:t>
            </a:r>
          </a:p>
          <a:p>
            <a:r>
              <a:rPr lang="nl-BE" dirty="0" smtClean="0"/>
              <a:t>Nieuw: Vertaalwoordenboeken</a:t>
            </a:r>
          </a:p>
          <a:p>
            <a:r>
              <a:rPr lang="nl-BE" dirty="0" smtClean="0"/>
              <a:t>…</a:t>
            </a:r>
          </a:p>
          <a:p>
            <a:endParaRPr lang="nl-BE" dirty="0"/>
          </a:p>
          <a:p>
            <a:r>
              <a:rPr lang="nl-BE" dirty="0" smtClean="0"/>
              <a:t>Alles is digitaal raadpleegbaar!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7387-DC5E-4657-98EC-5D830EFFB5EC}" type="slidenum">
              <a:rPr lang="nl-NL" smtClean="0"/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6545"/>
            <a:ext cx="2380944" cy="31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2016_sjabloon_powerpoint_blauw">
  <a:themeElements>
    <a:clrScheme name="IN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95B3D7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INT2016_sjabloon_powerpoint_blauw</Template>
  <TotalTime>265</TotalTime>
  <Words>1212</Words>
  <Application>Microsoft Office PowerPoint</Application>
  <PresentationFormat>On-screen Show (4:3)</PresentationFormat>
  <Paragraphs>245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INT2016_sjabloon_powerpoint_blauw</vt:lpstr>
      <vt:lpstr>Het nieuwe INT</vt:lpstr>
      <vt:lpstr>Van INL naar INT</vt:lpstr>
      <vt:lpstr>Het INT : algemene doelstelling</vt:lpstr>
      <vt:lpstr>Personeel</vt:lpstr>
      <vt:lpstr>PowerPoint Presentation</vt:lpstr>
      <vt:lpstr>PowerPoint Presentation</vt:lpstr>
      <vt:lpstr>Woordenboeken</vt:lpstr>
      <vt:lpstr>PowerPoint Presentation</vt:lpstr>
      <vt:lpstr>Woordenboeken</vt:lpstr>
      <vt:lpstr>Combinatiewoordenboek</vt:lpstr>
      <vt:lpstr>Meertaligheid</vt:lpstr>
      <vt:lpstr>Dialectwoordenboeken</vt:lpstr>
      <vt:lpstr>Terminologische databanken</vt:lpstr>
      <vt:lpstr>Termraad Academy</vt:lpstr>
      <vt:lpstr>Bredere taalinfrastructuur</vt:lpstr>
      <vt:lpstr>Woordenlijst.org</vt:lpstr>
      <vt:lpstr>PowerPoint Presentation</vt:lpstr>
      <vt:lpstr>Projecten</vt:lpstr>
      <vt:lpstr>Corpora</vt:lpstr>
      <vt:lpstr>Het INT als opleidingscentrum</vt:lpstr>
      <vt:lpstr>Big Data….</vt:lpstr>
      <vt:lpstr>Digtiale taalmaterialen </vt:lpstr>
      <vt:lpstr>Tools </vt:lpstr>
      <vt:lpstr>PowerPoint Presentation</vt:lpstr>
      <vt:lpstr>PowerPoint Presentation</vt:lpstr>
      <vt:lpstr>PowerPoint Presentation</vt:lpstr>
      <vt:lpstr>PowerPoint Presentation</vt:lpstr>
      <vt:lpstr>CLARIAH (1)</vt:lpstr>
      <vt:lpstr>CLARIAH (2)</vt:lpstr>
      <vt:lpstr>Dariah Vlaanderen</vt:lpstr>
      <vt:lpstr>Het INT als Clarin centrum</vt:lpstr>
      <vt:lpstr>CLARIN en CLARIN ERIC</vt:lpstr>
      <vt:lpstr>Het belang van CLARIN ERIC </vt:lpstr>
      <vt:lpstr>CLARIN centra in Nederland en Vlaanderen </vt:lpstr>
      <vt:lpstr>Tools </vt:lpstr>
      <vt:lpstr>Doelgroepenbeleid</vt:lpstr>
      <vt:lpstr>Conclusie</vt:lpstr>
    </vt:vector>
  </TitlesOfParts>
  <Company>INL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test vqn de ppt</dc:title>
  <dc:creator>Frieda Steurs</dc:creator>
  <cp:lastModifiedBy>Frieda Steurs</cp:lastModifiedBy>
  <cp:revision>79</cp:revision>
  <dcterms:created xsi:type="dcterms:W3CDTF">2016-10-11T14:45:08Z</dcterms:created>
  <dcterms:modified xsi:type="dcterms:W3CDTF">2017-10-24T13:48:16Z</dcterms:modified>
</cp:coreProperties>
</file>