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720" y="-34200"/>
            <a:ext cx="13003560" cy="135792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0" y="1282680"/>
            <a:ext cx="13003560" cy="16416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886200"/>
            <a:ext cx="13003560" cy="586620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20" y="-34200"/>
            <a:ext cx="13003560" cy="135792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0" y="1282680"/>
            <a:ext cx="13003560" cy="16416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0" y="3886200"/>
            <a:ext cx="13003560" cy="586620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209520" y="2104560"/>
            <a:ext cx="12559320" cy="7415640"/>
          </a:xfrm>
          <a:prstGeom prst="roundRect">
            <a:avLst>
              <a:gd name="adj" fmla="val 13684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21577800">
            <a:off x="-2160" y="-33480"/>
            <a:ext cx="13003560" cy="90072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21577800">
            <a:off x="3600" y="711000"/>
            <a:ext cx="13003560" cy="16416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116800" y="4527720"/>
            <a:ext cx="8762040" cy="16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Gill Sans"/>
                <a:ea typeface="Gill Sans"/>
              </a:rPr>
              <a:t>Abigail Morrison, Jyotika Bahuguna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96920" y="1495440"/>
            <a:ext cx="12584520" cy="23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/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Simulation of Biological Neural Networks: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6400" strike="noStrike">
                <a:solidFill>
                  <a:srgbClr val="ffd5a9"/>
                </a:solidFill>
                <a:latin typeface="Gill Sans"/>
                <a:ea typeface="Gill Sans"/>
              </a:rPr>
              <a:t>Neuron Models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Modeling neurons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335880" y="2006640"/>
            <a:ext cx="1229256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If we want to investigate the behavior of neurons outside of the electrophysiology lab, we need a model that captures these essential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There are two main approaches: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Detailed (biophysical) neuron models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Reduced (abstract) neuron models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Here we focus on the latter approach, specifically on point neuron models.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Detailed neuron models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5718600" y="5179320"/>
            <a:ext cx="7136280" cy="40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Reconstruct neuron morphology from images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Decompose into many compartments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Define properties of each compartment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Simulate using e.g. NEURON or GENESIS</a:t>
            </a:r>
            <a:endParaRPr/>
          </a:p>
        </p:txBody>
      </p:sp>
      <p:pic>
        <p:nvPicPr>
          <p:cNvPr id="132" name="droppedImage.pdf" descr=""/>
          <p:cNvPicPr/>
          <p:nvPr/>
        </p:nvPicPr>
        <p:blipFill>
          <a:blip r:embed="rId1"/>
          <a:stretch/>
        </p:blipFill>
        <p:spPr>
          <a:xfrm>
            <a:off x="218160" y="2502000"/>
            <a:ext cx="5361480" cy="6488640"/>
          </a:xfrm>
          <a:prstGeom prst="rect">
            <a:avLst/>
          </a:prstGeom>
          <a:ln w="12600">
            <a:noFill/>
          </a:ln>
        </p:spPr>
      </p:pic>
      <p:pic>
        <p:nvPicPr>
          <p:cNvPr id="133" name="droppedImage.pdf" descr=""/>
          <p:cNvPicPr/>
          <p:nvPr/>
        </p:nvPicPr>
        <p:blipFill>
          <a:blip r:embed="rId2"/>
          <a:stretch/>
        </p:blipFill>
        <p:spPr>
          <a:xfrm>
            <a:off x="6261120" y="2118240"/>
            <a:ext cx="5442480" cy="29494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 models: spatial structure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469080" y="2406600"/>
            <a:ext cx="122925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Morphology of the real neuron is reduced to a directed graph</a:t>
            </a:r>
            <a:endParaRPr/>
          </a:p>
        </p:txBody>
      </p:sp>
      <p:pic>
        <p:nvPicPr>
          <p:cNvPr id="137" name="droppedImage.pdf" descr=""/>
          <p:cNvPicPr/>
          <p:nvPr/>
        </p:nvPicPr>
        <p:blipFill>
          <a:blip r:embed="rId1"/>
          <a:stretch/>
        </p:blipFill>
        <p:spPr>
          <a:xfrm>
            <a:off x="762120" y="3924360"/>
            <a:ext cx="11479680" cy="44712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4115880" y="4376520"/>
            <a:ext cx="747000" cy="3340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5197320" y="4135320"/>
            <a:ext cx="389520" cy="3085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4237200" y="4260240"/>
            <a:ext cx="432720" cy="49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endParaRPr/>
          </a:p>
        </p:txBody>
      </p:sp>
      <p:pic>
        <p:nvPicPr>
          <p:cNvPr id="141" name="pasted-image.png" descr=""/>
          <p:cNvPicPr/>
          <p:nvPr/>
        </p:nvPicPr>
        <p:blipFill>
          <a:blip r:embed="rId2"/>
          <a:stretch/>
        </p:blipFill>
        <p:spPr>
          <a:xfrm>
            <a:off x="4632840" y="4388760"/>
            <a:ext cx="4636440" cy="3250080"/>
          </a:xfrm>
          <a:prstGeom prst="rect">
            <a:avLst/>
          </a:prstGeom>
          <a:ln w="12600">
            <a:noFill/>
          </a:ln>
        </p:spPr>
      </p:pic>
      <p:sp>
        <p:nvSpPr>
          <p:cNvPr id="142" name="CustomShape 7"/>
          <p:cNvSpPr/>
          <p:nvPr/>
        </p:nvSpPr>
        <p:spPr>
          <a:xfrm>
            <a:off x="4746600" y="3940200"/>
            <a:ext cx="868680" cy="49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Gill Sans"/>
                <a:ea typeface="Gill Sans"/>
              </a:rPr>
              <a:t>from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 models: spatial structure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469080" y="2406600"/>
            <a:ext cx="122925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Morphology of the real neuron is reduced to a directed graph</a:t>
            </a:r>
            <a:endParaRPr/>
          </a:p>
        </p:txBody>
      </p:sp>
      <p:pic>
        <p:nvPicPr>
          <p:cNvPr id="146" name="droppedImage.pdf" descr=""/>
          <p:cNvPicPr/>
          <p:nvPr/>
        </p:nvPicPr>
        <p:blipFill>
          <a:blip r:embed="rId1"/>
          <a:stretch/>
        </p:blipFill>
        <p:spPr>
          <a:xfrm>
            <a:off x="762120" y="3924360"/>
            <a:ext cx="11479680" cy="4471200"/>
          </a:xfrm>
          <a:prstGeom prst="rect">
            <a:avLst/>
          </a:prstGeom>
          <a:ln w="12600">
            <a:noFill/>
          </a:ln>
        </p:spPr>
      </p:pic>
      <p:pic>
        <p:nvPicPr>
          <p:cNvPr id="147" name="droppedImage.pdf" descr=""/>
          <p:cNvPicPr/>
          <p:nvPr/>
        </p:nvPicPr>
        <p:blipFill>
          <a:blip r:embed="rId2"/>
          <a:stretch/>
        </p:blipFill>
        <p:spPr>
          <a:xfrm>
            <a:off x="9182160" y="8318520"/>
            <a:ext cx="943920" cy="595800"/>
          </a:xfrm>
          <a:prstGeom prst="rect">
            <a:avLst/>
          </a:prstGeom>
          <a:ln w="12600"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4115880" y="4376520"/>
            <a:ext cx="747000" cy="3340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5172120" y="4135320"/>
            <a:ext cx="389520" cy="3085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4746600" y="3940200"/>
            <a:ext cx="868680" cy="49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Gill Sans"/>
                <a:ea typeface="Gill Sans"/>
              </a:rPr>
              <a:t>from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4237200" y="4206600"/>
            <a:ext cx="432720" cy="49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endParaRPr/>
          </a:p>
        </p:txBody>
      </p:sp>
      <p:pic>
        <p:nvPicPr>
          <p:cNvPr id="152" name="pasted-image.png" descr=""/>
          <p:cNvPicPr/>
          <p:nvPr/>
        </p:nvPicPr>
        <p:blipFill>
          <a:blip r:embed="rId3"/>
          <a:stretch/>
        </p:blipFill>
        <p:spPr>
          <a:xfrm>
            <a:off x="4632840" y="4388760"/>
            <a:ext cx="4636440" cy="3250080"/>
          </a:xfrm>
          <a:prstGeom prst="rect">
            <a:avLst/>
          </a:prstGeom>
          <a:ln w="12600">
            <a:noFill/>
          </a:ln>
        </p:spPr>
      </p:pic>
      <p:sp>
        <p:nvSpPr>
          <p:cNvPr id="153" name="Line 8"/>
          <p:cNvSpPr/>
          <p:nvPr/>
        </p:nvSpPr>
        <p:spPr>
          <a:xfrm>
            <a:off x="7772400" y="7315200"/>
            <a:ext cx="1307880" cy="1054080"/>
          </a:xfrm>
          <a:prstGeom prst="line">
            <a:avLst/>
          </a:prstGeom>
          <a:ln w="63360">
            <a:solidFill>
              <a:srgbClr val="ab1500"/>
            </a:solidFill>
            <a:miter/>
            <a:headEnd len="med" type="stealth" w="med"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 models: spatial structure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469080" y="2406600"/>
            <a:ext cx="12292560" cy="10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Morphology of the real neuron is reduced to a directed graph</a:t>
            </a:r>
            <a:endParaRPr/>
          </a:p>
        </p:txBody>
      </p:sp>
      <p:pic>
        <p:nvPicPr>
          <p:cNvPr id="157" name="droppedImage.pdf" descr=""/>
          <p:cNvPicPr/>
          <p:nvPr/>
        </p:nvPicPr>
        <p:blipFill>
          <a:blip r:embed="rId1"/>
          <a:stretch/>
        </p:blipFill>
        <p:spPr>
          <a:xfrm>
            <a:off x="762120" y="3924360"/>
            <a:ext cx="11479680" cy="4471200"/>
          </a:xfrm>
          <a:prstGeom prst="rect">
            <a:avLst/>
          </a:prstGeom>
          <a:ln w="12600">
            <a:noFill/>
          </a:ln>
        </p:spPr>
      </p:pic>
      <p:pic>
        <p:nvPicPr>
          <p:cNvPr id="158" name="droppedImage.pdf" descr=""/>
          <p:cNvPicPr/>
          <p:nvPr/>
        </p:nvPicPr>
        <p:blipFill>
          <a:blip r:embed="rId2"/>
          <a:stretch/>
        </p:blipFill>
        <p:spPr>
          <a:xfrm>
            <a:off x="9182160" y="8217000"/>
            <a:ext cx="1586520" cy="660240"/>
          </a:xfrm>
          <a:prstGeom prst="rect">
            <a:avLst/>
          </a:prstGeom>
          <a:ln w="1260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4115880" y="4376520"/>
            <a:ext cx="747000" cy="3340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5172120" y="4135320"/>
            <a:ext cx="389520" cy="3085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4746600" y="3940200"/>
            <a:ext cx="868680" cy="49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Gill Sans"/>
                <a:ea typeface="Gill Sans"/>
              </a:rPr>
              <a:t>from</a:t>
            </a:r>
            <a:endParaRPr/>
          </a:p>
        </p:txBody>
      </p:sp>
      <p:sp>
        <p:nvSpPr>
          <p:cNvPr id="162" name="CustomShape 7"/>
          <p:cNvSpPr/>
          <p:nvPr/>
        </p:nvSpPr>
        <p:spPr>
          <a:xfrm>
            <a:off x="4237200" y="4206600"/>
            <a:ext cx="432720" cy="49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600" strike="noStrike">
                <a:solidFill>
                  <a:srgbClr val="000000"/>
                </a:solidFill>
                <a:latin typeface="Gill Sans"/>
                <a:ea typeface="Gill Sans"/>
              </a:rPr>
              <a:t>to</a:t>
            </a:r>
            <a:endParaRPr/>
          </a:p>
        </p:txBody>
      </p:sp>
      <p:pic>
        <p:nvPicPr>
          <p:cNvPr id="163" name="pasted-image.png" descr=""/>
          <p:cNvPicPr/>
          <p:nvPr/>
        </p:nvPicPr>
        <p:blipFill>
          <a:blip r:embed="rId3"/>
          <a:stretch/>
        </p:blipFill>
        <p:spPr>
          <a:xfrm>
            <a:off x="4632840" y="4388760"/>
            <a:ext cx="4636440" cy="3250080"/>
          </a:xfrm>
          <a:prstGeom prst="rect">
            <a:avLst/>
          </a:prstGeom>
          <a:ln w="12600">
            <a:noFill/>
          </a:ln>
        </p:spPr>
      </p:pic>
      <p:sp>
        <p:nvSpPr>
          <p:cNvPr id="164" name="Line 8"/>
          <p:cNvSpPr/>
          <p:nvPr/>
        </p:nvSpPr>
        <p:spPr>
          <a:xfrm>
            <a:off x="7772400" y="7315200"/>
            <a:ext cx="1307880" cy="1054080"/>
          </a:xfrm>
          <a:prstGeom prst="line">
            <a:avLst/>
          </a:prstGeom>
          <a:ln w="63360">
            <a:solidFill>
              <a:srgbClr val="ab1500"/>
            </a:solidFill>
            <a:miter/>
            <a:headEnd len="med" type="stealth" w="med"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 models: dynamics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335880" y="2222640"/>
            <a:ext cx="12292560" cy="28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One isopotential compartment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Reduction of dynamics to a few differential       equations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Some examples: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609480" y="5181480"/>
            <a:ext cx="7085520" cy="4075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Integrate-and-fire (Lapicque, 1907)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Hodgkin-Huxley (1952)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FitzHugh-Nagumo (1962)</a:t>
            </a:r>
            <a:endParaRPr/>
          </a:p>
        </p:txBody>
      </p:sp>
      <p:pic>
        <p:nvPicPr>
          <p:cNvPr id="169" name="droppedImage.pdf" descr=""/>
          <p:cNvPicPr/>
          <p:nvPr/>
        </p:nvPicPr>
        <p:blipFill>
          <a:blip r:embed="rId1"/>
          <a:stretch/>
        </p:blipFill>
        <p:spPr>
          <a:xfrm>
            <a:off x="8242200" y="5162400"/>
            <a:ext cx="1478880" cy="925920"/>
          </a:xfrm>
          <a:prstGeom prst="rect">
            <a:avLst/>
          </a:prstGeom>
          <a:ln w="12600">
            <a:noFill/>
          </a:ln>
        </p:spPr>
      </p:pic>
      <p:pic>
        <p:nvPicPr>
          <p:cNvPr id="170" name="droppedImage.pdf" descr=""/>
          <p:cNvPicPr/>
          <p:nvPr/>
        </p:nvPicPr>
        <p:blipFill>
          <a:blip r:embed="rId2"/>
          <a:stretch/>
        </p:blipFill>
        <p:spPr>
          <a:xfrm>
            <a:off x="8318520" y="6773040"/>
            <a:ext cx="2894400" cy="918000"/>
          </a:xfrm>
          <a:prstGeom prst="rect">
            <a:avLst/>
          </a:prstGeom>
          <a:ln w="12600">
            <a:noFill/>
          </a:ln>
        </p:spPr>
      </p:pic>
      <p:pic>
        <p:nvPicPr>
          <p:cNvPr id="171" name="droppedImage.pdf" descr=""/>
          <p:cNvPicPr/>
          <p:nvPr/>
        </p:nvPicPr>
        <p:blipFill>
          <a:blip r:embed="rId3"/>
          <a:stretch/>
        </p:blipFill>
        <p:spPr>
          <a:xfrm>
            <a:off x="8318520" y="7848720"/>
            <a:ext cx="3835440" cy="15483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 models: dynamics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361080" y="2819160"/>
            <a:ext cx="12292560" cy="57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Kirchhoff’s current law: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Threshold behaviour:         ?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l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   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Additional simplifications: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linear subthreshold integration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time invariant parameters</a:t>
            </a:r>
            <a:endParaRPr/>
          </a:p>
        </p:txBody>
      </p:sp>
      <p:pic>
        <p:nvPicPr>
          <p:cNvPr id="175" name="droppedImage.png" descr=""/>
          <p:cNvPicPr/>
          <p:nvPr/>
        </p:nvPicPr>
        <p:blipFill>
          <a:blip r:embed="rId1"/>
          <a:stretch/>
        </p:blipFill>
        <p:spPr>
          <a:xfrm>
            <a:off x="3135240" y="4762440"/>
            <a:ext cx="2521800" cy="519480"/>
          </a:xfrm>
          <a:prstGeom prst="rect">
            <a:avLst/>
          </a:prstGeom>
          <a:ln w="12600"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361080" y="2546280"/>
            <a:ext cx="11617200" cy="653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The leaky integrate-and-fire model:</a:t>
            </a:r>
            <a:endParaRPr/>
          </a:p>
        </p:txBody>
      </p:sp>
      <p:pic>
        <p:nvPicPr>
          <p:cNvPr id="177" name="droppedImage.png" descr=""/>
          <p:cNvPicPr/>
          <p:nvPr/>
        </p:nvPicPr>
        <p:blipFill>
          <a:blip r:embed="rId2"/>
          <a:stretch/>
        </p:blipFill>
        <p:spPr>
          <a:xfrm>
            <a:off x="3003480" y="4141800"/>
            <a:ext cx="2564280" cy="522720"/>
          </a:xfrm>
          <a:prstGeom prst="rect">
            <a:avLst/>
          </a:prstGeom>
          <a:ln w="12600">
            <a:noFill/>
          </a:ln>
        </p:spPr>
      </p:pic>
      <p:pic>
        <p:nvPicPr>
          <p:cNvPr id="178" name="droppedImage.png" descr=""/>
          <p:cNvPicPr/>
          <p:nvPr/>
        </p:nvPicPr>
        <p:blipFill>
          <a:blip r:embed="rId3"/>
          <a:stretch/>
        </p:blipFill>
        <p:spPr>
          <a:xfrm>
            <a:off x="5647320" y="5630400"/>
            <a:ext cx="1040400" cy="307080"/>
          </a:xfrm>
          <a:prstGeom prst="rect">
            <a:avLst/>
          </a:prstGeom>
          <a:ln w="12600">
            <a:noFill/>
          </a:ln>
        </p:spPr>
      </p:pic>
      <p:pic>
        <p:nvPicPr>
          <p:cNvPr id="179" name="droppedImage.png" descr=""/>
          <p:cNvPicPr/>
          <p:nvPr/>
        </p:nvPicPr>
        <p:blipFill>
          <a:blip r:embed="rId4"/>
          <a:stretch/>
        </p:blipFill>
        <p:spPr>
          <a:xfrm>
            <a:off x="7222320" y="5576760"/>
            <a:ext cx="1091160" cy="342360"/>
          </a:xfrm>
          <a:prstGeom prst="rect">
            <a:avLst/>
          </a:prstGeom>
          <a:ln w="12600">
            <a:noFill/>
          </a:ln>
        </p:spPr>
      </p:pic>
      <p:pic>
        <p:nvPicPr>
          <p:cNvPr id="180" name="RC.png" descr=""/>
          <p:cNvPicPr/>
          <p:nvPr/>
        </p:nvPicPr>
        <p:blipFill>
          <a:blip r:embed="rId5"/>
          <a:stretch/>
        </p:blipFill>
        <p:spPr>
          <a:xfrm>
            <a:off x="8323200" y="3477960"/>
            <a:ext cx="3023280" cy="3885120"/>
          </a:xfrm>
          <a:prstGeom prst="rect">
            <a:avLst/>
          </a:prstGeom>
          <a:ln w="12600">
            <a:noFill/>
          </a:ln>
        </p:spPr>
      </p:pic>
      <p:pic>
        <p:nvPicPr>
          <p:cNvPr id="181" name="droppedImage.png" descr=""/>
          <p:cNvPicPr/>
          <p:nvPr/>
        </p:nvPicPr>
        <p:blipFill>
          <a:blip r:embed="rId6"/>
          <a:stretch/>
        </p:blipFill>
        <p:spPr>
          <a:xfrm>
            <a:off x="6747840" y="4079520"/>
            <a:ext cx="1827720" cy="563040"/>
          </a:xfrm>
          <a:prstGeom prst="rect">
            <a:avLst/>
          </a:prstGeom>
          <a:ln w="12600">
            <a:noFill/>
          </a:ln>
        </p:spPr>
      </p:pic>
      <p:pic>
        <p:nvPicPr>
          <p:cNvPr id="182" name="droppedImage.png" descr=""/>
          <p:cNvPicPr/>
          <p:nvPr/>
        </p:nvPicPr>
        <p:blipFill>
          <a:blip r:embed="rId7"/>
          <a:stretch/>
        </p:blipFill>
        <p:spPr>
          <a:xfrm>
            <a:off x="11351880" y="4216320"/>
            <a:ext cx="1332360" cy="570600"/>
          </a:xfrm>
          <a:prstGeom prst="rect">
            <a:avLst/>
          </a:prstGeom>
          <a:ln w="12600">
            <a:noFill/>
          </a:ln>
        </p:spPr>
      </p:pic>
      <p:pic>
        <p:nvPicPr>
          <p:cNvPr id="183" name="droppedImage.png" descr=""/>
          <p:cNvPicPr/>
          <p:nvPr/>
        </p:nvPicPr>
        <p:blipFill>
          <a:blip r:embed="rId8"/>
          <a:stretch/>
        </p:blipFill>
        <p:spPr>
          <a:xfrm>
            <a:off x="10109160" y="4989600"/>
            <a:ext cx="367200" cy="357840"/>
          </a:xfrm>
          <a:prstGeom prst="rect">
            <a:avLst/>
          </a:prstGeom>
          <a:ln w="12600">
            <a:noFill/>
          </a:ln>
        </p:spPr>
      </p:pic>
      <p:sp>
        <p:nvSpPr>
          <p:cNvPr id="184" name="CustomShape 5"/>
          <p:cNvSpPr/>
          <p:nvPr/>
        </p:nvSpPr>
        <p:spPr>
          <a:xfrm>
            <a:off x="8539200" y="3087720"/>
            <a:ext cx="122364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Gill Sans"/>
                <a:ea typeface="Gill Sans"/>
              </a:rPr>
              <a:t>outside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8657280" y="6751800"/>
            <a:ext cx="100404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Gill Sans"/>
                <a:ea typeface="Gill Sans"/>
              </a:rPr>
              <a:t>inside</a:t>
            </a:r>
            <a:endParaRPr/>
          </a:p>
        </p:txBody>
      </p:sp>
      <p:pic>
        <p:nvPicPr>
          <p:cNvPr id="186" name="droppedImage.png" descr=""/>
          <p:cNvPicPr/>
          <p:nvPr/>
        </p:nvPicPr>
        <p:blipFill>
          <a:blip r:embed="rId9"/>
          <a:stretch/>
        </p:blipFill>
        <p:spPr>
          <a:xfrm>
            <a:off x="10261440" y="3223440"/>
            <a:ext cx="290880" cy="357120"/>
          </a:xfrm>
          <a:prstGeom prst="rect">
            <a:avLst/>
          </a:prstGeom>
          <a:ln w="12600">
            <a:noFill/>
          </a:ln>
        </p:spPr>
      </p:pic>
      <p:pic>
        <p:nvPicPr>
          <p:cNvPr id="187" name="droppedImage.png" descr=""/>
          <p:cNvPicPr/>
          <p:nvPr/>
        </p:nvPicPr>
        <p:blipFill>
          <a:blip r:embed="rId10"/>
          <a:stretch/>
        </p:blipFill>
        <p:spPr>
          <a:xfrm>
            <a:off x="9861480" y="3251160"/>
            <a:ext cx="342000" cy="570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196920" y="792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Comparison of detailed and point neuron models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535680" y="2053800"/>
            <a:ext cx="12292560" cy="64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Detailed neuron models: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Have physical extent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Give a good approximation of the electrical properties of a physiological neuron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Can be made arbitrarily complex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Point neuron models: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Have no physical extent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Represent the dynamics in an extremely reduced fashion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Are very simple</a:t>
            </a:r>
            <a:endParaRPr/>
          </a:p>
        </p:txBody>
      </p:sp>
      <p:sp>
        <p:nvSpPr>
          <p:cNvPr id="191" name="CustomShape 4"/>
          <p:cNvSpPr/>
          <p:nvPr/>
        </p:nvSpPr>
        <p:spPr>
          <a:xfrm flipH="1">
            <a:off x="-344160" y="8498880"/>
            <a:ext cx="11310840" cy="11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Gill Sans"/>
                <a:ea typeface="Gill Sans"/>
              </a:rPr>
              <a:t>Why would anyone want to use a point neuron model?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196920" y="792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Comparison of detailed and point neuron models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 flipH="1">
            <a:off x="519840" y="8174880"/>
            <a:ext cx="11310840" cy="11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c82506"/>
                </a:solidFill>
                <a:latin typeface="Gill Sans"/>
                <a:ea typeface="Gill Sans"/>
              </a:rPr>
              <a:t>      </a:t>
            </a:r>
            <a:r>
              <a:rPr lang="en-US" sz="3600" strike="noStrike">
                <a:solidFill>
                  <a:srgbClr val="c82506"/>
                </a:solidFill>
                <a:latin typeface="Gill Sans"/>
                <a:ea typeface="Gill Sans"/>
              </a:rPr>
              <a:t>Why would anyone want to use a point   neuron model?</a:t>
            </a: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499680" y="2053800"/>
            <a:ext cx="12292560" cy="64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Detailed neuron models: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Have physical extent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Give a good approximation of the electrical properties of a physiological neuron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Can be made arbitrarily complex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Point neuron models: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Have no physical extent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Represent the dynamics in an extremely reduced fashion</a:t>
            </a:r>
            <a:endParaRPr/>
          </a:p>
          <a:p>
            <a:pPr lvl="1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3200" strike="noStrike">
                <a:solidFill>
                  <a:srgbClr val="004242"/>
                </a:solidFill>
                <a:latin typeface="Gill Sans"/>
                <a:ea typeface="Gill Sans"/>
              </a:rPr>
              <a:t>Are very simple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Why use point neuron models?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335880" y="2222640"/>
            <a:ext cx="1229256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Much less initial investment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Analysis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Network simulation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Not as bad an approximation as one might think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droppedImage.png" descr=""/>
          <p:cNvPicPr/>
          <p:nvPr/>
        </p:nvPicPr>
        <p:blipFill>
          <a:blip r:embed="rId1"/>
          <a:stretch/>
        </p:blipFill>
        <p:spPr>
          <a:xfrm>
            <a:off x="2921040" y="3262320"/>
            <a:ext cx="7457040" cy="3364560"/>
          </a:xfrm>
          <a:prstGeom prst="rect">
            <a:avLst/>
          </a:prstGeom>
          <a:ln w="1260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96920" y="864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physiological neuron: a “typical” cell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666000" y="5435640"/>
            <a:ext cx="12292560" cy="39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local input (dendrite)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integration (soma)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long range conducting (axon)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output (synapses)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66000" y="2215440"/>
            <a:ext cx="9930240" cy="11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However, they all function in much the same way: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8572680" y="6452640"/>
            <a:ext cx="3497400" cy="26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Why use point neuron models?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335880" y="2222640"/>
            <a:ext cx="1229256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Much less initial investment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Analysis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Network simulation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800000"/>
                </a:solidFill>
                <a:latin typeface="Gill Sans"/>
                <a:ea typeface="Gill Sans"/>
              </a:rPr>
              <a:t>Not as bad an approximation as one might think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neurons: not as bad as all that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515880" y="2222640"/>
            <a:ext cx="122925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Point neurons can exhibit a wide range of dynamics:</a:t>
            </a:r>
            <a:endParaRPr/>
          </a:p>
        </p:txBody>
      </p:sp>
      <p:pic>
        <p:nvPicPr>
          <p:cNvPr id="205" name="droppedImage.pdf" descr=""/>
          <p:cNvPicPr/>
          <p:nvPr/>
        </p:nvPicPr>
        <p:blipFill>
          <a:blip r:embed="rId1"/>
          <a:stretch/>
        </p:blipFill>
        <p:spPr>
          <a:xfrm>
            <a:off x="1659240" y="3200400"/>
            <a:ext cx="9333360" cy="4368960"/>
          </a:xfrm>
          <a:prstGeom prst="rect">
            <a:avLst/>
          </a:prstGeom>
          <a:ln w="12600"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7508160" y="7919280"/>
            <a:ext cx="5047200" cy="1013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Gill Sans"/>
                <a:ea typeface="Gill Sans"/>
              </a:rPr>
              <a:t>Kobayashi et al. (2009);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0000"/>
                </a:solidFill>
                <a:latin typeface="Gill Sans"/>
                <a:ea typeface="Gill Sans"/>
              </a:rPr>
              <a:t>see also Izhikevich (2004)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neurons: not as bad as all that</a:t>
            </a:r>
            <a:endParaRPr/>
          </a:p>
        </p:txBody>
      </p:sp>
      <p:pic>
        <p:nvPicPr>
          <p:cNvPr id="209" name="droppedImage.pdf" descr=""/>
          <p:cNvPicPr/>
          <p:nvPr/>
        </p:nvPicPr>
        <p:blipFill>
          <a:blip r:embed="rId1"/>
          <a:stretch/>
        </p:blipFill>
        <p:spPr>
          <a:xfrm>
            <a:off x="448920" y="2135880"/>
            <a:ext cx="12105720" cy="73267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neurons: not as bad as all that</a:t>
            </a:r>
            <a:endParaRPr/>
          </a:p>
        </p:txBody>
      </p:sp>
      <p:pic>
        <p:nvPicPr>
          <p:cNvPr id="212" name="droppedImage.pdf" descr=""/>
          <p:cNvPicPr/>
          <p:nvPr/>
        </p:nvPicPr>
        <p:blipFill>
          <a:blip r:embed="rId1"/>
          <a:stretch/>
        </p:blipFill>
        <p:spPr>
          <a:xfrm>
            <a:off x="448920" y="2171880"/>
            <a:ext cx="12105720" cy="7326720"/>
          </a:xfrm>
          <a:prstGeom prst="rect">
            <a:avLst/>
          </a:prstGeom>
          <a:ln w="12600">
            <a:noFill/>
          </a:ln>
        </p:spPr>
      </p:pic>
      <p:pic>
        <p:nvPicPr>
          <p:cNvPr id="213" name="droppedImage.png" descr=""/>
          <p:cNvPicPr/>
          <p:nvPr/>
        </p:nvPicPr>
        <p:blipFill>
          <a:blip r:embed="rId2"/>
          <a:stretch/>
        </p:blipFill>
        <p:spPr>
          <a:xfrm>
            <a:off x="5486400" y="3479760"/>
            <a:ext cx="5078880" cy="42789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neurons: not as bad as all that</a:t>
            </a:r>
            <a:endParaRPr/>
          </a:p>
        </p:txBody>
      </p:sp>
      <p:pic>
        <p:nvPicPr>
          <p:cNvPr id="216" name="droppedImage.pdf" descr=""/>
          <p:cNvPicPr/>
          <p:nvPr/>
        </p:nvPicPr>
        <p:blipFill>
          <a:blip r:embed="rId1"/>
          <a:stretch/>
        </p:blipFill>
        <p:spPr>
          <a:xfrm>
            <a:off x="448920" y="2171880"/>
            <a:ext cx="12105720" cy="7326720"/>
          </a:xfrm>
          <a:prstGeom prst="rect">
            <a:avLst/>
          </a:prstGeom>
          <a:ln w="12600">
            <a:noFill/>
          </a:ln>
        </p:spPr>
      </p:pic>
      <p:pic>
        <p:nvPicPr>
          <p:cNvPr id="217" name="droppedImage.png" descr=""/>
          <p:cNvPicPr/>
          <p:nvPr/>
        </p:nvPicPr>
        <p:blipFill>
          <a:blip r:embed="rId2"/>
          <a:stretch/>
        </p:blipFill>
        <p:spPr>
          <a:xfrm>
            <a:off x="5486400" y="3479760"/>
            <a:ext cx="5078880" cy="4278960"/>
          </a:xfrm>
          <a:prstGeom prst="rect">
            <a:avLst/>
          </a:prstGeom>
          <a:ln w="12600">
            <a:noFill/>
          </a:ln>
        </p:spPr>
      </p:pic>
      <p:pic>
        <p:nvPicPr>
          <p:cNvPr id="218" name="droppedImage.png" descr=""/>
          <p:cNvPicPr/>
          <p:nvPr/>
        </p:nvPicPr>
        <p:blipFill>
          <a:blip r:embed="rId3"/>
          <a:stretch/>
        </p:blipFill>
        <p:spPr>
          <a:xfrm>
            <a:off x="1486080" y="3987720"/>
            <a:ext cx="5078880" cy="43578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Point neurons: not as bad as all that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587880" y="2377440"/>
            <a:ext cx="12282480" cy="68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Point neurons won all challenges in all years, despite behaviorally relevant incentives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The MAT2 model (Kobayashi et al., 2009) only has one dynamic variable more than the standard leaky I&amp;F model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The arbitrary complexity of biophysical neuron models makes them a parameter fitting nightmare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Save complexity for when you really need it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Overview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35880" y="2222640"/>
            <a:ext cx="1229256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Review of spatial structure and dynamics of a     physiological neuron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Modeling approaches: detail or abstraction?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Representation of physiological neuron features in   a point neuron model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Advantages of the point neuron modeling approach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Simulating a mathematical model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Choosing a model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96920" y="828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physiological neuron: spatial structure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35880" y="2222640"/>
            <a:ext cx="460908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There are thousands of different neuron types with different structural features</a:t>
            </a:r>
            <a:endParaRPr/>
          </a:p>
        </p:txBody>
      </p:sp>
      <p:pic>
        <p:nvPicPr>
          <p:cNvPr id="95" name="droppedImage.pdf" descr=""/>
          <p:cNvPicPr/>
          <p:nvPr/>
        </p:nvPicPr>
        <p:blipFill>
          <a:blip r:embed="rId1"/>
          <a:stretch/>
        </p:blipFill>
        <p:spPr>
          <a:xfrm>
            <a:off x="5083200" y="3048120"/>
            <a:ext cx="7650360" cy="4621680"/>
          </a:xfrm>
          <a:prstGeom prst="rect">
            <a:avLst/>
          </a:prstGeom>
          <a:ln w="12600"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6077160" y="8269200"/>
            <a:ext cx="640080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4242"/>
                </a:solidFill>
                <a:latin typeface="Gill Sans"/>
                <a:ea typeface="Gill Sans"/>
              </a:rPr>
              <a:t>based on drawings by Cajal (1852 -1934)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196920" y="828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physiological neuron: spatial structure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335880" y="2222640"/>
            <a:ext cx="460908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There are thousands of different neuron types with different structural features</a:t>
            </a:r>
            <a:endParaRPr/>
          </a:p>
        </p:txBody>
      </p:sp>
      <p:pic>
        <p:nvPicPr>
          <p:cNvPr id="100" name="droppedImage.pdf" descr=""/>
          <p:cNvPicPr/>
          <p:nvPr/>
        </p:nvPicPr>
        <p:blipFill>
          <a:blip r:embed="rId1"/>
          <a:stretch/>
        </p:blipFill>
        <p:spPr>
          <a:xfrm>
            <a:off x="5083200" y="3048120"/>
            <a:ext cx="7650360" cy="4621680"/>
          </a:xfrm>
          <a:prstGeom prst="rect">
            <a:avLst/>
          </a:prstGeom>
          <a:ln w="12600"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6077160" y="8269200"/>
            <a:ext cx="6400800" cy="46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4242"/>
                </a:solidFill>
                <a:latin typeface="Gill Sans"/>
                <a:ea typeface="Gill Sans"/>
              </a:rPr>
              <a:t>based on drawings by Cajal (1852 -1934)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droppedImage.png" descr=""/>
          <p:cNvPicPr/>
          <p:nvPr/>
        </p:nvPicPr>
        <p:blipFill>
          <a:blip r:embed="rId1"/>
          <a:stretch/>
        </p:blipFill>
        <p:spPr>
          <a:xfrm>
            <a:off x="2921040" y="3262320"/>
            <a:ext cx="7457040" cy="3364560"/>
          </a:xfrm>
          <a:prstGeom prst="rect">
            <a:avLst/>
          </a:prstGeom>
          <a:ln w="12600"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196920" y="864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physiological neuron: a “typical” cell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666000" y="5435640"/>
            <a:ext cx="12292560" cy="39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local input (dendrite)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integration (soma)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long range conducting (axon)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output (synapses)</a:t>
            </a:r>
            <a:endParaRPr/>
          </a:p>
        </p:txBody>
      </p:sp>
      <p:sp>
        <p:nvSpPr>
          <p:cNvPr id="106" name="CustomShape 4"/>
          <p:cNvSpPr/>
          <p:nvPr/>
        </p:nvSpPr>
        <p:spPr>
          <a:xfrm>
            <a:off x="666000" y="2215440"/>
            <a:ext cx="9930240" cy="11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However, they all function in much the same way: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572680" y="6452640"/>
            <a:ext cx="3497400" cy="26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1360" y="74808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physiological neuron: resting potential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521640" y="2222640"/>
            <a:ext cx="118605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K</a:t>
            </a:r>
            <a:r>
              <a:rPr lang="en-US" sz="3000" strike="noStrike" baseline="31000">
                <a:solidFill>
                  <a:srgbClr val="007879"/>
                </a:solidFill>
                <a:latin typeface="Gill Sans"/>
                <a:ea typeface="Gill Sans"/>
              </a:rPr>
              <a:t>+</a:t>
            </a: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/Na</a:t>
            </a:r>
            <a:r>
              <a:rPr lang="en-US" sz="3000" strike="noStrike" baseline="31000">
                <a:solidFill>
                  <a:srgbClr val="007879"/>
                </a:solidFill>
                <a:latin typeface="Gill Sans"/>
                <a:ea typeface="Gill Sans"/>
              </a:rPr>
              <a:t>+</a:t>
            </a: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 pump pushes Na</a:t>
            </a:r>
            <a:r>
              <a:rPr lang="en-US" sz="3000" strike="noStrike" baseline="31000">
                <a:solidFill>
                  <a:srgbClr val="007879"/>
                </a:solidFill>
                <a:latin typeface="Gill Sans"/>
                <a:ea typeface="Gill Sans"/>
              </a:rPr>
              <a:t>+</a:t>
            </a: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 out of the cell and K</a:t>
            </a:r>
            <a:r>
              <a:rPr lang="en-US" sz="3000" strike="noStrike" baseline="31000">
                <a:solidFill>
                  <a:srgbClr val="007879"/>
                </a:solidFill>
                <a:latin typeface="Gill Sans"/>
                <a:ea typeface="Gill Sans"/>
              </a:rPr>
              <a:t>+</a:t>
            </a:r>
            <a:r>
              <a:rPr lang="en-US" sz="3000" strike="noStrike">
                <a:solidFill>
                  <a:srgbClr val="007879"/>
                </a:solidFill>
                <a:latin typeface="Gill Sans"/>
                <a:ea typeface="Gill Sans"/>
              </a:rPr>
              <a:t> into it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272520" y="3082680"/>
            <a:ext cx="6919920" cy="52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This creates a concentration gradient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300240" y="3501720"/>
            <a:ext cx="6615360" cy="52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       </a:t>
            </a: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- a ‘force’ which acts outwards on K</a:t>
            </a:r>
            <a:r>
              <a:rPr lang="en-US" sz="2800" strike="noStrike" baseline="31000">
                <a:solidFill>
                  <a:srgbClr val="004242"/>
                </a:solidFill>
                <a:latin typeface="Gill Sans"/>
                <a:ea typeface="Gill Sans"/>
              </a:rPr>
              <a:t>+</a:t>
            </a:r>
            <a:endParaRPr/>
          </a:p>
        </p:txBody>
      </p:sp>
      <p:sp>
        <p:nvSpPr>
          <p:cNvPr id="113" name="CustomShape 6"/>
          <p:cNvSpPr/>
          <p:nvPr/>
        </p:nvSpPr>
        <p:spPr>
          <a:xfrm>
            <a:off x="269640" y="4159080"/>
            <a:ext cx="6679440" cy="900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7879"/>
                </a:solidFill>
                <a:latin typeface="Gill Sans"/>
                <a:ea typeface="Gill Sans"/>
              </a:rPr>
              <a:t>K</a:t>
            </a:r>
            <a:r>
              <a:rPr lang="en-US" sz="3200" strike="noStrike" baseline="31000">
                <a:solidFill>
                  <a:srgbClr val="007879"/>
                </a:solidFill>
                <a:latin typeface="Gill Sans"/>
                <a:ea typeface="Gill Sans"/>
              </a:rPr>
              <a:t>+</a:t>
            </a:r>
            <a:r>
              <a:rPr lang="en-US" sz="3200" strike="noStrike">
                <a:solidFill>
                  <a:srgbClr val="007879"/>
                </a:solidFill>
                <a:latin typeface="Gill Sans"/>
                <a:ea typeface="Gill Sans"/>
              </a:rPr>
              <a:t> leaks out, dissipating the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7879"/>
                </a:solidFill>
                <a:latin typeface="Gill Sans"/>
                <a:ea typeface="Gill Sans"/>
              </a:rPr>
              <a:t>gradient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308520" y="5276520"/>
            <a:ext cx="7268760" cy="1379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  <a:buSzPct val="70000"/>
              <a:buFont typeface="StarSymbol"/>
              <a:buChar char=""/>
            </a:pP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This causes a net negative charge on</a:t>
            </a:r>
            <a:endParaRPr/>
          </a:p>
          <a:p>
            <a:pPr lvl="2">
              <a:lnSpc>
                <a:spcPct val="100000"/>
              </a:lnSpc>
              <a:buSzPct val="70000"/>
              <a:buFont typeface="StarSymbol"/>
              <a:buChar char=""/>
            </a:pP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 </a:t>
            </a: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the inside of the membrane      </a:t>
            </a:r>
            <a:endParaRPr/>
          </a:p>
          <a:p>
            <a:pPr>
              <a:lnSpc>
                <a:spcPct val="100000"/>
              </a:lnSpc>
              <a:buSzPct val="70000"/>
              <a:buFont typeface="StarSymbol"/>
              <a:buChar char=""/>
            </a:pPr>
            <a:r>
              <a:rPr lang="en-US" sz="2800" strike="noStrike">
                <a:solidFill>
                  <a:srgbClr val="004242"/>
                </a:solidFill>
                <a:latin typeface="Gill Sans"/>
                <a:ea typeface="Gill Sans"/>
              </a:rPr>
              <a:t>electrical force now acts inwards on K</a:t>
            </a:r>
            <a:r>
              <a:rPr lang="en-US" sz="2800" strike="noStrike" baseline="31000">
                <a:solidFill>
                  <a:srgbClr val="004242"/>
                </a:solidFill>
                <a:latin typeface="Gill Sans"/>
                <a:ea typeface="Gill Sans"/>
              </a:rPr>
              <a:t>+</a:t>
            </a:r>
            <a:endParaRPr/>
          </a:p>
        </p:txBody>
      </p:sp>
      <p:pic>
        <p:nvPicPr>
          <p:cNvPr id="115" name="droppedImage.pdf" descr=""/>
          <p:cNvPicPr/>
          <p:nvPr/>
        </p:nvPicPr>
        <p:blipFill>
          <a:blip r:embed="rId1"/>
          <a:stretch/>
        </p:blipFill>
        <p:spPr>
          <a:xfrm>
            <a:off x="7346160" y="3297240"/>
            <a:ext cx="5272200" cy="2156040"/>
          </a:xfrm>
          <a:prstGeom prst="rect">
            <a:avLst/>
          </a:prstGeom>
          <a:ln w="12600">
            <a:noFill/>
          </a:ln>
        </p:spPr>
      </p:pic>
      <p:sp>
        <p:nvSpPr>
          <p:cNvPr id="116" name="CustomShape 8"/>
          <p:cNvSpPr/>
          <p:nvPr/>
        </p:nvSpPr>
        <p:spPr>
          <a:xfrm>
            <a:off x="197640" y="6542640"/>
            <a:ext cx="11860560" cy="131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7879"/>
                </a:solidFill>
                <a:latin typeface="Gill Sans"/>
                <a:ea typeface="Gill Sans"/>
              </a:rPr>
              <a:t>Equilibrium reached when diffusion and electrical forces balanced: the Nernst Potential</a:t>
            </a:r>
            <a:endParaRPr/>
          </a:p>
        </p:txBody>
      </p:sp>
      <p:sp>
        <p:nvSpPr>
          <p:cNvPr id="117" name="CustomShape 9"/>
          <p:cNvSpPr/>
          <p:nvPr/>
        </p:nvSpPr>
        <p:spPr>
          <a:xfrm>
            <a:off x="405000" y="8193600"/>
            <a:ext cx="11154960" cy="786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7879"/>
                </a:solidFill>
                <a:latin typeface="Gill Sans"/>
                <a:ea typeface="Gill Sans"/>
              </a:rPr>
              <a:t>Resting potential is the weighted average of the equilibrium potentials for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7879"/>
                </a:solidFill>
                <a:latin typeface="Gill Sans"/>
                <a:ea typeface="Gill Sans"/>
              </a:rPr>
              <a:t>each ion</a:t>
            </a:r>
            <a:endParaRPr/>
          </a:p>
        </p:txBody>
      </p:sp>
      <p:pic>
        <p:nvPicPr>
          <p:cNvPr id="118" name="droppedImage.pdf" descr=""/>
          <p:cNvPicPr/>
          <p:nvPr/>
        </p:nvPicPr>
        <p:blipFill>
          <a:blip r:embed="rId2"/>
          <a:stretch/>
        </p:blipFill>
        <p:spPr>
          <a:xfrm>
            <a:off x="7216920" y="7118280"/>
            <a:ext cx="2886120" cy="837000"/>
          </a:xfrm>
          <a:prstGeom prst="rect">
            <a:avLst/>
          </a:prstGeom>
          <a:ln w="12600">
            <a:noFill/>
          </a:ln>
        </p:spPr>
      </p:pic>
      <p:pic>
        <p:nvPicPr>
          <p:cNvPr id="119" name="droppedImage.pdf" descr=""/>
          <p:cNvPicPr/>
          <p:nvPr/>
        </p:nvPicPr>
        <p:blipFill>
          <a:blip r:embed="rId3"/>
          <a:stretch/>
        </p:blipFill>
        <p:spPr>
          <a:xfrm>
            <a:off x="6208920" y="8494200"/>
            <a:ext cx="5891760" cy="73548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96920" y="792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The physiological neuron: action potential</a:t>
            </a:r>
            <a:endParaRPr/>
          </a:p>
        </p:txBody>
      </p:sp>
      <p:pic>
        <p:nvPicPr>
          <p:cNvPr id="122" name="droppedImage.pdf" descr=""/>
          <p:cNvPicPr/>
          <p:nvPr/>
        </p:nvPicPr>
        <p:blipFill>
          <a:blip r:embed="rId1"/>
          <a:stretch/>
        </p:blipFill>
        <p:spPr>
          <a:xfrm>
            <a:off x="476280" y="2717640"/>
            <a:ext cx="12051360" cy="55123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706120" y="6480"/>
            <a:ext cx="10031760" cy="81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Neuron Models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ffffff"/>
                </a:solidFill>
                <a:latin typeface="Gill Sans"/>
                <a:ea typeface="Gill Sans"/>
              </a:rPr>
              <a:t>Nov 28th, 2016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96920" y="936720"/>
            <a:ext cx="12584520" cy="11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ffd5a9"/>
                </a:solidFill>
                <a:latin typeface="Gill Sans"/>
                <a:ea typeface="Gill Sans"/>
              </a:rPr>
              <a:t>Essential features of neurons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35880" y="2222640"/>
            <a:ext cx="12292560" cy="71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Connectivity / morphology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Internal dynamics that integrate inputs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Char char=""/>
            </a:pP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 </a:t>
            </a:r>
            <a:r>
              <a:rPr lang="en-US" sz="3600" strike="noStrike">
                <a:solidFill>
                  <a:srgbClr val="007879"/>
                </a:solidFill>
                <a:latin typeface="Gill Sans"/>
                <a:ea typeface="Gill Sans"/>
              </a:rPr>
              <a:t>Generation of action potentials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Application>LibreOffice/4.4.6.3$Linux_X86_64 LibreOffice_project/40m0$Build-3</Application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Jyotika Bahuguna</cp:lastModifiedBy>
  <dcterms:modified xsi:type="dcterms:W3CDTF">2016-11-27T10:51:42Z</dcterms:modified>
  <cp:revision>112</cp:revision>
  <dc:title>Simulation of Biological Neural Networks: Neuron Models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