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68" r:id="rId3"/>
    <p:sldId id="271" r:id="rId4"/>
    <p:sldId id="272" r:id="rId5"/>
    <p:sldId id="273" r:id="rId6"/>
    <p:sldId id="274" r:id="rId7"/>
    <p:sldId id="278" r:id="rId8"/>
    <p:sldId id="275" r:id="rId9"/>
    <p:sldId id="276" r:id="rId10"/>
    <p:sldId id="277" r:id="rId11"/>
    <p:sldId id="257" r:id="rId12"/>
    <p:sldId id="258" r:id="rId13"/>
    <p:sldId id="262" r:id="rId14"/>
    <p:sldId id="263" r:id="rId15"/>
    <p:sldId id="259" r:id="rId16"/>
    <p:sldId id="260" r:id="rId17"/>
    <p:sldId id="261" r:id="rId18"/>
    <p:sldId id="264" r:id="rId19"/>
    <p:sldId id="266" r:id="rId20"/>
    <p:sldId id="267" r:id="rId21"/>
    <p:sldId id="279" r:id="rId22"/>
    <p:sldId id="280" r:id="rId23"/>
    <p:sldId id="281" r:id="rId24"/>
    <p:sldId id="282" r:id="rId25"/>
    <p:sldId id="283" r:id="rId26"/>
    <p:sldId id="284" r:id="rId27"/>
    <p:sldId id="285" r:id="rId28"/>
    <p:sldId id="286" r:id="rId29"/>
    <p:sldId id="287" r:id="rId30"/>
    <p:sldId id="288" r:id="rId31"/>
    <p:sldId id="289" r:id="rId32"/>
    <p:sldId id="291" r:id="rId33"/>
    <p:sldId id="29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19"/>
    <p:restoredTop sz="94629"/>
  </p:normalViewPr>
  <p:slideViewPr>
    <p:cSldViewPr snapToGrid="0" snapToObjects="1" showGuides="1">
      <p:cViewPr varScale="1">
        <p:scale>
          <a:sx n="100" d="100"/>
          <a:sy n="100" d="100"/>
        </p:scale>
        <p:origin x="184"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6A0872-BC8E-814A-AC26-55F36B6D8819}" type="datetimeFigureOut">
              <a:rPr lang="en-US" smtClean="0"/>
              <a:t>12/5/17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AC81EA-B0AB-5C41-B514-7C0E7AEE5A1F}" type="slidenum">
              <a:rPr lang="en-US" smtClean="0"/>
              <a:t>‹#›</a:t>
            </a:fld>
            <a:endParaRPr lang="en-US"/>
          </a:p>
        </p:txBody>
      </p:sp>
    </p:spTree>
    <p:extLst>
      <p:ext uri="{BB962C8B-B14F-4D97-AF65-F5344CB8AC3E}">
        <p14:creationId xmlns:p14="http://schemas.microsoft.com/office/powerpoint/2010/main" val="1659595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Hint: the frequentist understanding</a:t>
            </a:r>
            <a:r>
              <a:rPr lang="en-US" baseline="0" dirty="0" smtClean="0"/>
              <a:t> of probability occurs SOMEWHERE in the underpinnings of p-values.</a:t>
            </a:r>
            <a:endParaRPr lang="en-US" dirty="0"/>
          </a:p>
        </p:txBody>
      </p:sp>
      <p:sp>
        <p:nvSpPr>
          <p:cNvPr id="4" name="Slide Number Placeholder 3"/>
          <p:cNvSpPr>
            <a:spLocks noGrp="1"/>
          </p:cNvSpPr>
          <p:nvPr>
            <p:ph type="sldNum" sz="quarter" idx="10"/>
          </p:nvPr>
        </p:nvSpPr>
        <p:spPr/>
        <p:txBody>
          <a:bodyPr/>
          <a:lstStyle/>
          <a:p>
            <a:fld id="{95AC81EA-B0AB-5C41-B514-7C0E7AEE5A1F}" type="slidenum">
              <a:rPr lang="en-US" smtClean="0"/>
              <a:t>3</a:t>
            </a:fld>
            <a:endParaRPr lang="en-US"/>
          </a:p>
        </p:txBody>
      </p:sp>
    </p:spTree>
    <p:extLst>
      <p:ext uri="{BB962C8B-B14F-4D97-AF65-F5344CB8AC3E}">
        <p14:creationId xmlns:p14="http://schemas.microsoft.com/office/powerpoint/2010/main" val="1897160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E62878-A976-FF46-95F0-939E687483FB}"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861DF-5CD9-764D-9AF8-A2164F4976C5}" type="slidenum">
              <a:rPr lang="en-US" smtClean="0"/>
              <a:t>‹#›</a:t>
            </a:fld>
            <a:endParaRPr lang="en-US"/>
          </a:p>
        </p:txBody>
      </p:sp>
    </p:spTree>
    <p:extLst>
      <p:ext uri="{BB962C8B-B14F-4D97-AF65-F5344CB8AC3E}">
        <p14:creationId xmlns:p14="http://schemas.microsoft.com/office/powerpoint/2010/main" val="1950762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E62878-A976-FF46-95F0-939E687483FB}"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861DF-5CD9-764D-9AF8-A2164F4976C5}" type="slidenum">
              <a:rPr lang="en-US" smtClean="0"/>
              <a:t>‹#›</a:t>
            </a:fld>
            <a:endParaRPr lang="en-US"/>
          </a:p>
        </p:txBody>
      </p:sp>
    </p:spTree>
    <p:extLst>
      <p:ext uri="{BB962C8B-B14F-4D97-AF65-F5344CB8AC3E}">
        <p14:creationId xmlns:p14="http://schemas.microsoft.com/office/powerpoint/2010/main" val="428158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E62878-A976-FF46-95F0-939E687483FB}"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861DF-5CD9-764D-9AF8-A2164F4976C5}" type="slidenum">
              <a:rPr lang="en-US" smtClean="0"/>
              <a:t>‹#›</a:t>
            </a:fld>
            <a:endParaRPr lang="en-US"/>
          </a:p>
        </p:txBody>
      </p:sp>
    </p:spTree>
    <p:extLst>
      <p:ext uri="{BB962C8B-B14F-4D97-AF65-F5344CB8AC3E}">
        <p14:creationId xmlns:p14="http://schemas.microsoft.com/office/powerpoint/2010/main" val="1992532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E62878-A976-FF46-95F0-939E687483FB}"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861DF-5CD9-764D-9AF8-A2164F4976C5}" type="slidenum">
              <a:rPr lang="en-US" smtClean="0"/>
              <a:t>‹#›</a:t>
            </a:fld>
            <a:endParaRPr lang="en-US"/>
          </a:p>
        </p:txBody>
      </p:sp>
    </p:spTree>
    <p:extLst>
      <p:ext uri="{BB962C8B-B14F-4D97-AF65-F5344CB8AC3E}">
        <p14:creationId xmlns:p14="http://schemas.microsoft.com/office/powerpoint/2010/main" val="834683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E62878-A976-FF46-95F0-939E687483FB}"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861DF-5CD9-764D-9AF8-A2164F4976C5}" type="slidenum">
              <a:rPr lang="en-US" smtClean="0"/>
              <a:t>‹#›</a:t>
            </a:fld>
            <a:endParaRPr lang="en-US"/>
          </a:p>
        </p:txBody>
      </p:sp>
    </p:spTree>
    <p:extLst>
      <p:ext uri="{BB962C8B-B14F-4D97-AF65-F5344CB8AC3E}">
        <p14:creationId xmlns:p14="http://schemas.microsoft.com/office/powerpoint/2010/main" val="1165108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E62878-A976-FF46-95F0-939E687483FB}" type="datetimeFigureOut">
              <a:rPr lang="en-US" smtClean="0"/>
              <a:t>12/5/17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861DF-5CD9-764D-9AF8-A2164F4976C5}" type="slidenum">
              <a:rPr lang="en-US" smtClean="0"/>
              <a:t>‹#›</a:t>
            </a:fld>
            <a:endParaRPr lang="en-US"/>
          </a:p>
        </p:txBody>
      </p:sp>
    </p:spTree>
    <p:extLst>
      <p:ext uri="{BB962C8B-B14F-4D97-AF65-F5344CB8AC3E}">
        <p14:creationId xmlns:p14="http://schemas.microsoft.com/office/powerpoint/2010/main" val="1218010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E62878-A976-FF46-95F0-939E687483FB}" type="datetimeFigureOut">
              <a:rPr lang="en-US" smtClean="0"/>
              <a:t>12/5/17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861DF-5CD9-764D-9AF8-A2164F4976C5}" type="slidenum">
              <a:rPr lang="en-US" smtClean="0"/>
              <a:t>‹#›</a:t>
            </a:fld>
            <a:endParaRPr lang="en-US"/>
          </a:p>
        </p:txBody>
      </p:sp>
    </p:spTree>
    <p:extLst>
      <p:ext uri="{BB962C8B-B14F-4D97-AF65-F5344CB8AC3E}">
        <p14:creationId xmlns:p14="http://schemas.microsoft.com/office/powerpoint/2010/main" val="1290283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E62878-A976-FF46-95F0-939E687483FB}" type="datetimeFigureOut">
              <a:rPr lang="en-US" smtClean="0"/>
              <a:t>12/5/17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861DF-5CD9-764D-9AF8-A2164F4976C5}" type="slidenum">
              <a:rPr lang="en-US" smtClean="0"/>
              <a:t>‹#›</a:t>
            </a:fld>
            <a:endParaRPr lang="en-US"/>
          </a:p>
        </p:txBody>
      </p:sp>
    </p:spTree>
    <p:extLst>
      <p:ext uri="{BB962C8B-B14F-4D97-AF65-F5344CB8AC3E}">
        <p14:creationId xmlns:p14="http://schemas.microsoft.com/office/powerpoint/2010/main" val="498211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E62878-A976-FF46-95F0-939E687483FB}" type="datetimeFigureOut">
              <a:rPr lang="en-US" smtClean="0"/>
              <a:t>12/5/17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861DF-5CD9-764D-9AF8-A2164F4976C5}" type="slidenum">
              <a:rPr lang="en-US" smtClean="0"/>
              <a:t>‹#›</a:t>
            </a:fld>
            <a:endParaRPr lang="en-US"/>
          </a:p>
        </p:txBody>
      </p:sp>
    </p:spTree>
    <p:extLst>
      <p:ext uri="{BB962C8B-B14F-4D97-AF65-F5344CB8AC3E}">
        <p14:creationId xmlns:p14="http://schemas.microsoft.com/office/powerpoint/2010/main" val="395234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E62878-A976-FF46-95F0-939E687483FB}" type="datetimeFigureOut">
              <a:rPr lang="en-US" smtClean="0"/>
              <a:t>12/5/17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861DF-5CD9-764D-9AF8-A2164F4976C5}" type="slidenum">
              <a:rPr lang="en-US" smtClean="0"/>
              <a:t>‹#›</a:t>
            </a:fld>
            <a:endParaRPr lang="en-US"/>
          </a:p>
        </p:txBody>
      </p:sp>
    </p:spTree>
    <p:extLst>
      <p:ext uri="{BB962C8B-B14F-4D97-AF65-F5344CB8AC3E}">
        <p14:creationId xmlns:p14="http://schemas.microsoft.com/office/powerpoint/2010/main" val="545271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E62878-A976-FF46-95F0-939E687483FB}" type="datetimeFigureOut">
              <a:rPr lang="en-US" smtClean="0"/>
              <a:t>12/5/17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861DF-5CD9-764D-9AF8-A2164F4976C5}" type="slidenum">
              <a:rPr lang="en-US" smtClean="0"/>
              <a:t>‹#›</a:t>
            </a:fld>
            <a:endParaRPr lang="en-US"/>
          </a:p>
        </p:txBody>
      </p:sp>
    </p:spTree>
    <p:extLst>
      <p:ext uri="{BB962C8B-B14F-4D97-AF65-F5344CB8AC3E}">
        <p14:creationId xmlns:p14="http://schemas.microsoft.com/office/powerpoint/2010/main" val="10570929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62878-A976-FF46-95F0-939E687483FB}" type="datetimeFigureOut">
              <a:rPr lang="en-US" smtClean="0"/>
              <a:t>12/5/17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861DF-5CD9-764D-9AF8-A2164F4976C5}" type="slidenum">
              <a:rPr lang="en-US" smtClean="0"/>
              <a:t>‹#›</a:t>
            </a:fld>
            <a:endParaRPr lang="en-US"/>
          </a:p>
        </p:txBody>
      </p:sp>
    </p:spTree>
    <p:extLst>
      <p:ext uri="{BB962C8B-B14F-4D97-AF65-F5344CB8AC3E}">
        <p14:creationId xmlns:p14="http://schemas.microsoft.com/office/powerpoint/2010/main" val="1615680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Bayesian methods</a:t>
            </a:r>
            <a:endParaRPr lang="en-US" dirty="0"/>
          </a:p>
        </p:txBody>
      </p:sp>
      <p:sp>
        <p:nvSpPr>
          <p:cNvPr id="3" name="Subtitle 2"/>
          <p:cNvSpPr>
            <a:spLocks noGrp="1"/>
          </p:cNvSpPr>
          <p:nvPr>
            <p:ph type="subTitle" idx="1"/>
          </p:nvPr>
        </p:nvSpPr>
        <p:spPr/>
        <p:txBody>
          <a:bodyPr/>
          <a:lstStyle/>
          <a:p>
            <a:r>
              <a:rPr lang="en-US" dirty="0" smtClean="0"/>
              <a:t>BMI 713</a:t>
            </a:r>
          </a:p>
          <a:p>
            <a:r>
              <a:rPr lang="en-US" dirty="0" smtClean="0"/>
              <a:t>Lecture 12</a:t>
            </a:r>
          </a:p>
          <a:p>
            <a:r>
              <a:rPr lang="en-US" dirty="0" smtClean="0"/>
              <a:t>December 5, 2017</a:t>
            </a:r>
            <a:endParaRPr lang="en-US" dirty="0"/>
          </a:p>
        </p:txBody>
      </p:sp>
    </p:spTree>
    <p:extLst>
      <p:ext uri="{BB962C8B-B14F-4D97-AF65-F5344CB8AC3E}">
        <p14:creationId xmlns:p14="http://schemas.microsoft.com/office/powerpoint/2010/main" val="632610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Bayesian probability</a:t>
            </a:r>
            <a:endParaRPr lang="en-US" dirty="0"/>
          </a:p>
        </p:txBody>
      </p:sp>
      <p:sp>
        <p:nvSpPr>
          <p:cNvPr id="3" name="Content Placeholder 2"/>
          <p:cNvSpPr>
            <a:spLocks noGrp="1"/>
          </p:cNvSpPr>
          <p:nvPr>
            <p:ph idx="1"/>
          </p:nvPr>
        </p:nvSpPr>
        <p:spPr/>
        <p:txBody>
          <a:bodyPr/>
          <a:lstStyle/>
          <a:p>
            <a:r>
              <a:rPr lang="en-US" dirty="0" smtClean="0"/>
              <a:t>These and other considerations have led to an alternative interpretation of probability: instead of the frequency notion, let probability simply represent the belief that an event will occur.</a:t>
            </a:r>
          </a:p>
          <a:p>
            <a:r>
              <a:rPr lang="en-US" dirty="0" smtClean="0"/>
              <a:t>In this way, probability describes one’s uncertainty about an event.</a:t>
            </a:r>
          </a:p>
          <a:p>
            <a:r>
              <a:rPr lang="en-US" dirty="0" smtClean="0"/>
              <a:t>This allows one to talk about the probability of an event without imagining a repeatable trial.  E.g.,</a:t>
            </a:r>
          </a:p>
          <a:p>
            <a:pPr lvl="1"/>
            <a:r>
              <a:rPr lang="en-US" dirty="0" smtClean="0"/>
              <a:t>What is the probability of rain tomorrow?</a:t>
            </a:r>
          </a:p>
          <a:p>
            <a:pPr lvl="1"/>
            <a:r>
              <a:rPr lang="en-US" dirty="0" smtClean="0"/>
              <a:t>What is the probability of the Red Sox winning the World Series in 2018?</a:t>
            </a:r>
          </a:p>
          <a:p>
            <a:r>
              <a:rPr lang="en-US" dirty="0" smtClean="0"/>
              <a:t>Conveniently, all of the properties of probability are then ready to support calculations.</a:t>
            </a:r>
          </a:p>
        </p:txBody>
      </p:sp>
    </p:spTree>
    <p:extLst>
      <p:ext uri="{BB962C8B-B14F-4D97-AF65-F5344CB8AC3E}">
        <p14:creationId xmlns:p14="http://schemas.microsoft.com/office/powerpoint/2010/main" val="982827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Bayesian approach to inference</a:t>
            </a:r>
            <a:endParaRPr lang="en-US" dirty="0"/>
          </a:p>
        </p:txBody>
      </p:sp>
      <p:sp>
        <p:nvSpPr>
          <p:cNvPr id="3" name="Content Placeholder 2"/>
          <p:cNvSpPr>
            <a:spLocks noGrp="1"/>
          </p:cNvSpPr>
          <p:nvPr>
            <p:ph idx="1"/>
          </p:nvPr>
        </p:nvSpPr>
        <p:spPr/>
        <p:txBody>
          <a:bodyPr/>
          <a:lstStyle/>
          <a:p>
            <a:r>
              <a:rPr lang="en-US" dirty="0" smtClean="0"/>
              <a:t>Apply the Bayesian interpretation of probability to the problem of statistical inference.  E.g.,</a:t>
            </a:r>
          </a:p>
          <a:p>
            <a:pPr lvl="1"/>
            <a:r>
              <a:rPr lang="en-US" dirty="0"/>
              <a:t>T</a:t>
            </a:r>
            <a:r>
              <a:rPr lang="en-US" dirty="0" smtClean="0"/>
              <a:t>o provide point estimates or intervals about parameters of interest, the Bayesian treats the parameter as a random variable with a distribution.</a:t>
            </a:r>
          </a:p>
          <a:p>
            <a:pPr lvl="1"/>
            <a:r>
              <a:rPr lang="en-US" dirty="0" smtClean="0"/>
              <a:t>To compare hypotheses, the Bayesian can assign a probability to the statement “H</a:t>
            </a:r>
            <a:r>
              <a:rPr lang="en-US" baseline="-25000" dirty="0" smtClean="0"/>
              <a:t>0</a:t>
            </a:r>
            <a:r>
              <a:rPr lang="en-US" dirty="0" smtClean="0"/>
              <a:t> is false” or “H</a:t>
            </a:r>
            <a:r>
              <a:rPr lang="en-US" baseline="-25000" dirty="0" smtClean="0"/>
              <a:t>0</a:t>
            </a:r>
            <a:r>
              <a:rPr lang="en-US" dirty="0" smtClean="0"/>
              <a:t> is less likely than H</a:t>
            </a:r>
            <a:r>
              <a:rPr lang="en-US" baseline="-25000" dirty="0" smtClean="0"/>
              <a:t>1</a:t>
            </a:r>
            <a:r>
              <a:rPr lang="en-US" dirty="0" smtClean="0"/>
              <a:t>.”</a:t>
            </a:r>
          </a:p>
          <a:p>
            <a:r>
              <a:rPr lang="en-US" dirty="0" smtClean="0"/>
              <a:t>IMPORTANT: this is not to say that the parameters of interest are actually random.  They are fixed, but the language and calculus of probability are now being used to </a:t>
            </a:r>
            <a:r>
              <a:rPr lang="en-US" b="1" dirty="0" smtClean="0"/>
              <a:t>quantify our uncertainty</a:t>
            </a:r>
            <a:r>
              <a:rPr lang="en-US" dirty="0" smtClean="0"/>
              <a:t> about the parameters’ true values.</a:t>
            </a:r>
            <a:endParaRPr lang="en-US" dirty="0"/>
          </a:p>
        </p:txBody>
      </p:sp>
    </p:spTree>
    <p:extLst>
      <p:ext uri="{BB962C8B-B14F-4D97-AF65-F5344CB8AC3E}">
        <p14:creationId xmlns:p14="http://schemas.microsoft.com/office/powerpoint/2010/main" val="688738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Bayesian machine</a:t>
            </a:r>
            <a:endParaRPr lang="en-US" dirty="0"/>
          </a:p>
        </p:txBody>
      </p:sp>
      <p:sp>
        <p:nvSpPr>
          <p:cNvPr id="3" name="Content Placeholder 2"/>
          <p:cNvSpPr>
            <a:spLocks noGrp="1"/>
          </p:cNvSpPr>
          <p:nvPr>
            <p:ph idx="1"/>
          </p:nvPr>
        </p:nvSpPr>
        <p:spPr/>
        <p:txBody>
          <a:bodyPr/>
          <a:lstStyle/>
          <a:p>
            <a:r>
              <a:rPr lang="en-US" dirty="0" smtClean="0"/>
              <a:t>The Bayesian methodology prescribes a highly routine method to produce a </a:t>
            </a:r>
            <a:r>
              <a:rPr lang="en-US" b="1" dirty="0" smtClean="0"/>
              <a:t>posterior distribution</a:t>
            </a:r>
            <a:r>
              <a:rPr lang="en-US" dirty="0" smtClean="0"/>
              <a:t>, which is the primary object used for inference.</a:t>
            </a:r>
          </a:p>
          <a:p>
            <a:r>
              <a:rPr lang="en-US" dirty="0" smtClean="0"/>
              <a:t>The posterior distribution is a proper probability density function!</a:t>
            </a:r>
          </a:p>
          <a:p>
            <a:r>
              <a:rPr lang="en-US" dirty="0" smtClean="0"/>
              <a:t>There are 3 basic steps to this process:</a:t>
            </a:r>
          </a:p>
          <a:p>
            <a:pPr marL="914400" lvl="1" indent="-457200">
              <a:buFont typeface="+mj-lt"/>
              <a:buAutoNum type="arabicPeriod"/>
            </a:pPr>
            <a:r>
              <a:rPr lang="en-US" dirty="0" smtClean="0"/>
              <a:t>Specify a </a:t>
            </a:r>
            <a:r>
              <a:rPr lang="en-US" b="1" dirty="0" smtClean="0"/>
              <a:t>model</a:t>
            </a:r>
            <a:r>
              <a:rPr lang="en-US" dirty="0" smtClean="0"/>
              <a:t> that relates data and parameters.</a:t>
            </a:r>
          </a:p>
          <a:p>
            <a:pPr marL="914400" lvl="1" indent="-457200">
              <a:buFont typeface="+mj-lt"/>
              <a:buAutoNum type="arabicPeriod"/>
            </a:pPr>
            <a:r>
              <a:rPr lang="en-US" dirty="0" smtClean="0"/>
              <a:t>Specify a </a:t>
            </a:r>
            <a:r>
              <a:rPr lang="en-US" b="1" dirty="0" smtClean="0"/>
              <a:t>prior distribution </a:t>
            </a:r>
            <a:r>
              <a:rPr lang="en-US" dirty="0" smtClean="0"/>
              <a:t>on the parameters</a:t>
            </a:r>
          </a:p>
          <a:p>
            <a:pPr marL="914400" lvl="1" indent="-457200">
              <a:buFont typeface="+mj-lt"/>
              <a:buAutoNum type="arabicPeriod"/>
            </a:pPr>
            <a:r>
              <a:rPr lang="en-US" dirty="0" smtClean="0"/>
              <a:t>Given some observations, combine the model and the prior via </a:t>
            </a:r>
            <a:r>
              <a:rPr lang="en-US" b="1" dirty="0" smtClean="0"/>
              <a:t>Bayes’ rule</a:t>
            </a:r>
            <a:r>
              <a:rPr lang="en-US" dirty="0" smtClean="0"/>
              <a:t> to produce the </a:t>
            </a:r>
            <a:r>
              <a:rPr lang="en-US" b="1" dirty="0" smtClean="0"/>
              <a:t>posterior distribution </a:t>
            </a:r>
            <a:r>
              <a:rPr lang="en-US" dirty="0" smtClean="0"/>
              <a:t>of the parameters.</a:t>
            </a:r>
          </a:p>
          <a:p>
            <a:pPr marL="914400" lvl="1" indent="-457200">
              <a:buFont typeface="+mj-lt"/>
              <a:buAutoNum type="arabicPeriod"/>
            </a:pPr>
            <a:endParaRPr lang="en-US" dirty="0"/>
          </a:p>
        </p:txBody>
      </p:sp>
    </p:spTree>
    <p:extLst>
      <p:ext uri="{BB962C8B-B14F-4D97-AF65-F5344CB8AC3E}">
        <p14:creationId xmlns:p14="http://schemas.microsoft.com/office/powerpoint/2010/main" val="465187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598"/>
            <a:ext cx="10515600" cy="1325563"/>
          </a:xfrm>
        </p:spPr>
        <p:txBody>
          <a:bodyPr/>
          <a:lstStyle/>
          <a:p>
            <a:r>
              <a:rPr lang="en-US" dirty="0" smtClean="0"/>
              <a:t>Bayes’ rule</a:t>
            </a:r>
            <a:endParaRPr lang="en-US" dirty="0"/>
          </a:p>
        </p:txBody>
      </p:sp>
      <p:sp>
        <p:nvSpPr>
          <p:cNvPr id="3" name="Content Placeholder 2"/>
          <p:cNvSpPr>
            <a:spLocks noGrp="1"/>
          </p:cNvSpPr>
          <p:nvPr>
            <p:ph idx="1"/>
          </p:nvPr>
        </p:nvSpPr>
        <p:spPr>
          <a:xfrm>
            <a:off x="838200" y="1159099"/>
            <a:ext cx="10515600" cy="5017864"/>
          </a:xfrm>
        </p:spPr>
        <p:txBody>
          <a:bodyPr/>
          <a:lstStyle/>
          <a:p>
            <a:r>
              <a:rPr lang="en-US" dirty="0" smtClean="0"/>
              <a:t>Bayes’ rule is a basic result in probability theory and is not controversial.</a:t>
            </a:r>
          </a:p>
          <a:p>
            <a:r>
              <a:rPr lang="en-US" dirty="0" smtClean="0"/>
              <a:t>It results from the definition of conditional probability: for general events A and B, the joint distribution P(A, B) can be factored by conditioning on either of the two events: P(A, B) = P(A|B) P(B).</a:t>
            </a:r>
          </a:p>
          <a:p>
            <a:r>
              <a:rPr lang="en-US" dirty="0" smtClean="0"/>
              <a:t>The same joint distribution is obtained whether one conditions on A or B:</a:t>
            </a:r>
          </a:p>
          <a:p>
            <a:endParaRPr lang="en-US" dirty="0"/>
          </a:p>
          <a:p>
            <a:r>
              <a:rPr lang="en-US" dirty="0" smtClean="0"/>
              <a:t>Rearranging terms gives Bayes rule: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3318" y="3939505"/>
            <a:ext cx="3528096" cy="82111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3950" y="5445796"/>
            <a:ext cx="7404100" cy="1092200"/>
          </a:xfrm>
          <a:prstGeom prst="rect">
            <a:avLst/>
          </a:prstGeom>
        </p:spPr>
      </p:pic>
    </p:spTree>
    <p:extLst>
      <p:ext uri="{BB962C8B-B14F-4D97-AF65-F5344CB8AC3E}">
        <p14:creationId xmlns:p14="http://schemas.microsoft.com/office/powerpoint/2010/main" val="616443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 rule in Bayesian inference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8300" y="3664487"/>
            <a:ext cx="7404100" cy="1092200"/>
          </a:xfrm>
          <a:prstGeom prst="rect">
            <a:avLst/>
          </a:prstGeom>
        </p:spPr>
      </p:pic>
      <p:sp>
        <p:nvSpPr>
          <p:cNvPr id="5" name="TextBox 4"/>
          <p:cNvSpPr txBox="1"/>
          <p:nvPr/>
        </p:nvSpPr>
        <p:spPr>
          <a:xfrm>
            <a:off x="514350" y="5591931"/>
            <a:ext cx="3280578" cy="523220"/>
          </a:xfrm>
          <a:prstGeom prst="rect">
            <a:avLst/>
          </a:prstGeom>
          <a:noFill/>
        </p:spPr>
        <p:txBody>
          <a:bodyPr wrap="none" rtlCol="0">
            <a:spAutoFit/>
          </a:bodyPr>
          <a:lstStyle/>
          <a:p>
            <a:r>
              <a:rPr lang="en-US" sz="2800" dirty="0" smtClean="0"/>
              <a:t>Posterior distribution</a:t>
            </a:r>
            <a:endParaRPr lang="en-US" sz="2800" dirty="0"/>
          </a:p>
        </p:txBody>
      </p:sp>
      <p:sp>
        <p:nvSpPr>
          <p:cNvPr id="6" name="TextBox 5"/>
          <p:cNvSpPr txBox="1"/>
          <p:nvPr/>
        </p:nvSpPr>
        <p:spPr>
          <a:xfrm>
            <a:off x="7615975" y="5725926"/>
            <a:ext cx="3553537" cy="523220"/>
          </a:xfrm>
          <a:prstGeom prst="rect">
            <a:avLst/>
          </a:prstGeom>
          <a:noFill/>
        </p:spPr>
        <p:txBody>
          <a:bodyPr wrap="none" rtlCol="0">
            <a:spAutoFit/>
          </a:bodyPr>
          <a:lstStyle/>
          <a:p>
            <a:r>
              <a:rPr lang="en-US" sz="2800" dirty="0" smtClean="0"/>
              <a:t>”Marginal” distribution</a:t>
            </a:r>
            <a:endParaRPr lang="en-US" sz="2800" dirty="0"/>
          </a:p>
        </p:txBody>
      </p:sp>
      <p:sp>
        <p:nvSpPr>
          <p:cNvPr id="7" name="TextBox 6"/>
          <p:cNvSpPr txBox="1"/>
          <p:nvPr/>
        </p:nvSpPr>
        <p:spPr>
          <a:xfrm>
            <a:off x="2580971" y="2306023"/>
            <a:ext cx="2968826" cy="523220"/>
          </a:xfrm>
          <a:prstGeom prst="rect">
            <a:avLst/>
          </a:prstGeom>
          <a:noFill/>
        </p:spPr>
        <p:txBody>
          <a:bodyPr wrap="none" rtlCol="0">
            <a:spAutoFit/>
          </a:bodyPr>
          <a:lstStyle/>
          <a:p>
            <a:r>
              <a:rPr lang="en-US" sz="2800" dirty="0" smtClean="0"/>
              <a:t>Likelihood function</a:t>
            </a:r>
            <a:endParaRPr lang="en-US" sz="2800" dirty="0"/>
          </a:p>
        </p:txBody>
      </p:sp>
      <p:sp>
        <p:nvSpPr>
          <p:cNvPr id="8" name="TextBox 7"/>
          <p:cNvSpPr txBox="1"/>
          <p:nvPr/>
        </p:nvSpPr>
        <p:spPr>
          <a:xfrm>
            <a:off x="8059269" y="2306023"/>
            <a:ext cx="2666949" cy="523220"/>
          </a:xfrm>
          <a:prstGeom prst="rect">
            <a:avLst/>
          </a:prstGeom>
          <a:noFill/>
        </p:spPr>
        <p:txBody>
          <a:bodyPr wrap="none" rtlCol="0">
            <a:spAutoFit/>
          </a:bodyPr>
          <a:lstStyle/>
          <a:p>
            <a:r>
              <a:rPr lang="en-US" sz="2800" dirty="0" smtClean="0"/>
              <a:t>Prior distribution</a:t>
            </a:r>
            <a:endParaRPr lang="en-US" sz="2800" dirty="0"/>
          </a:p>
        </p:txBody>
      </p:sp>
      <p:cxnSp>
        <p:nvCxnSpPr>
          <p:cNvPr id="10" name="Straight Arrow Connector 9"/>
          <p:cNvCxnSpPr>
            <a:stCxn id="5" idx="0"/>
          </p:cNvCxnSpPr>
          <p:nvPr/>
        </p:nvCxnSpPr>
        <p:spPr>
          <a:xfrm flipV="1">
            <a:off x="2154639" y="4421101"/>
            <a:ext cx="974123" cy="1170830"/>
          </a:xfrm>
          <a:prstGeom prst="straightConnector1">
            <a:avLst/>
          </a:prstGeom>
          <a:ln w="76200">
            <a:solidFill>
              <a:schemeClr val="accent1"/>
            </a:solidFill>
            <a:tailEnd type="triangle"/>
          </a:ln>
          <a:effectLst>
            <a:outerShdw blurRad="50800" dist="76200" dir="2700000" algn="tl" rotWithShape="0">
              <a:prstClr val="black">
                <a:alpha val="14000"/>
              </a:prstClr>
            </a:outerShdw>
          </a:effectLst>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p:cNvCxnSpPr>
          <p:nvPr/>
        </p:nvCxnSpPr>
        <p:spPr>
          <a:xfrm>
            <a:off x="4065384" y="2829243"/>
            <a:ext cx="1183661" cy="775991"/>
          </a:xfrm>
          <a:prstGeom prst="straightConnector1">
            <a:avLst/>
          </a:prstGeom>
          <a:ln w="76200">
            <a:solidFill>
              <a:schemeClr val="accent1"/>
            </a:solidFill>
            <a:tailEnd type="triangle"/>
          </a:ln>
          <a:effectLst>
            <a:outerShdw blurRad="50800" dist="762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p:cNvCxnSpPr>
          <p:nvPr/>
        </p:nvCxnSpPr>
        <p:spPr>
          <a:xfrm flipH="1">
            <a:off x="7711539" y="2829243"/>
            <a:ext cx="1681205" cy="775991"/>
          </a:xfrm>
          <a:prstGeom prst="straightConnector1">
            <a:avLst/>
          </a:prstGeom>
          <a:ln w="76200">
            <a:tailEnd type="triangle"/>
          </a:ln>
          <a:effectLst>
            <a:outerShdw blurRad="50800" dist="76200" dir="2700000" algn="tl"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0"/>
          </p:cNvCxnSpPr>
          <p:nvPr/>
        </p:nvCxnSpPr>
        <p:spPr>
          <a:xfrm flipH="1" flipV="1">
            <a:off x="6932009" y="4798592"/>
            <a:ext cx="2460735" cy="927334"/>
          </a:xfrm>
          <a:prstGeom prst="straightConnector1">
            <a:avLst/>
          </a:prstGeom>
          <a:ln w="76200">
            <a:tailEnd type="triangle"/>
          </a:ln>
          <a:effectLst>
            <a:outerShdw blurRad="50800" dist="76200" dir="2700000" algn="tl"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131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Coin tossing example</a:t>
            </a:r>
            <a:endParaRPr lang="en-US" dirty="0"/>
          </a:p>
        </p:txBody>
      </p:sp>
      <p:sp>
        <p:nvSpPr>
          <p:cNvPr id="3" name="Content Placeholder 2"/>
          <p:cNvSpPr>
            <a:spLocks noGrp="1"/>
          </p:cNvSpPr>
          <p:nvPr>
            <p:ph idx="1"/>
          </p:nvPr>
        </p:nvSpPr>
        <p:spPr/>
        <p:txBody>
          <a:bodyPr>
            <a:normAutofit/>
          </a:bodyPr>
          <a:lstStyle/>
          <a:p>
            <a:r>
              <a:rPr lang="en-US" sz="3200" dirty="0" smtClean="0"/>
              <a:t>To make things more concrete, consider a coin tossing experiment.</a:t>
            </a:r>
          </a:p>
          <a:p>
            <a:r>
              <a:rPr lang="en-US" sz="3200" dirty="0" smtClean="0"/>
              <a:t>The experimenter will toss a coin </a:t>
            </a:r>
            <a:r>
              <a:rPr lang="en-US" sz="3200" i="1" dirty="0" smtClean="0"/>
              <a:t>N</a:t>
            </a:r>
            <a:r>
              <a:rPr lang="en-US" sz="3200" dirty="0" smtClean="0"/>
              <a:t> times with probability </a:t>
            </a:r>
            <a:r>
              <a:rPr lang="en-US" sz="3200" i="1" dirty="0" smtClean="0"/>
              <a:t>p</a:t>
            </a:r>
            <a:r>
              <a:rPr lang="en-US" sz="3200" dirty="0" smtClean="0"/>
              <a:t> of obtaining heads is fixed but unknown.</a:t>
            </a:r>
          </a:p>
          <a:p>
            <a:r>
              <a:rPr lang="en-US" sz="3200" dirty="0" smtClean="0"/>
              <a:t>The number of heads </a:t>
            </a:r>
            <a:r>
              <a:rPr lang="en-US" sz="3200" i="1" dirty="0" smtClean="0"/>
              <a:t>X</a:t>
            </a:r>
            <a:r>
              <a:rPr lang="en-US" sz="3200" dirty="0" smtClean="0"/>
              <a:t> is tallied.</a:t>
            </a:r>
          </a:p>
        </p:txBody>
      </p:sp>
    </p:spTree>
    <p:extLst>
      <p:ext uri="{BB962C8B-B14F-4D97-AF65-F5344CB8AC3E}">
        <p14:creationId xmlns:p14="http://schemas.microsoft.com/office/powerpoint/2010/main" val="46783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Coin tossing step 1: the likelihood function</a:t>
            </a:r>
            <a:endParaRPr lang="en-US" dirty="0"/>
          </a:p>
        </p:txBody>
      </p:sp>
      <p:sp>
        <p:nvSpPr>
          <p:cNvPr id="3" name="Content Placeholder 2"/>
          <p:cNvSpPr>
            <a:spLocks noGrp="1"/>
          </p:cNvSpPr>
          <p:nvPr>
            <p:ph idx="1"/>
          </p:nvPr>
        </p:nvSpPr>
        <p:spPr/>
        <p:txBody>
          <a:bodyPr/>
          <a:lstStyle/>
          <a:p>
            <a:r>
              <a:rPr lang="en-US" dirty="0" smtClean="0"/>
              <a:t>For the moment, assume we know the true parameter p.  Then the model Binomial(</a:t>
            </a:r>
            <a:r>
              <a:rPr lang="en-US" i="1" dirty="0" smtClean="0"/>
              <a:t>N</a:t>
            </a:r>
            <a:r>
              <a:rPr lang="en-US" dirty="0" smtClean="0"/>
              <a:t>, </a:t>
            </a:r>
            <a:r>
              <a:rPr lang="en-US" i="1" dirty="0" smtClean="0"/>
              <a:t>p</a:t>
            </a:r>
            <a:r>
              <a:rPr lang="en-US" dirty="0" smtClean="0"/>
              <a:t>) model seems appropriate.</a:t>
            </a:r>
          </a:p>
          <a:p>
            <a:r>
              <a:rPr lang="en-US" dirty="0" smtClean="0"/>
              <a:t>Both Bayesians and frequentists can agree on this.</a:t>
            </a:r>
          </a:p>
          <a:p>
            <a:r>
              <a:rPr lang="en-US" dirty="0" smtClean="0"/>
              <a:t>The model provides the </a:t>
            </a:r>
            <a:r>
              <a:rPr lang="en-US" b="1" dirty="0" smtClean="0"/>
              <a:t>likelihood function</a:t>
            </a:r>
            <a:r>
              <a:rPr lang="en-US" dirty="0" smtClean="0"/>
              <a:t>.</a:t>
            </a:r>
          </a:p>
          <a:p>
            <a:r>
              <a:rPr lang="en-US" dirty="0" smtClean="0"/>
              <a:t>The likelihood function represents all of the salient information in the data pertaining to the parameter of interest.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856" y="4902547"/>
            <a:ext cx="11346287" cy="907286"/>
          </a:xfrm>
          <a:prstGeom prst="rect">
            <a:avLst/>
          </a:prstGeom>
        </p:spPr>
      </p:pic>
    </p:spTree>
    <p:extLst>
      <p:ext uri="{BB962C8B-B14F-4D97-AF65-F5344CB8AC3E}">
        <p14:creationId xmlns:p14="http://schemas.microsoft.com/office/powerpoint/2010/main" val="761120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Coin tossing step 2: the prior distribution</a:t>
            </a:r>
            <a:endParaRPr lang="en-US" dirty="0"/>
          </a:p>
        </p:txBody>
      </p:sp>
      <p:sp>
        <p:nvSpPr>
          <p:cNvPr id="3" name="Content Placeholder 2"/>
          <p:cNvSpPr>
            <a:spLocks noGrp="1"/>
          </p:cNvSpPr>
          <p:nvPr>
            <p:ph idx="1"/>
          </p:nvPr>
        </p:nvSpPr>
        <p:spPr/>
        <p:txBody>
          <a:bodyPr/>
          <a:lstStyle/>
          <a:p>
            <a:r>
              <a:rPr lang="en-US" dirty="0" smtClean="0"/>
              <a:t>The prior distribution is an attempt to describe our belief about the parameter </a:t>
            </a:r>
            <a:r>
              <a:rPr lang="en-US" i="1" dirty="0" smtClean="0"/>
              <a:t>p</a:t>
            </a:r>
            <a:r>
              <a:rPr lang="en-US" dirty="0" smtClean="0"/>
              <a:t> before observing any data.</a:t>
            </a:r>
          </a:p>
          <a:p>
            <a:r>
              <a:rPr lang="en-US" dirty="0" smtClean="0"/>
              <a:t>In this case, let’s suppose we know nothing about p.</a:t>
            </a:r>
          </a:p>
          <a:p>
            <a:r>
              <a:rPr lang="en-US" dirty="0" smtClean="0"/>
              <a:t>To reflect this, let every value of p be equally likely.  Thus P(p) = 1, for 0 &lt; p &lt; 1.</a:t>
            </a:r>
          </a:p>
          <a:p>
            <a:pPr lvl="1"/>
            <a:r>
              <a:rPr lang="en-US" dirty="0" smtClean="0"/>
              <a:t>This is an example of an (attempt at a) </a:t>
            </a:r>
            <a:r>
              <a:rPr lang="en-US" b="1" dirty="0" smtClean="0"/>
              <a:t>uninformative prior</a:t>
            </a:r>
            <a:r>
              <a:rPr lang="en-US" dirty="0" smtClean="0"/>
              <a:t>.</a:t>
            </a:r>
          </a:p>
          <a:p>
            <a:endParaRPr lang="en-US" dirty="0"/>
          </a:p>
        </p:txBody>
      </p:sp>
    </p:spTree>
    <p:extLst>
      <p:ext uri="{BB962C8B-B14F-4D97-AF65-F5344CB8AC3E}">
        <p14:creationId xmlns:p14="http://schemas.microsoft.com/office/powerpoint/2010/main" val="2031166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830"/>
            <a:ext cx="10515600" cy="1325563"/>
          </a:xfrm>
        </p:spPr>
        <p:txBody>
          <a:bodyPr/>
          <a:lstStyle/>
          <a:p>
            <a:r>
              <a:rPr lang="en-US" dirty="0" smtClean="0"/>
              <a:t>Coin tossing step 3: applying Bayes’ rule</a:t>
            </a:r>
            <a:endParaRPr lang="en-US" dirty="0"/>
          </a:p>
        </p:txBody>
      </p:sp>
      <p:sp>
        <p:nvSpPr>
          <p:cNvPr id="3" name="Content Placeholder 2"/>
          <p:cNvSpPr>
            <a:spLocks noGrp="1"/>
          </p:cNvSpPr>
          <p:nvPr>
            <p:ph idx="1"/>
          </p:nvPr>
        </p:nvSpPr>
        <p:spPr>
          <a:xfrm>
            <a:off x="838200" y="1505330"/>
            <a:ext cx="10515600" cy="4351338"/>
          </a:xfrm>
        </p:spPr>
        <p:txBody>
          <a:bodyPr/>
          <a:lstStyle/>
          <a:p>
            <a:r>
              <a:rPr lang="en-US" dirty="0" smtClean="0"/>
              <a:t>With the likelihood function and prior distribution in hand, we can apply Bayes’ rule to derive the posterior: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812" y="2611371"/>
            <a:ext cx="8140700" cy="2755900"/>
          </a:xfrm>
          <a:prstGeom prst="rect">
            <a:avLst/>
          </a:prstGeom>
        </p:spPr>
      </p:pic>
    </p:spTree>
    <p:extLst>
      <p:ext uri="{BB962C8B-B14F-4D97-AF65-F5344CB8AC3E}">
        <p14:creationId xmlns:p14="http://schemas.microsoft.com/office/powerpoint/2010/main" val="1790032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Coin tossing step 3: applying Bayes’ rule</a:t>
            </a:r>
            <a:endParaRPr lang="en-US" dirty="0"/>
          </a:p>
        </p:txBody>
      </p:sp>
      <p:sp>
        <p:nvSpPr>
          <p:cNvPr id="3" name="Content Placeholder 2"/>
          <p:cNvSpPr>
            <a:spLocks noGrp="1"/>
          </p:cNvSpPr>
          <p:nvPr>
            <p:ph idx="1"/>
          </p:nvPr>
        </p:nvSpPr>
        <p:spPr>
          <a:xfrm>
            <a:off x="838200" y="1294082"/>
            <a:ext cx="10515600" cy="4351338"/>
          </a:xfrm>
        </p:spPr>
        <p:txBody>
          <a:bodyPr/>
          <a:lstStyle/>
          <a:p>
            <a:r>
              <a:rPr lang="en-US" dirty="0" smtClean="0"/>
              <a:t>With the likelihood function and prior distribution in hand, we can apply Bayes’ rule to derive the posterior: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8843" y="2310862"/>
            <a:ext cx="8140700" cy="2755900"/>
          </a:xfrm>
          <a:prstGeom prst="rect">
            <a:avLst/>
          </a:prstGeom>
        </p:spPr>
      </p:pic>
      <p:cxnSp>
        <p:nvCxnSpPr>
          <p:cNvPr id="6" name="Straight Arrow Connector 5"/>
          <p:cNvCxnSpPr/>
          <p:nvPr/>
        </p:nvCxnSpPr>
        <p:spPr>
          <a:xfrm flipV="1">
            <a:off x="2730321" y="3650713"/>
            <a:ext cx="1880315" cy="1716558"/>
          </a:xfrm>
          <a:prstGeom prst="straightConnector1">
            <a:avLst/>
          </a:prstGeom>
          <a:ln w="76200">
            <a:tailEnd type="triangle"/>
          </a:ln>
          <a:effectLst>
            <a:outerShdw blurRad="50800" dist="76200" dir="2700000" algn="tl"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15876" y="5367271"/>
            <a:ext cx="9960248" cy="954107"/>
          </a:xfrm>
          <a:prstGeom prst="rect">
            <a:avLst/>
          </a:prstGeom>
          <a:noFill/>
        </p:spPr>
        <p:txBody>
          <a:bodyPr wrap="square" rtlCol="0">
            <a:spAutoFit/>
          </a:bodyPr>
          <a:lstStyle/>
          <a:p>
            <a:r>
              <a:rPr lang="en-US" sz="2800" dirty="0" smtClean="0"/>
              <a:t>The marginal distribution P(</a:t>
            </a:r>
            <a:r>
              <a:rPr lang="en-US" sz="2800" i="1" dirty="0" smtClean="0"/>
              <a:t>X</a:t>
            </a:r>
            <a:r>
              <a:rPr lang="en-US" sz="2800" dirty="0" smtClean="0"/>
              <a:t> = </a:t>
            </a:r>
            <a:r>
              <a:rPr lang="en-US" sz="2800" i="1" dirty="0" smtClean="0"/>
              <a:t>x</a:t>
            </a:r>
            <a:r>
              <a:rPr lang="en-US" sz="2800" dirty="0" smtClean="0"/>
              <a:t>) is calculated directly from the likelihood and the prior.  Does </a:t>
            </a:r>
            <a:r>
              <a:rPr lang="en-US" sz="2800" b="1" dirty="0" smtClean="0"/>
              <a:t>not</a:t>
            </a:r>
            <a:r>
              <a:rPr lang="en-US" sz="2800" dirty="0" smtClean="0"/>
              <a:t> depend on </a:t>
            </a:r>
            <a:r>
              <a:rPr lang="en-US" sz="2800" i="1" dirty="0" smtClean="0"/>
              <a:t>p</a:t>
            </a:r>
            <a:r>
              <a:rPr lang="en-US" sz="2800" dirty="0"/>
              <a:t>!</a:t>
            </a:r>
          </a:p>
        </p:txBody>
      </p:sp>
    </p:spTree>
    <p:extLst>
      <p:ext uri="{BB962C8B-B14F-4D97-AF65-F5344CB8AC3E}">
        <p14:creationId xmlns:p14="http://schemas.microsoft.com/office/powerpoint/2010/main" val="1298230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philosophical considerations</a:t>
            </a:r>
            <a:r>
              <a:rPr lang="mr-IN" dirty="0" smtClean="0"/>
              <a:t>…</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meaning</a:t>
            </a:r>
            <a:r>
              <a:rPr lang="en-US" dirty="0" smtClean="0"/>
              <a:t> of probability has influenced method development.</a:t>
            </a:r>
          </a:p>
          <a:p>
            <a:r>
              <a:rPr lang="en-US" dirty="0" smtClean="0"/>
              <a:t>The </a:t>
            </a:r>
            <a:r>
              <a:rPr lang="en-US" b="1" dirty="0" smtClean="0"/>
              <a:t>frequentist interpretation</a:t>
            </a:r>
            <a:r>
              <a:rPr lang="en-US" dirty="0" smtClean="0"/>
              <a:t> understands probability as the long run frequency of an event occurring amongst many trials.</a:t>
            </a:r>
          </a:p>
          <a:p>
            <a:r>
              <a:rPr lang="en-US" dirty="0" smtClean="0"/>
              <a:t>E.g., in a coin toss, P(H) = ½ is interpreted as: if the coin were tossed a very large number of times, half of the tosses would result in heads.</a:t>
            </a:r>
          </a:p>
          <a:p>
            <a:r>
              <a:rPr lang="en-US" dirty="0" smtClean="0"/>
              <a:t>This frequentist interpretation gave rise to many (all?) of the statistical methods covered so far in this course.</a:t>
            </a:r>
          </a:p>
          <a:p>
            <a:endParaRPr lang="en-US" dirty="0"/>
          </a:p>
        </p:txBody>
      </p:sp>
    </p:spTree>
    <p:extLst>
      <p:ext uri="{BB962C8B-B14F-4D97-AF65-F5344CB8AC3E}">
        <p14:creationId xmlns:p14="http://schemas.microsoft.com/office/powerpoint/2010/main" val="211805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Coin tossing: inference</a:t>
            </a:r>
            <a:endParaRPr lang="en-US" dirty="0"/>
          </a:p>
        </p:txBody>
      </p:sp>
      <p:sp>
        <p:nvSpPr>
          <p:cNvPr id="3" name="Content Placeholder 2"/>
          <p:cNvSpPr>
            <a:spLocks noGrp="1"/>
          </p:cNvSpPr>
          <p:nvPr>
            <p:ph idx="1"/>
          </p:nvPr>
        </p:nvSpPr>
        <p:spPr/>
        <p:txBody>
          <a:bodyPr>
            <a:normAutofit lnSpcReduction="10000"/>
          </a:bodyPr>
          <a:lstStyle/>
          <a:p>
            <a:r>
              <a:rPr lang="en-US" dirty="0" smtClean="0"/>
              <a:t>Now that the posterior distribution is in hand, what do we do with it?</a:t>
            </a:r>
          </a:p>
          <a:p>
            <a:r>
              <a:rPr lang="en-US" dirty="0" smtClean="0"/>
              <a:t>If we want a point estimate for </a:t>
            </a:r>
            <a:r>
              <a:rPr lang="en-US" i="1" dirty="0" smtClean="0"/>
              <a:t>p</a:t>
            </a:r>
            <a:r>
              <a:rPr lang="en-US" dirty="0" smtClean="0"/>
              <a:t>, there are many options:</a:t>
            </a:r>
          </a:p>
          <a:p>
            <a:pPr lvl="1"/>
            <a:r>
              <a:rPr lang="en-US" dirty="0" smtClean="0"/>
              <a:t>The mean of the posterior</a:t>
            </a:r>
          </a:p>
          <a:p>
            <a:pPr lvl="1"/>
            <a:r>
              <a:rPr lang="en-US" dirty="0" smtClean="0"/>
              <a:t>The mode of the posterior</a:t>
            </a:r>
          </a:p>
          <a:p>
            <a:pPr lvl="1"/>
            <a:r>
              <a:rPr lang="en-US" dirty="0" smtClean="0"/>
              <a:t>The median of the posterior</a:t>
            </a:r>
          </a:p>
          <a:p>
            <a:pPr lvl="1"/>
            <a:r>
              <a:rPr lang="mr-IN" dirty="0" smtClean="0"/>
              <a:t>…</a:t>
            </a:r>
            <a:endParaRPr lang="en-US" dirty="0" smtClean="0"/>
          </a:p>
          <a:p>
            <a:r>
              <a:rPr lang="en-US" dirty="0" smtClean="0"/>
              <a:t>If we instead want to put an interval on </a:t>
            </a:r>
            <a:r>
              <a:rPr lang="en-US" i="1" dirty="0" smtClean="0"/>
              <a:t>p</a:t>
            </a:r>
            <a:r>
              <a:rPr lang="en-US" dirty="0" smtClean="0"/>
              <a:t>, we can now talk about the probability that some interval contains </a:t>
            </a:r>
            <a:r>
              <a:rPr lang="en-US" i="1" dirty="0" smtClean="0"/>
              <a:t>p</a:t>
            </a:r>
            <a:r>
              <a:rPr lang="en-US" dirty="0" smtClean="0"/>
              <a:t>.</a:t>
            </a:r>
          </a:p>
          <a:p>
            <a:pPr lvl="1"/>
            <a:r>
              <a:rPr lang="en-US" dirty="0" smtClean="0"/>
              <a:t>E.g., select the smallest subset of [0,1] for which the density sums to </a:t>
            </a:r>
            <a:r>
              <a:rPr lang="en-US" i="1" dirty="0" smtClean="0"/>
              <a:t>p</a:t>
            </a:r>
            <a:r>
              <a:rPr lang="en-US" dirty="0" smtClean="0"/>
              <a:t>.</a:t>
            </a:r>
          </a:p>
          <a:p>
            <a:r>
              <a:rPr lang="en-US" dirty="0" smtClean="0"/>
              <a:t>Hypothesis testing: it is possible to compare 2 models using an analogous procedure.  </a:t>
            </a:r>
            <a:endParaRPr lang="en-US" dirty="0"/>
          </a:p>
        </p:txBody>
      </p:sp>
    </p:spTree>
    <p:extLst>
      <p:ext uri="{BB962C8B-B14F-4D97-AF65-F5344CB8AC3E}">
        <p14:creationId xmlns:p14="http://schemas.microsoft.com/office/powerpoint/2010/main" val="736232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example</a:t>
            </a:r>
            <a:endParaRPr lang="en-US" dirty="0"/>
          </a:p>
        </p:txBody>
      </p:sp>
      <p:sp>
        <p:nvSpPr>
          <p:cNvPr id="3" name="Content Placeholder 2"/>
          <p:cNvSpPr>
            <a:spLocks noGrp="1"/>
          </p:cNvSpPr>
          <p:nvPr>
            <p:ph idx="1"/>
          </p:nvPr>
        </p:nvSpPr>
        <p:spPr/>
        <p:txBody>
          <a:bodyPr/>
          <a:lstStyle/>
          <a:p>
            <a:r>
              <a:rPr lang="en-US" dirty="0" smtClean="0"/>
              <a:t>Suppose there are two coins: C and </a:t>
            </a:r>
            <a:r>
              <a:rPr lang="en-US" dirty="0" err="1" smtClean="0"/>
              <a:t>C</a:t>
            </a:r>
            <a:r>
              <a:rPr lang="en-US" baseline="-25000" dirty="0" err="1" smtClean="0"/>
              <a:t>b</a:t>
            </a:r>
            <a:r>
              <a:rPr lang="en-US" dirty="0" smtClean="0"/>
              <a:t>.</a:t>
            </a:r>
          </a:p>
          <a:p>
            <a:pPr lvl="1"/>
            <a:r>
              <a:rPr lang="en-US" dirty="0" smtClean="0"/>
              <a:t>C is a fair coin with P(H|C) = ½</a:t>
            </a:r>
          </a:p>
          <a:p>
            <a:pPr lvl="1"/>
            <a:r>
              <a:rPr lang="en-US" dirty="0" err="1" smtClean="0"/>
              <a:t>C</a:t>
            </a:r>
            <a:r>
              <a:rPr lang="en-US" baseline="-25000" dirty="0" err="1" smtClean="0"/>
              <a:t>b</a:t>
            </a:r>
            <a:r>
              <a:rPr lang="en-US" dirty="0" smtClean="0"/>
              <a:t> is a biased coin with P(</a:t>
            </a:r>
            <a:r>
              <a:rPr lang="en-US" dirty="0" err="1" smtClean="0"/>
              <a:t>H|C</a:t>
            </a:r>
            <a:r>
              <a:rPr lang="en-US" baseline="-25000" dirty="0" err="1" smtClean="0"/>
              <a:t>b</a:t>
            </a:r>
            <a:r>
              <a:rPr lang="en-US" dirty="0" smtClean="0"/>
              <a:t>) = ¾.</a:t>
            </a:r>
          </a:p>
          <a:p>
            <a:r>
              <a:rPr lang="en-US" dirty="0" smtClean="0"/>
              <a:t>Consider the experiment: first choose a coin, then begin flipping the coin.</a:t>
            </a:r>
          </a:p>
          <a:p>
            <a:pPr lvl="1"/>
            <a:r>
              <a:rPr lang="en-US" dirty="0" smtClean="0"/>
              <a:t>Assume the coins are unlabeled, so the probability of choosing C or </a:t>
            </a:r>
            <a:r>
              <a:rPr lang="en-US" dirty="0" err="1" smtClean="0"/>
              <a:t>C</a:t>
            </a:r>
            <a:r>
              <a:rPr lang="en-US" baseline="-25000" dirty="0" err="1" smtClean="0"/>
              <a:t>b</a:t>
            </a:r>
            <a:r>
              <a:rPr lang="en-US" dirty="0" smtClean="0"/>
              <a:t> is ½.</a:t>
            </a:r>
          </a:p>
          <a:p>
            <a:pPr lvl="1"/>
            <a:r>
              <a:rPr lang="en-US" dirty="0" smtClean="0"/>
              <a:t>A coin is only chosen one time and used for all subsequent coin tosses.</a:t>
            </a:r>
          </a:p>
          <a:p>
            <a:r>
              <a:rPr lang="en-US" dirty="0" smtClean="0"/>
              <a:t>Suppose you choose a coin and toss it once, obtaining heads.  What is the probability that you chose the biased coin?</a:t>
            </a:r>
            <a:endParaRPr lang="en-US" dirty="0"/>
          </a:p>
        </p:txBody>
      </p:sp>
    </p:spTree>
    <p:extLst>
      <p:ext uri="{BB962C8B-B14F-4D97-AF65-F5344CB8AC3E}">
        <p14:creationId xmlns:p14="http://schemas.microsoft.com/office/powerpoint/2010/main" val="2072907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Using Bayes’ theorem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0" y="1248435"/>
            <a:ext cx="8636000" cy="3746500"/>
          </a:xfrm>
          <a:prstGeom prst="rect">
            <a:avLst/>
          </a:prstGeom>
        </p:spPr>
      </p:pic>
      <p:sp>
        <p:nvSpPr>
          <p:cNvPr id="5" name="TextBox 4"/>
          <p:cNvSpPr txBox="1"/>
          <p:nvPr/>
        </p:nvSpPr>
        <p:spPr>
          <a:xfrm>
            <a:off x="838200" y="6211669"/>
            <a:ext cx="8822028" cy="646331"/>
          </a:xfrm>
          <a:prstGeom prst="rect">
            <a:avLst/>
          </a:prstGeom>
          <a:noFill/>
        </p:spPr>
        <p:txBody>
          <a:bodyPr wrap="square" rtlCol="0">
            <a:spAutoFit/>
          </a:bodyPr>
          <a:lstStyle/>
          <a:p>
            <a:r>
              <a:rPr lang="en-US" dirty="0" smtClean="0"/>
              <a:t>Note: frequentist method is the same.  This is an artificial case where frequentist probability can consider P</a:t>
            </a:r>
            <a:r>
              <a:rPr lang="de-DE" dirty="0" smtClean="0"/>
              <a:t>(C).</a:t>
            </a:r>
            <a:endParaRPr lang="en-US" dirty="0"/>
          </a:p>
        </p:txBody>
      </p:sp>
      <p:sp>
        <p:nvSpPr>
          <p:cNvPr id="6" name="TextBox 5"/>
          <p:cNvSpPr txBox="1"/>
          <p:nvPr/>
        </p:nvSpPr>
        <p:spPr>
          <a:xfrm>
            <a:off x="838200" y="5341692"/>
            <a:ext cx="7421199" cy="523220"/>
          </a:xfrm>
          <a:prstGeom prst="rect">
            <a:avLst/>
          </a:prstGeom>
          <a:noFill/>
        </p:spPr>
        <p:txBody>
          <a:bodyPr wrap="none" rtlCol="0">
            <a:spAutoFit/>
          </a:bodyPr>
          <a:lstStyle/>
          <a:p>
            <a:pPr marL="285750" indent="-285750">
              <a:buFont typeface="Arial" charset="0"/>
              <a:buChar char="•"/>
            </a:pPr>
            <a:r>
              <a:rPr lang="en-US" sz="2800" dirty="0" smtClean="0"/>
              <a:t>How would things change if we saw two heads?</a:t>
            </a:r>
            <a:endParaRPr lang="en-US" sz="2800" dirty="0"/>
          </a:p>
        </p:txBody>
      </p:sp>
    </p:spTree>
    <p:extLst>
      <p:ext uri="{BB962C8B-B14F-4D97-AF65-F5344CB8AC3E}">
        <p14:creationId xmlns:p14="http://schemas.microsoft.com/office/powerpoint/2010/main" val="1059638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Put the previous information into the “prior”</a:t>
            </a:r>
            <a:endParaRPr lang="en-US" dirty="0"/>
          </a:p>
        </p:txBody>
      </p:sp>
      <p:sp>
        <p:nvSpPr>
          <p:cNvPr id="5" name="TextBox 4"/>
          <p:cNvSpPr txBox="1"/>
          <p:nvPr/>
        </p:nvSpPr>
        <p:spPr>
          <a:xfrm>
            <a:off x="838200" y="1017847"/>
            <a:ext cx="9929611" cy="1384995"/>
          </a:xfrm>
          <a:prstGeom prst="rect">
            <a:avLst/>
          </a:prstGeom>
          <a:noFill/>
        </p:spPr>
        <p:txBody>
          <a:bodyPr wrap="square" rtlCol="0">
            <a:spAutoFit/>
          </a:bodyPr>
          <a:lstStyle/>
          <a:p>
            <a:pPr marL="285750" indent="-285750">
              <a:buFont typeface="Arial" charset="0"/>
              <a:buChar char="•"/>
            </a:pPr>
            <a:r>
              <a:rPr lang="en-US" sz="2800" dirty="0" smtClean="0"/>
              <a:t>Let P*(</a:t>
            </a:r>
            <a:r>
              <a:rPr lang="mr-IN" sz="2800" dirty="0" smtClean="0"/>
              <a:t>…</a:t>
            </a:r>
            <a:r>
              <a:rPr lang="en-US" sz="2800" dirty="0" smtClean="0"/>
              <a:t>) represent the probability computed on the previous slide: P*</a:t>
            </a:r>
            <a:r>
              <a:rPr lang="de-DE" sz="2800" dirty="0" smtClean="0"/>
              <a:t>(C) = 2/5 </a:t>
            </a:r>
            <a:r>
              <a:rPr lang="de-DE" sz="2800" dirty="0" err="1" smtClean="0"/>
              <a:t>and</a:t>
            </a:r>
            <a:r>
              <a:rPr lang="de-DE" sz="2800" dirty="0" smtClean="0"/>
              <a:t> P*(</a:t>
            </a:r>
            <a:r>
              <a:rPr lang="de-DE" sz="2800" dirty="0" err="1" smtClean="0"/>
              <a:t>C</a:t>
            </a:r>
            <a:r>
              <a:rPr lang="de-DE" sz="2800" baseline="-25000" dirty="0" err="1" smtClean="0"/>
              <a:t>b</a:t>
            </a:r>
            <a:r>
              <a:rPr lang="de-DE" sz="2800" dirty="0" smtClean="0"/>
              <a:t>) = 3/5.</a:t>
            </a:r>
          </a:p>
          <a:p>
            <a:pPr marL="285750" indent="-285750">
              <a:buFont typeface="Arial" charset="0"/>
              <a:buChar char="•"/>
            </a:pPr>
            <a:r>
              <a:rPr lang="de-DE" sz="2800" dirty="0" err="1" smtClean="0"/>
              <a:t>We</a:t>
            </a:r>
            <a:r>
              <a:rPr lang="de-DE" sz="2800" dirty="0" smtClean="0"/>
              <a:t> </a:t>
            </a:r>
            <a:r>
              <a:rPr lang="de-DE" sz="2800" dirty="0" err="1" smtClean="0"/>
              <a:t>can</a:t>
            </a:r>
            <a:r>
              <a:rPr lang="de-DE" sz="2800" dirty="0" smtClean="0"/>
              <a:t> “update“ </a:t>
            </a:r>
            <a:r>
              <a:rPr lang="de-DE" sz="2800" dirty="0" err="1" smtClean="0"/>
              <a:t>the</a:t>
            </a:r>
            <a:r>
              <a:rPr lang="de-DE" sz="2800" dirty="0" smtClean="0"/>
              <a:t> </a:t>
            </a:r>
            <a:r>
              <a:rPr lang="de-DE" sz="2800" dirty="0" err="1" smtClean="0"/>
              <a:t>previous</a:t>
            </a:r>
            <a:r>
              <a:rPr lang="de-DE" sz="2800" dirty="0" smtClean="0"/>
              <a:t> </a:t>
            </a:r>
            <a:r>
              <a:rPr lang="de-DE" sz="2800" dirty="0" err="1" smtClean="0"/>
              <a:t>expression</a:t>
            </a:r>
            <a:r>
              <a:rPr lang="de-DE" sz="2800" dirty="0" smtClean="0"/>
              <a:t>.</a:t>
            </a:r>
            <a:endParaRPr lang="en-US" sz="2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611" y="2837287"/>
            <a:ext cx="9474200" cy="3746500"/>
          </a:xfrm>
          <a:prstGeom prst="rect">
            <a:avLst/>
          </a:prstGeom>
        </p:spPr>
      </p:pic>
    </p:spTree>
    <p:extLst>
      <p:ext uri="{BB962C8B-B14F-4D97-AF65-F5344CB8AC3E}">
        <p14:creationId xmlns:p14="http://schemas.microsoft.com/office/powerpoint/2010/main" val="1973885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Updating in </a:t>
            </a:r>
            <a:r>
              <a:rPr lang="en-US" smtClean="0"/>
              <a:t>more detail</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398" y="1107583"/>
            <a:ext cx="11285204" cy="4648100"/>
          </a:xfrm>
          <a:prstGeom prst="rect">
            <a:avLst/>
          </a:prstGeom>
        </p:spPr>
      </p:pic>
      <p:sp>
        <p:nvSpPr>
          <p:cNvPr id="5" name="TextBox 4"/>
          <p:cNvSpPr txBox="1"/>
          <p:nvPr/>
        </p:nvSpPr>
        <p:spPr>
          <a:xfrm>
            <a:off x="838200" y="5903893"/>
            <a:ext cx="10515600" cy="954107"/>
          </a:xfrm>
          <a:prstGeom prst="rect">
            <a:avLst/>
          </a:prstGeom>
          <a:noFill/>
        </p:spPr>
        <p:txBody>
          <a:bodyPr wrap="square" rtlCol="0">
            <a:spAutoFit/>
          </a:bodyPr>
          <a:lstStyle/>
          <a:p>
            <a:pPr marL="285750" indent="-285750">
              <a:buFont typeface="Arial" charset="0"/>
              <a:buChar char="•"/>
            </a:pPr>
            <a:r>
              <a:rPr lang="en-US" sz="2800" dirty="0" smtClean="0"/>
              <a:t>Values in curly braces are the posterior probabilities of C and </a:t>
            </a:r>
            <a:r>
              <a:rPr lang="en-US" sz="2800" dirty="0" err="1" smtClean="0"/>
              <a:t>C</a:t>
            </a:r>
            <a:r>
              <a:rPr lang="en-US" sz="2800" baseline="-25000" dirty="0" err="1" smtClean="0"/>
              <a:t>b</a:t>
            </a:r>
            <a:r>
              <a:rPr lang="en-US" sz="2800" dirty="0"/>
              <a:t> </a:t>
            </a:r>
            <a:r>
              <a:rPr lang="en-US" sz="2800" dirty="0" smtClean="0"/>
              <a:t>after observing one heads.</a:t>
            </a:r>
            <a:endParaRPr lang="en-US" sz="2800" baseline="-25000" dirty="0"/>
          </a:p>
        </p:txBody>
      </p:sp>
    </p:spTree>
    <p:extLst>
      <p:ext uri="{BB962C8B-B14F-4D97-AF65-F5344CB8AC3E}">
        <p14:creationId xmlns:p14="http://schemas.microsoft.com/office/powerpoint/2010/main" val="480490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Bayesian vs. Frequentist</a:t>
            </a:r>
            <a:endParaRPr lang="en-US" dirty="0"/>
          </a:p>
        </p:txBody>
      </p:sp>
      <p:sp>
        <p:nvSpPr>
          <p:cNvPr id="3" name="Content Placeholder 2"/>
          <p:cNvSpPr>
            <a:spLocks noGrp="1"/>
          </p:cNvSpPr>
          <p:nvPr>
            <p:ph idx="1"/>
          </p:nvPr>
        </p:nvSpPr>
        <p:spPr/>
        <p:txBody>
          <a:bodyPr/>
          <a:lstStyle/>
          <a:p>
            <a:r>
              <a:rPr lang="en-US" dirty="0" smtClean="0"/>
              <a:t>In the previous example, the two approaches agreed.</a:t>
            </a:r>
          </a:p>
          <a:p>
            <a:r>
              <a:rPr lang="en-US" dirty="0" smtClean="0"/>
              <a:t>As mentioned, this is because the problem was set up to be accessible to the frequentist understanding of probability.</a:t>
            </a:r>
          </a:p>
          <a:p>
            <a:r>
              <a:rPr lang="en-US" dirty="0" smtClean="0"/>
              <a:t>Now let’s generalize to a case where the two approaches differ.</a:t>
            </a:r>
          </a:p>
          <a:p>
            <a:r>
              <a:rPr lang="en-US" dirty="0" smtClean="0"/>
              <a:t>Instead of choosing from one of two coins, suppose there is only one coin but we do not know the probability </a:t>
            </a:r>
            <a:r>
              <a:rPr lang="en-US" i="1" dirty="0" smtClean="0"/>
              <a:t>p</a:t>
            </a:r>
            <a:r>
              <a:rPr lang="en-US" dirty="0" smtClean="0"/>
              <a:t> of obtaining heads.</a:t>
            </a:r>
          </a:p>
          <a:p>
            <a:r>
              <a:rPr lang="en-US" dirty="0" smtClean="0"/>
              <a:t>In any case, we toss the coin 3 times and observe 3 heads.</a:t>
            </a:r>
          </a:p>
          <a:p>
            <a:r>
              <a:rPr lang="en-US" dirty="0" smtClean="0"/>
              <a:t>Is the coin is fair (p = 1/2)?</a:t>
            </a:r>
            <a:endParaRPr lang="en-US" dirty="0"/>
          </a:p>
        </p:txBody>
      </p:sp>
    </p:spTree>
    <p:extLst>
      <p:ext uri="{BB962C8B-B14F-4D97-AF65-F5344CB8AC3E}">
        <p14:creationId xmlns:p14="http://schemas.microsoft.com/office/powerpoint/2010/main" val="443050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Frequentist approach</a:t>
            </a:r>
            <a:endParaRPr lang="en-US" dirty="0"/>
          </a:p>
        </p:txBody>
      </p:sp>
      <p:sp>
        <p:nvSpPr>
          <p:cNvPr id="3" name="Content Placeholder 2"/>
          <p:cNvSpPr>
            <a:spLocks noGrp="1"/>
          </p:cNvSpPr>
          <p:nvPr>
            <p:ph idx="1"/>
          </p:nvPr>
        </p:nvSpPr>
        <p:spPr/>
        <p:txBody>
          <a:bodyPr/>
          <a:lstStyle/>
          <a:p>
            <a:r>
              <a:rPr lang="en-US" dirty="0" smtClean="0"/>
              <a:t>In the frequentist approach, one sets up a hypothesis test for </a:t>
            </a:r>
            <a:r>
              <a:rPr lang="en-US" i="1" dirty="0" smtClean="0"/>
              <a:t>p</a:t>
            </a:r>
            <a:r>
              <a:rPr lang="en-US" dirty="0" smtClean="0"/>
              <a:t> = ½.</a:t>
            </a:r>
          </a:p>
          <a:p>
            <a:r>
              <a:rPr lang="en-US" dirty="0" smtClean="0"/>
              <a:t>Since 3 heads and 3 tails are the most extreme possible events under the null, each with probability 1/8, the p-value of the test is 1/8 + 1/8 = 0.25.</a:t>
            </a:r>
          </a:p>
          <a:p>
            <a:r>
              <a:rPr lang="en-US" dirty="0" smtClean="0"/>
              <a:t>This is not significant at the conventional 0.05 level and we fail to reject H</a:t>
            </a:r>
            <a:r>
              <a:rPr lang="en-US" baseline="-25000" dirty="0" smtClean="0"/>
              <a:t>0</a:t>
            </a:r>
            <a:r>
              <a:rPr lang="en-US" dirty="0" smtClean="0"/>
              <a:t>.</a:t>
            </a:r>
            <a:endParaRPr lang="en-US" dirty="0"/>
          </a:p>
        </p:txBody>
      </p:sp>
    </p:spTree>
    <p:extLst>
      <p:ext uri="{BB962C8B-B14F-4D97-AF65-F5344CB8AC3E}">
        <p14:creationId xmlns:p14="http://schemas.microsoft.com/office/powerpoint/2010/main" val="1435660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Bayesian approach: deriving the posterior</a:t>
            </a:r>
            <a:endParaRPr lang="en-US" dirty="0"/>
          </a:p>
        </p:txBody>
      </p:sp>
      <p:sp>
        <p:nvSpPr>
          <p:cNvPr id="3" name="Content Placeholder 2"/>
          <p:cNvSpPr>
            <a:spLocks noGrp="1"/>
          </p:cNvSpPr>
          <p:nvPr>
            <p:ph idx="1"/>
          </p:nvPr>
        </p:nvSpPr>
        <p:spPr>
          <a:xfrm>
            <a:off x="838200" y="1325563"/>
            <a:ext cx="10515600" cy="5032375"/>
          </a:xfrm>
        </p:spPr>
        <p:txBody>
          <a:bodyPr>
            <a:normAutofit fontScale="85000" lnSpcReduction="10000"/>
          </a:bodyPr>
          <a:lstStyle/>
          <a:p>
            <a:r>
              <a:rPr lang="en-US" dirty="0" smtClean="0"/>
              <a:t>Let’s choose a uniform prior, P(p) = 1.  This is a subjective choice.</a:t>
            </a:r>
          </a:p>
          <a:p>
            <a:r>
              <a:rPr lang="en-US" dirty="0" smtClean="0"/>
              <a:t>The likelihood is binomial(3, p).  In fact, we already derived the posterior distribution earlier:</a:t>
            </a:r>
          </a:p>
          <a:p>
            <a:endParaRPr lang="en-US" dirty="0"/>
          </a:p>
          <a:p>
            <a:endParaRPr lang="en-US" dirty="0" smtClean="0"/>
          </a:p>
          <a:p>
            <a:endParaRPr lang="en-US" dirty="0"/>
          </a:p>
          <a:p>
            <a:r>
              <a:rPr lang="en-US" dirty="0" smtClean="0"/>
              <a:t>For 3 heads (N = x = 3), this simplifies to 4</a:t>
            </a:r>
            <a:r>
              <a:rPr lang="en-US" i="1" dirty="0" smtClean="0"/>
              <a:t>p</a:t>
            </a:r>
            <a:r>
              <a:rPr lang="en-US" baseline="30000" dirty="0" smtClean="0"/>
              <a:t>3</a:t>
            </a:r>
            <a:r>
              <a:rPr lang="en-US" dirty="0" smtClean="0"/>
              <a:t>.</a:t>
            </a:r>
          </a:p>
          <a:p>
            <a:r>
              <a:rPr lang="en-US" dirty="0" smtClean="0"/>
              <a:t>In practice the posterior rarely works out so cleanly.  With more parameters, we must usually also worry about integrating out “nuisance parameters”.</a:t>
            </a:r>
          </a:p>
          <a:p>
            <a:r>
              <a:rPr lang="en-US" dirty="0" smtClean="0"/>
              <a:t>The integrals produced in this way often have no simple solution and must be approximated.  There is a vast literature on methods, the most popular of which is Monte Carlo sampling</a:t>
            </a:r>
          </a:p>
          <a:p>
            <a:pPr lvl="1"/>
            <a:r>
              <a:rPr lang="en-US" dirty="0" smtClean="0"/>
              <a:t>A particular augmentation, Markov Chain Monte Carlo (MCMC) is of particular interest.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9459" t="45908"/>
          <a:stretch/>
        </p:blipFill>
        <p:spPr>
          <a:xfrm>
            <a:off x="3876541" y="2066926"/>
            <a:ext cx="5742546" cy="1490729"/>
          </a:xfrm>
          <a:prstGeom prst="rect">
            <a:avLst/>
          </a:prstGeom>
        </p:spPr>
      </p:pic>
    </p:spTree>
    <p:extLst>
      <p:ext uri="{BB962C8B-B14F-4D97-AF65-F5344CB8AC3E}">
        <p14:creationId xmlns:p14="http://schemas.microsoft.com/office/powerpoint/2010/main" val="1059971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052" y="0"/>
            <a:ext cx="10515600" cy="1325563"/>
          </a:xfrm>
        </p:spPr>
        <p:txBody>
          <a:bodyPr/>
          <a:lstStyle/>
          <a:p>
            <a:r>
              <a:rPr lang="en-US" dirty="0" smtClean="0"/>
              <a:t>Bayesian approach: using the posterior</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359" y="1239927"/>
            <a:ext cx="10077002" cy="5440869"/>
          </a:xfrm>
          <a:prstGeom prst="rect">
            <a:avLst/>
          </a:prstGeom>
        </p:spPr>
      </p:pic>
      <p:sp>
        <p:nvSpPr>
          <p:cNvPr id="6" name="TextBox 5"/>
          <p:cNvSpPr txBox="1"/>
          <p:nvPr/>
        </p:nvSpPr>
        <p:spPr>
          <a:xfrm>
            <a:off x="10283303" y="1778532"/>
            <a:ext cx="1771639" cy="954107"/>
          </a:xfrm>
          <a:prstGeom prst="rect">
            <a:avLst/>
          </a:prstGeom>
          <a:noFill/>
        </p:spPr>
        <p:txBody>
          <a:bodyPr wrap="none" rtlCol="0">
            <a:spAutoFit/>
          </a:bodyPr>
          <a:lstStyle/>
          <a:p>
            <a:r>
              <a:rPr lang="en-US" sz="2800" dirty="0" smtClean="0"/>
              <a:t>E[p | HHH]</a:t>
            </a:r>
          </a:p>
          <a:p>
            <a:r>
              <a:rPr lang="en-US" sz="2800" dirty="0" smtClean="0"/>
              <a:t>      = 0.8</a:t>
            </a:r>
            <a:endParaRPr lang="en-US" sz="2800" dirty="0"/>
          </a:p>
        </p:txBody>
      </p:sp>
      <p:sp>
        <p:nvSpPr>
          <p:cNvPr id="7" name="TextBox 6"/>
          <p:cNvSpPr txBox="1"/>
          <p:nvPr/>
        </p:nvSpPr>
        <p:spPr>
          <a:xfrm>
            <a:off x="9987548" y="4971245"/>
            <a:ext cx="2363147" cy="954107"/>
          </a:xfrm>
          <a:prstGeom prst="rect">
            <a:avLst/>
          </a:prstGeom>
          <a:noFill/>
        </p:spPr>
        <p:txBody>
          <a:bodyPr wrap="none" rtlCol="0">
            <a:spAutoFit/>
          </a:bodyPr>
          <a:lstStyle/>
          <a:p>
            <a:r>
              <a:rPr lang="en-US" sz="2800" dirty="0" smtClean="0"/>
              <a:t>P(p &gt; ½ | HHH)</a:t>
            </a:r>
          </a:p>
          <a:p>
            <a:r>
              <a:rPr lang="en-US" sz="2800" dirty="0" smtClean="0"/>
              <a:t>   = 0.94</a:t>
            </a:r>
            <a:endParaRPr lang="en-US" sz="2800" dirty="0"/>
          </a:p>
        </p:txBody>
      </p:sp>
      <p:cxnSp>
        <p:nvCxnSpPr>
          <p:cNvPr id="9" name="Straight Arrow Connector 8"/>
          <p:cNvCxnSpPr>
            <a:stCxn id="7" idx="0"/>
          </p:cNvCxnSpPr>
          <p:nvPr/>
        </p:nvCxnSpPr>
        <p:spPr>
          <a:xfrm flipH="1">
            <a:off x="9775066" y="4971245"/>
            <a:ext cx="1394056" cy="0"/>
          </a:xfrm>
          <a:prstGeom prst="straightConnector1">
            <a:avLst/>
          </a:prstGeom>
          <a:ln w="76200">
            <a:tailEnd type="triangle"/>
          </a:ln>
          <a:effectLst>
            <a:outerShdw blurRad="50800" dist="762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p:cNvCxnSpPr>
          <p:nvPr/>
        </p:nvCxnSpPr>
        <p:spPr>
          <a:xfrm flipH="1" flipV="1">
            <a:off x="9556125" y="2437717"/>
            <a:ext cx="1612998" cy="294922"/>
          </a:xfrm>
          <a:prstGeom prst="straightConnector1">
            <a:avLst/>
          </a:prstGeom>
          <a:ln w="76200">
            <a:tailEnd type="triangle"/>
          </a:ln>
          <a:effectLst>
            <a:outerShdw blurRad="50800" dist="762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Left Bracket 15"/>
          <p:cNvSpPr/>
          <p:nvPr/>
        </p:nvSpPr>
        <p:spPr>
          <a:xfrm rot="16200000">
            <a:off x="9357168" y="5685356"/>
            <a:ext cx="93708" cy="957926"/>
          </a:xfrm>
          <a:prstGeom prst="leftBracket">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7735373" y="6368308"/>
            <a:ext cx="4079386" cy="461665"/>
          </a:xfrm>
          <a:prstGeom prst="rect">
            <a:avLst/>
          </a:prstGeom>
          <a:noFill/>
        </p:spPr>
        <p:txBody>
          <a:bodyPr wrap="none" rtlCol="0">
            <a:spAutoFit/>
          </a:bodyPr>
          <a:lstStyle/>
          <a:p>
            <a:r>
              <a:rPr lang="en-US" sz="2400" dirty="0" smtClean="0"/>
              <a:t>95</a:t>
            </a:r>
            <a:r>
              <a:rPr lang="en-US" sz="2400" smtClean="0"/>
              <a:t>% Bayesian </a:t>
            </a:r>
            <a:r>
              <a:rPr lang="en-US" sz="2400" dirty="0" smtClean="0"/>
              <a:t>interval: (0.47, 1)</a:t>
            </a:r>
            <a:endParaRPr lang="en-US" sz="2400" dirty="0"/>
          </a:p>
        </p:txBody>
      </p:sp>
    </p:spTree>
    <p:extLst>
      <p:ext uri="{BB962C8B-B14F-4D97-AF65-F5344CB8AC3E}">
        <p14:creationId xmlns:p14="http://schemas.microsoft.com/office/powerpoint/2010/main" val="839487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Bayesian vs. frequentist results</a:t>
            </a:r>
            <a:endParaRPr lang="en-US" dirty="0"/>
          </a:p>
        </p:txBody>
      </p:sp>
      <p:sp>
        <p:nvSpPr>
          <p:cNvPr id="3" name="Content Placeholder 2"/>
          <p:cNvSpPr>
            <a:spLocks noGrp="1"/>
          </p:cNvSpPr>
          <p:nvPr>
            <p:ph idx="1"/>
          </p:nvPr>
        </p:nvSpPr>
        <p:spPr/>
        <p:txBody>
          <a:bodyPr>
            <a:normAutofit lnSpcReduction="10000"/>
          </a:bodyPr>
          <a:lstStyle/>
          <a:p>
            <a:r>
              <a:rPr lang="en-US" dirty="0" smtClean="0"/>
              <a:t>In this case, neither the Bayesian nor frequentist reject the possibility that the coin is biased.</a:t>
            </a:r>
          </a:p>
          <a:p>
            <a:pPr lvl="1"/>
            <a:r>
              <a:rPr lang="en-US" dirty="0" smtClean="0"/>
              <a:t>For the Bayesian, this is because the 95% “credible interval” includes 1/2.</a:t>
            </a:r>
          </a:p>
          <a:p>
            <a:r>
              <a:rPr lang="en-US" dirty="0" smtClean="0"/>
              <a:t>For the Bayesian:</a:t>
            </a:r>
          </a:p>
          <a:p>
            <a:pPr lvl="1"/>
            <a:r>
              <a:rPr lang="en-US" dirty="0" smtClean="0"/>
              <a:t>Possible point estimates for the unknown p include 0.8, the mean of the posterior distribution or even p = 1, the mode of the posterior.</a:t>
            </a:r>
          </a:p>
          <a:p>
            <a:r>
              <a:rPr lang="en-US" dirty="0" smtClean="0"/>
              <a:t>Unlike the frequentist, the Bayesian can make a statement about the probability that p is greater than 1/2: the shaded area included 94% of the area under the curve.</a:t>
            </a:r>
          </a:p>
          <a:p>
            <a:r>
              <a:rPr lang="en-US" dirty="0" smtClean="0"/>
              <a:t>The </a:t>
            </a:r>
            <a:r>
              <a:rPr lang="en-US" b="1" dirty="0" smtClean="0"/>
              <a:t>Bayes Factor</a:t>
            </a:r>
            <a:r>
              <a:rPr lang="en-US" dirty="0" smtClean="0"/>
              <a:t> for model selection: ratio of P(</a:t>
            </a:r>
            <a:r>
              <a:rPr lang="en-US" dirty="0" err="1" smtClean="0"/>
              <a:t>C</a:t>
            </a:r>
            <a:r>
              <a:rPr lang="en-US" baseline="-25000" dirty="0" err="1" smtClean="0"/>
              <a:t>b</a:t>
            </a:r>
            <a:r>
              <a:rPr lang="en-US" dirty="0" smtClean="0"/>
              <a:t>) to P</a:t>
            </a:r>
            <a:r>
              <a:rPr lang="de-DE" dirty="0" smtClean="0"/>
              <a:t>(C) = 0.94/0.06 = </a:t>
            </a:r>
            <a:r>
              <a:rPr lang="de-DE" dirty="0" err="1" smtClean="0"/>
              <a:t>approx</a:t>
            </a:r>
            <a:r>
              <a:rPr lang="de-DE" dirty="0" smtClean="0"/>
              <a:t>. 16.</a:t>
            </a:r>
            <a:endParaRPr lang="en-US" dirty="0"/>
          </a:p>
        </p:txBody>
      </p:sp>
    </p:spTree>
    <p:extLst>
      <p:ext uri="{BB962C8B-B14F-4D97-AF65-F5344CB8AC3E}">
        <p14:creationId xmlns:p14="http://schemas.microsoft.com/office/powerpoint/2010/main" val="1458549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The p-value</a:t>
            </a:r>
            <a:endParaRPr lang="en-US" dirty="0"/>
          </a:p>
        </p:txBody>
      </p:sp>
      <p:sp>
        <p:nvSpPr>
          <p:cNvPr id="3" name="Content Placeholder 2"/>
          <p:cNvSpPr>
            <a:spLocks noGrp="1"/>
          </p:cNvSpPr>
          <p:nvPr>
            <p:ph idx="1"/>
          </p:nvPr>
        </p:nvSpPr>
        <p:spPr>
          <a:xfrm>
            <a:off x="838200" y="1154113"/>
            <a:ext cx="10515600" cy="4351338"/>
          </a:xfrm>
        </p:spPr>
        <p:txBody>
          <a:bodyPr>
            <a:noAutofit/>
          </a:bodyPr>
          <a:lstStyle/>
          <a:p>
            <a:r>
              <a:rPr lang="en-US" sz="3200" dirty="0" smtClean="0"/>
              <a:t>With the frequentist interpretation of probability in mind, let’s revisit the p-value.</a:t>
            </a:r>
          </a:p>
          <a:p>
            <a:r>
              <a:rPr lang="en-US" sz="3200" dirty="0" smtClean="0"/>
              <a:t>So, what is a p-value and how is it interpreted?  Tricky..</a:t>
            </a:r>
          </a:p>
        </p:txBody>
      </p:sp>
    </p:spTree>
    <p:extLst>
      <p:ext uri="{BB962C8B-B14F-4D97-AF65-F5344CB8AC3E}">
        <p14:creationId xmlns:p14="http://schemas.microsoft.com/office/powerpoint/2010/main" val="827089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A major objection: the prior</a:t>
            </a:r>
            <a:endParaRPr lang="en-US" dirty="0"/>
          </a:p>
        </p:txBody>
      </p:sp>
      <p:sp>
        <p:nvSpPr>
          <p:cNvPr id="3" name="Content Placeholder 2"/>
          <p:cNvSpPr>
            <a:spLocks noGrp="1"/>
          </p:cNvSpPr>
          <p:nvPr>
            <p:ph idx="1"/>
          </p:nvPr>
        </p:nvSpPr>
        <p:spPr>
          <a:xfrm>
            <a:off x="838200" y="1325563"/>
            <a:ext cx="10515600" cy="4351338"/>
          </a:xfrm>
        </p:spPr>
        <p:txBody>
          <a:bodyPr/>
          <a:lstStyle/>
          <a:p>
            <a:r>
              <a:rPr lang="en-US" dirty="0" smtClean="0"/>
              <a:t>A major objection to Bayesian methods is the need to specify a prior.</a:t>
            </a:r>
          </a:p>
          <a:p>
            <a:r>
              <a:rPr lang="en-US" dirty="0" smtClean="0"/>
              <a:t>Priors are viewed as lacking objectivity, an important disadvantage for scientific pursuits.</a:t>
            </a:r>
          </a:p>
          <a:p>
            <a:r>
              <a:rPr lang="en-US" dirty="0" smtClean="0"/>
              <a:t>However, much effort has been spent to discover priors with objective qualities: “</a:t>
            </a:r>
            <a:r>
              <a:rPr lang="en-US" dirty="0" err="1" smtClean="0"/>
              <a:t>noninformative</a:t>
            </a:r>
            <a:r>
              <a:rPr lang="en-US" dirty="0" smtClean="0"/>
              <a:t> priors.”</a:t>
            </a:r>
          </a:p>
          <a:p>
            <a:r>
              <a:rPr lang="en-US" dirty="0" smtClean="0"/>
              <a:t>These include “flat priors” as we used in the previous example.</a:t>
            </a:r>
          </a:p>
          <a:p>
            <a:pPr lvl="1"/>
            <a:r>
              <a:rPr lang="en-US" dirty="0" smtClean="0"/>
              <a:t>Unfortunately, flat priors become “improper” on infinite parameter spaces.</a:t>
            </a:r>
          </a:p>
          <a:p>
            <a:r>
              <a:rPr lang="en-US" dirty="0" smtClean="0"/>
              <a:t>The “</a:t>
            </a:r>
            <a:r>
              <a:rPr lang="en-US" dirty="0" err="1" smtClean="0"/>
              <a:t>Jeffreys</a:t>
            </a:r>
            <a:r>
              <a:rPr lang="en-US" dirty="0" smtClean="0"/>
              <a:t>” prior is another attempt an objectivity.  It attempts to preserve inferences under nice transformations of the parameters.</a:t>
            </a:r>
          </a:p>
          <a:p>
            <a:pPr lvl="1"/>
            <a:endParaRPr lang="en-US" dirty="0" smtClean="0"/>
          </a:p>
        </p:txBody>
      </p:sp>
    </p:spTree>
    <p:extLst>
      <p:ext uri="{BB962C8B-B14F-4D97-AF65-F5344CB8AC3E}">
        <p14:creationId xmlns:p14="http://schemas.microsoft.com/office/powerpoint/2010/main" val="1463029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598"/>
            <a:ext cx="10515600" cy="1325563"/>
          </a:xfrm>
        </p:spPr>
        <p:txBody>
          <a:bodyPr/>
          <a:lstStyle/>
          <a:p>
            <a:r>
              <a:rPr lang="en-US" dirty="0" smtClean="0"/>
              <a:t>Priors</a:t>
            </a:r>
            <a:endParaRPr lang="en-US" dirty="0"/>
          </a:p>
        </p:txBody>
      </p:sp>
      <p:sp>
        <p:nvSpPr>
          <p:cNvPr id="4" name="TextBox 3"/>
          <p:cNvSpPr txBox="1"/>
          <p:nvPr/>
        </p:nvSpPr>
        <p:spPr>
          <a:xfrm>
            <a:off x="1040184" y="1236372"/>
            <a:ext cx="10111632" cy="5693866"/>
          </a:xfrm>
          <a:prstGeom prst="rect">
            <a:avLst/>
          </a:prstGeom>
          <a:noFill/>
        </p:spPr>
        <p:txBody>
          <a:bodyPr wrap="square" rtlCol="0">
            <a:spAutoFit/>
          </a:bodyPr>
          <a:lstStyle/>
          <a:p>
            <a:pPr marL="285750" indent="-285750">
              <a:buFont typeface="Arial" charset="0"/>
              <a:buChar char="•"/>
            </a:pPr>
            <a:r>
              <a:rPr lang="en-US" sz="2800" dirty="0" smtClean="0"/>
              <a:t>However, the influence of the prior diminishes as more data are gathered.</a:t>
            </a:r>
          </a:p>
          <a:p>
            <a:pPr marL="285750" indent="-285750">
              <a:buFont typeface="Arial" charset="0"/>
              <a:buChar char="•"/>
            </a:pPr>
            <a:r>
              <a:rPr lang="en-US" sz="2800" dirty="0" smtClean="0"/>
              <a:t>But this depends on the strength of the prior vs. the data.</a:t>
            </a:r>
          </a:p>
          <a:p>
            <a:pPr marL="285750" indent="-285750">
              <a:buFont typeface="Arial" charset="0"/>
              <a:buChar char="•"/>
            </a:pPr>
            <a:endParaRPr lang="en-US" sz="2800" dirty="0"/>
          </a:p>
          <a:p>
            <a:pPr marL="285750" indent="-285750">
              <a:buFont typeface="Arial" charset="0"/>
              <a:buChar char="•"/>
            </a:pPr>
            <a:endParaRPr lang="en-US" sz="2800" dirty="0" smtClean="0"/>
          </a:p>
          <a:p>
            <a:pPr marL="285750" indent="-285750">
              <a:buFont typeface="Arial" charset="0"/>
              <a:buChar char="•"/>
            </a:pPr>
            <a:endParaRPr lang="en-US" sz="2800" dirty="0"/>
          </a:p>
          <a:p>
            <a:pPr marL="285750" indent="-285750">
              <a:buFont typeface="Arial" charset="0"/>
              <a:buChar char="•"/>
            </a:pPr>
            <a:endParaRPr lang="en-US" sz="2800" dirty="0" smtClean="0"/>
          </a:p>
          <a:p>
            <a:pPr marL="285750" indent="-285750">
              <a:buFont typeface="Arial" charset="0"/>
              <a:buChar char="•"/>
            </a:pPr>
            <a:endParaRPr lang="en-US" sz="2800" dirty="0"/>
          </a:p>
          <a:p>
            <a:pPr marL="285750" indent="-285750">
              <a:buFont typeface="Arial" charset="0"/>
              <a:buChar char="•"/>
            </a:pPr>
            <a:endParaRPr lang="en-US" sz="2800" dirty="0" smtClean="0"/>
          </a:p>
          <a:p>
            <a:pPr marL="285750" indent="-285750">
              <a:buFont typeface="Arial" charset="0"/>
              <a:buChar char="•"/>
            </a:pPr>
            <a:endParaRPr lang="en-US" sz="2800" dirty="0"/>
          </a:p>
          <a:p>
            <a:pPr marL="285750" indent="-285750">
              <a:buFont typeface="Arial" charset="0"/>
              <a:buChar char="•"/>
            </a:pPr>
            <a:r>
              <a:rPr lang="en-US" sz="2800" dirty="0" smtClean="0"/>
              <a:t>On the other hand, priors allow an opportunity to incorporate previous knowledge--gained in this experiment or not—into the inference.</a:t>
            </a:r>
            <a:endParaRPr lang="en-US"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700" y="2790601"/>
            <a:ext cx="9626600" cy="2603500"/>
          </a:xfrm>
          <a:prstGeom prst="rect">
            <a:avLst/>
          </a:prstGeom>
        </p:spPr>
      </p:pic>
    </p:spTree>
    <p:extLst>
      <p:ext uri="{BB962C8B-B14F-4D97-AF65-F5344CB8AC3E}">
        <p14:creationId xmlns:p14="http://schemas.microsoft.com/office/powerpoint/2010/main" val="1571198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advantages</a:t>
            </a:r>
            <a:endParaRPr lang="en-US" dirty="0"/>
          </a:p>
        </p:txBody>
      </p:sp>
      <p:sp>
        <p:nvSpPr>
          <p:cNvPr id="3" name="Text Placeholder 2"/>
          <p:cNvSpPr>
            <a:spLocks noGrp="1"/>
          </p:cNvSpPr>
          <p:nvPr>
            <p:ph type="body" idx="1"/>
          </p:nvPr>
        </p:nvSpPr>
        <p:spPr/>
        <p:txBody>
          <a:bodyPr/>
          <a:lstStyle/>
          <a:p>
            <a:r>
              <a:rPr lang="en-US" dirty="0" smtClean="0"/>
              <a:t>Frequentist</a:t>
            </a:r>
            <a:endParaRPr lang="en-US" dirty="0"/>
          </a:p>
        </p:txBody>
      </p:sp>
      <p:sp>
        <p:nvSpPr>
          <p:cNvPr id="4" name="Content Placeholder 3"/>
          <p:cNvSpPr>
            <a:spLocks noGrp="1"/>
          </p:cNvSpPr>
          <p:nvPr>
            <p:ph sz="half" idx="2"/>
          </p:nvPr>
        </p:nvSpPr>
        <p:spPr/>
        <p:txBody>
          <a:bodyPr/>
          <a:lstStyle/>
          <a:p>
            <a:r>
              <a:rPr lang="en-US" dirty="0" smtClean="0"/>
              <a:t>Ease of use; “automatic”</a:t>
            </a:r>
          </a:p>
          <a:p>
            <a:r>
              <a:rPr lang="en-US" dirty="0" smtClean="0"/>
              <a:t>Objectivity</a:t>
            </a:r>
          </a:p>
          <a:p>
            <a:r>
              <a:rPr lang="en-US" dirty="0" smtClean="0"/>
              <a:t>Incoherence (!)</a:t>
            </a:r>
            <a:endParaRPr lang="en-US" dirty="0"/>
          </a:p>
        </p:txBody>
      </p:sp>
      <p:sp>
        <p:nvSpPr>
          <p:cNvPr id="5" name="Text Placeholder 4"/>
          <p:cNvSpPr>
            <a:spLocks noGrp="1"/>
          </p:cNvSpPr>
          <p:nvPr>
            <p:ph type="body" sz="quarter" idx="3"/>
          </p:nvPr>
        </p:nvSpPr>
        <p:spPr/>
        <p:txBody>
          <a:bodyPr/>
          <a:lstStyle/>
          <a:p>
            <a:r>
              <a:rPr lang="en-US" dirty="0" smtClean="0"/>
              <a:t>Bayesian</a:t>
            </a:r>
            <a:endParaRPr lang="en-US" dirty="0"/>
          </a:p>
        </p:txBody>
      </p:sp>
      <p:sp>
        <p:nvSpPr>
          <p:cNvPr id="6" name="Content Placeholder 5"/>
          <p:cNvSpPr>
            <a:spLocks noGrp="1"/>
          </p:cNvSpPr>
          <p:nvPr>
            <p:ph sz="quarter" idx="4"/>
          </p:nvPr>
        </p:nvSpPr>
        <p:spPr/>
        <p:txBody>
          <a:bodyPr/>
          <a:lstStyle/>
          <a:p>
            <a:r>
              <a:rPr lang="en-US" dirty="0" smtClean="0"/>
              <a:t>Natural interpretation; allows us to ask some of the questions we really want to ask</a:t>
            </a:r>
          </a:p>
          <a:p>
            <a:r>
              <a:rPr lang="en-US" dirty="0" smtClean="0"/>
              <a:t>Updating with new data</a:t>
            </a:r>
          </a:p>
          <a:p>
            <a:r>
              <a:rPr lang="en-US" dirty="0" smtClean="0"/>
              <a:t>Incorporating outside knowledge</a:t>
            </a:r>
          </a:p>
          <a:p>
            <a:r>
              <a:rPr lang="en-US" dirty="0" smtClean="0"/>
              <a:t>Can address very complicated models</a:t>
            </a:r>
            <a:endParaRPr lang="en-US" dirty="0"/>
          </a:p>
        </p:txBody>
      </p:sp>
    </p:spTree>
    <p:extLst>
      <p:ext uri="{BB962C8B-B14F-4D97-AF65-F5344CB8AC3E}">
        <p14:creationId xmlns:p14="http://schemas.microsoft.com/office/powerpoint/2010/main" val="18257082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disadvantages</a:t>
            </a:r>
            <a:endParaRPr lang="en-US" dirty="0"/>
          </a:p>
        </p:txBody>
      </p:sp>
      <p:sp>
        <p:nvSpPr>
          <p:cNvPr id="3" name="Text Placeholder 2"/>
          <p:cNvSpPr>
            <a:spLocks noGrp="1"/>
          </p:cNvSpPr>
          <p:nvPr>
            <p:ph type="body" idx="1"/>
          </p:nvPr>
        </p:nvSpPr>
        <p:spPr/>
        <p:txBody>
          <a:bodyPr/>
          <a:lstStyle/>
          <a:p>
            <a:r>
              <a:rPr lang="en-US" dirty="0" smtClean="0"/>
              <a:t>Frequentist</a:t>
            </a:r>
            <a:endParaRPr lang="en-US" dirty="0"/>
          </a:p>
        </p:txBody>
      </p:sp>
      <p:sp>
        <p:nvSpPr>
          <p:cNvPr id="4" name="Content Placeholder 3"/>
          <p:cNvSpPr>
            <a:spLocks noGrp="1"/>
          </p:cNvSpPr>
          <p:nvPr>
            <p:ph sz="half" idx="2"/>
          </p:nvPr>
        </p:nvSpPr>
        <p:spPr/>
        <p:txBody>
          <a:bodyPr/>
          <a:lstStyle/>
          <a:p>
            <a:r>
              <a:rPr lang="en-US" dirty="0" smtClean="0"/>
              <a:t>Incoherence</a:t>
            </a:r>
          </a:p>
          <a:p>
            <a:r>
              <a:rPr lang="en-US" dirty="0" smtClean="0"/>
              <a:t>Ad hoc, often unintuitive methods</a:t>
            </a:r>
          </a:p>
          <a:p>
            <a:r>
              <a:rPr lang="en-US" dirty="0" smtClean="0"/>
              <a:t>Is it always clear what the null hypothesis should be?</a:t>
            </a:r>
          </a:p>
          <a:p>
            <a:endParaRPr lang="en-US" dirty="0"/>
          </a:p>
        </p:txBody>
      </p:sp>
      <p:sp>
        <p:nvSpPr>
          <p:cNvPr id="5" name="Text Placeholder 4"/>
          <p:cNvSpPr>
            <a:spLocks noGrp="1"/>
          </p:cNvSpPr>
          <p:nvPr>
            <p:ph type="body" sz="quarter" idx="3"/>
          </p:nvPr>
        </p:nvSpPr>
        <p:spPr/>
        <p:txBody>
          <a:bodyPr/>
          <a:lstStyle/>
          <a:p>
            <a:r>
              <a:rPr lang="en-US" dirty="0" smtClean="0"/>
              <a:t>Bayesian</a:t>
            </a:r>
            <a:endParaRPr lang="en-US" dirty="0"/>
          </a:p>
        </p:txBody>
      </p:sp>
      <p:sp>
        <p:nvSpPr>
          <p:cNvPr id="6" name="Content Placeholder 5"/>
          <p:cNvSpPr>
            <a:spLocks noGrp="1"/>
          </p:cNvSpPr>
          <p:nvPr>
            <p:ph sz="quarter" idx="4"/>
          </p:nvPr>
        </p:nvSpPr>
        <p:spPr/>
        <p:txBody>
          <a:bodyPr/>
          <a:lstStyle/>
          <a:p>
            <a:r>
              <a:rPr lang="en-US" dirty="0" smtClean="0"/>
              <a:t>Subjectivity of priors</a:t>
            </a:r>
          </a:p>
          <a:p>
            <a:r>
              <a:rPr lang="en-US" dirty="0" smtClean="0"/>
              <a:t>Computational cost</a:t>
            </a:r>
          </a:p>
          <a:p>
            <a:r>
              <a:rPr lang="en-US" dirty="0" smtClean="0"/>
              <a:t>Computational accuracy (convergence of MCMC approximations)</a:t>
            </a:r>
            <a:endParaRPr lang="en-US" dirty="0"/>
          </a:p>
        </p:txBody>
      </p:sp>
    </p:spTree>
    <p:extLst>
      <p:ext uri="{BB962C8B-B14F-4D97-AF65-F5344CB8AC3E}">
        <p14:creationId xmlns:p14="http://schemas.microsoft.com/office/powerpoint/2010/main" val="2109778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The p-value</a:t>
            </a:r>
            <a:endParaRPr lang="en-US" dirty="0"/>
          </a:p>
        </p:txBody>
      </p:sp>
      <p:sp>
        <p:nvSpPr>
          <p:cNvPr id="3" name="Content Placeholder 2"/>
          <p:cNvSpPr>
            <a:spLocks noGrp="1"/>
          </p:cNvSpPr>
          <p:nvPr>
            <p:ph idx="1"/>
          </p:nvPr>
        </p:nvSpPr>
        <p:spPr>
          <a:xfrm>
            <a:off x="838200" y="1154113"/>
            <a:ext cx="10515600" cy="4351338"/>
          </a:xfrm>
        </p:spPr>
        <p:txBody>
          <a:bodyPr>
            <a:noAutofit/>
          </a:bodyPr>
          <a:lstStyle/>
          <a:p>
            <a:r>
              <a:rPr lang="en-US" sz="3200" dirty="0" smtClean="0"/>
              <a:t>With the frequentist interpretation of probability in mind, let’s revisit the p-value.</a:t>
            </a:r>
          </a:p>
          <a:p>
            <a:r>
              <a:rPr lang="en-US" sz="3200" dirty="0" smtClean="0"/>
              <a:t>So, what is a p-value</a:t>
            </a:r>
            <a:r>
              <a:rPr lang="en-US" sz="3200" dirty="0" smtClean="0"/>
              <a:t> and how is it interpreted?  Tricky..</a:t>
            </a:r>
            <a:endParaRPr lang="en-US" sz="3200" dirty="0" smtClean="0"/>
          </a:p>
          <a:p>
            <a:r>
              <a:rPr lang="en-US" sz="3200" dirty="0" smtClean="0"/>
              <a:t>Strictly speaking: it is the probability of observing the given data or a more extreme configuration assuming a specific probability model is true (the null hypothesis).</a:t>
            </a:r>
          </a:p>
          <a:p>
            <a:r>
              <a:rPr lang="en-US" sz="3200" dirty="0" smtClean="0"/>
              <a:t>Frequentist probability arises in: the probability of rejecting H</a:t>
            </a:r>
            <a:r>
              <a:rPr lang="en-US" sz="3200" baseline="-25000" dirty="0" smtClean="0"/>
              <a:t>0</a:t>
            </a:r>
            <a:r>
              <a:rPr lang="en-US" sz="3200" dirty="0" smtClean="0"/>
              <a:t> when H</a:t>
            </a:r>
            <a:r>
              <a:rPr lang="en-US" sz="3200" baseline="-25000" dirty="0" smtClean="0"/>
              <a:t>0</a:t>
            </a:r>
            <a:r>
              <a:rPr lang="en-US" sz="3200" dirty="0" smtClean="0"/>
              <a:t> is true is 𝛼.  Requires repeatable trials.</a:t>
            </a:r>
          </a:p>
          <a:p>
            <a:endParaRPr lang="en-US" sz="3200" dirty="0" smtClean="0"/>
          </a:p>
        </p:txBody>
      </p:sp>
    </p:spTree>
    <p:extLst>
      <p:ext uri="{BB962C8B-B14F-4D97-AF65-F5344CB8AC3E}">
        <p14:creationId xmlns:p14="http://schemas.microsoft.com/office/powerpoint/2010/main" val="1461063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The p-value</a:t>
            </a:r>
            <a:endParaRPr lang="en-US" dirty="0"/>
          </a:p>
        </p:txBody>
      </p:sp>
      <p:sp>
        <p:nvSpPr>
          <p:cNvPr id="3" name="Content Placeholder 2"/>
          <p:cNvSpPr>
            <a:spLocks noGrp="1"/>
          </p:cNvSpPr>
          <p:nvPr>
            <p:ph idx="1"/>
          </p:nvPr>
        </p:nvSpPr>
        <p:spPr>
          <a:xfrm>
            <a:off x="838200" y="1154113"/>
            <a:ext cx="10515600" cy="4351338"/>
          </a:xfrm>
        </p:spPr>
        <p:txBody>
          <a:bodyPr>
            <a:noAutofit/>
          </a:bodyPr>
          <a:lstStyle/>
          <a:p>
            <a:r>
              <a:rPr lang="en-US" sz="3200" dirty="0" smtClean="0"/>
              <a:t>With the frequentist interpretation of probability in mind, let’s revisit the p-value.</a:t>
            </a:r>
          </a:p>
          <a:p>
            <a:r>
              <a:rPr lang="en-US" sz="3200" dirty="0" smtClean="0"/>
              <a:t>So, what is a p-value</a:t>
            </a:r>
            <a:r>
              <a:rPr lang="en-US" sz="3200" dirty="0" smtClean="0"/>
              <a:t> and how is it interpreted?  Tricky..</a:t>
            </a:r>
            <a:endParaRPr lang="en-US" sz="3200" dirty="0" smtClean="0"/>
          </a:p>
          <a:p>
            <a:r>
              <a:rPr lang="en-US" sz="3200" dirty="0" smtClean="0"/>
              <a:t>Strictly speaking: it is the probability of observing the given data or a more extreme configuration assuming a specific probability model is true (the null hypothesis).</a:t>
            </a:r>
          </a:p>
          <a:p>
            <a:r>
              <a:rPr lang="en-US" sz="3200" dirty="0" smtClean="0"/>
              <a:t>Frequentist probability arises in: the probability of rejecting H</a:t>
            </a:r>
            <a:r>
              <a:rPr lang="en-US" sz="3200" baseline="-25000" dirty="0" smtClean="0"/>
              <a:t>0</a:t>
            </a:r>
            <a:r>
              <a:rPr lang="en-US" sz="3200" dirty="0" smtClean="0"/>
              <a:t> when H</a:t>
            </a:r>
            <a:r>
              <a:rPr lang="en-US" sz="3200" baseline="-25000" dirty="0" smtClean="0"/>
              <a:t>0</a:t>
            </a:r>
            <a:r>
              <a:rPr lang="en-US" sz="3200" dirty="0" smtClean="0"/>
              <a:t> is true is </a:t>
            </a:r>
            <a:r>
              <a:rPr lang="en-US" sz="3200" dirty="0" smtClean="0"/>
              <a:t>𝛼.  Requires repeatable trials.</a:t>
            </a:r>
            <a:endParaRPr lang="en-US" sz="3200" dirty="0" smtClean="0"/>
          </a:p>
          <a:p>
            <a:r>
              <a:rPr lang="en-US" sz="3200" dirty="0" smtClean="0"/>
              <a:t>Note the funny language: one rejects H</a:t>
            </a:r>
            <a:r>
              <a:rPr lang="en-US" sz="3200" baseline="-25000" dirty="0" smtClean="0"/>
              <a:t>0</a:t>
            </a:r>
            <a:r>
              <a:rPr lang="en-US" sz="3200" dirty="0" smtClean="0"/>
              <a:t> at ”significance level </a:t>
            </a:r>
            <a:r>
              <a:rPr lang="en-US" sz="3200" dirty="0" smtClean="0"/>
              <a:t>𝛼</a:t>
            </a:r>
            <a:r>
              <a:rPr lang="en-US" sz="3200" dirty="0" smtClean="0"/>
              <a:t>”, not with “probability </a:t>
            </a:r>
            <a:r>
              <a:rPr lang="en-US" sz="3200" dirty="0" smtClean="0"/>
              <a:t>𝛼</a:t>
            </a:r>
            <a:r>
              <a:rPr lang="en-US" sz="3200" dirty="0" smtClean="0"/>
              <a:t>” and “fail to reject” vs. ”accept” H</a:t>
            </a:r>
            <a:r>
              <a:rPr lang="en-US" sz="3200" baseline="-25000" dirty="0" smtClean="0"/>
              <a:t>0</a:t>
            </a:r>
            <a:r>
              <a:rPr lang="en-US" sz="3200" dirty="0" smtClean="0"/>
              <a:t>.</a:t>
            </a:r>
            <a:endParaRPr lang="en-US" sz="2800" dirty="0"/>
          </a:p>
        </p:txBody>
      </p:sp>
    </p:spTree>
    <p:extLst>
      <p:ext uri="{BB962C8B-B14F-4D97-AF65-F5344CB8AC3E}">
        <p14:creationId xmlns:p14="http://schemas.microsoft.com/office/powerpoint/2010/main" val="1766611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confidence interval</a:t>
            </a:r>
            <a:endParaRPr lang="en-US" dirty="0"/>
          </a:p>
        </p:txBody>
      </p:sp>
      <p:sp>
        <p:nvSpPr>
          <p:cNvPr id="3" name="Content Placeholder 2"/>
          <p:cNvSpPr>
            <a:spLocks noGrp="1"/>
          </p:cNvSpPr>
          <p:nvPr>
            <p:ph idx="1"/>
          </p:nvPr>
        </p:nvSpPr>
        <p:spPr/>
        <p:txBody>
          <a:bodyPr/>
          <a:lstStyle/>
          <a:p>
            <a:r>
              <a:rPr lang="en-US" dirty="0" smtClean="0"/>
              <a:t>What is a confidence interval and how to interpret it?</a:t>
            </a:r>
          </a:p>
          <a:p>
            <a:r>
              <a:rPr lang="en-US" dirty="0" smtClean="0"/>
              <a:t>True/False: the specific 95% confidence interval presented by a study has a 95% chance of containing the mean.</a:t>
            </a:r>
          </a:p>
        </p:txBody>
      </p:sp>
    </p:spTree>
    <p:extLst>
      <p:ext uri="{BB962C8B-B14F-4D97-AF65-F5344CB8AC3E}">
        <p14:creationId xmlns:p14="http://schemas.microsoft.com/office/powerpoint/2010/main" val="1690970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confidence interval</a:t>
            </a:r>
            <a:endParaRPr lang="en-US" dirty="0"/>
          </a:p>
        </p:txBody>
      </p:sp>
      <p:sp>
        <p:nvSpPr>
          <p:cNvPr id="3" name="Content Placeholder 2"/>
          <p:cNvSpPr>
            <a:spLocks noGrp="1"/>
          </p:cNvSpPr>
          <p:nvPr>
            <p:ph idx="1"/>
          </p:nvPr>
        </p:nvSpPr>
        <p:spPr/>
        <p:txBody>
          <a:bodyPr/>
          <a:lstStyle/>
          <a:p>
            <a:r>
              <a:rPr lang="en-US" dirty="0" smtClean="0"/>
              <a:t>What is a confidence interval and how to interpret it?</a:t>
            </a:r>
          </a:p>
          <a:p>
            <a:r>
              <a:rPr lang="en-US" dirty="0" smtClean="0"/>
              <a:t>True/False: the specific 95% confidence interval presented by a study has a 95% chance of containing the mean.</a:t>
            </a:r>
          </a:p>
          <a:p>
            <a:r>
              <a:rPr lang="en-US" dirty="0" smtClean="0"/>
              <a:t>False: if the procedure to construct a 95% C.I. is applied to a very large number of trials, then 95% of the constructed C.I.s will contain the mean.</a:t>
            </a:r>
          </a:p>
          <a:p>
            <a:pPr lvl="1"/>
            <a:r>
              <a:rPr lang="en-US" dirty="0" smtClean="0"/>
              <a:t>Is the frequentist contribution here obvious?  What is random here?</a:t>
            </a:r>
          </a:p>
          <a:p>
            <a:r>
              <a:rPr lang="en-US" dirty="0" smtClean="0"/>
              <a:t>Perhaps this is the motivation for the strange terminology “95% confidence level” rather than ”95% probability”?</a:t>
            </a:r>
          </a:p>
        </p:txBody>
      </p:sp>
    </p:spTree>
    <p:extLst>
      <p:ext uri="{BB962C8B-B14F-4D97-AF65-F5344CB8AC3E}">
        <p14:creationId xmlns:p14="http://schemas.microsoft.com/office/powerpoint/2010/main" val="1003408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Assessing the procedure</a:t>
            </a:r>
            <a:endParaRPr lang="en-US" dirty="0"/>
          </a:p>
        </p:txBody>
      </p:sp>
      <p:sp>
        <p:nvSpPr>
          <p:cNvPr id="3" name="Content Placeholder 2"/>
          <p:cNvSpPr>
            <a:spLocks noGrp="1"/>
          </p:cNvSpPr>
          <p:nvPr>
            <p:ph idx="1"/>
          </p:nvPr>
        </p:nvSpPr>
        <p:spPr>
          <a:xfrm>
            <a:off x="838200" y="1325562"/>
            <a:ext cx="10515600" cy="5532437"/>
          </a:xfrm>
        </p:spPr>
        <p:txBody>
          <a:bodyPr>
            <a:normAutofit/>
          </a:bodyPr>
          <a:lstStyle/>
          <a:p>
            <a:r>
              <a:rPr lang="en-US" dirty="0" smtClean="0"/>
              <a:t>These tools are assessed by frequentist-flavored ideas:</a:t>
            </a:r>
          </a:p>
          <a:p>
            <a:r>
              <a:rPr lang="en-US" dirty="0" smtClean="0"/>
              <a:t>P-values: given a significance level </a:t>
            </a:r>
            <a:r>
              <a:rPr lang="en-US" dirty="0" smtClean="0"/>
              <a:t>𝛼 and a</a:t>
            </a:r>
            <a:r>
              <a:rPr lang="en-US" dirty="0" smtClean="0"/>
              <a:t> very large number of experiments, H</a:t>
            </a:r>
            <a:r>
              <a:rPr lang="en-US" baseline="-25000" dirty="0" smtClean="0"/>
              <a:t>0</a:t>
            </a:r>
            <a:r>
              <a:rPr lang="en-US" dirty="0" smtClean="0"/>
              <a:t> will be incorrectly rejected at rate </a:t>
            </a:r>
            <a:r>
              <a:rPr lang="en-US" dirty="0" smtClean="0"/>
              <a:t>𝛼.</a:t>
            </a:r>
          </a:p>
          <a:p>
            <a:r>
              <a:rPr lang="en-US" dirty="0" smtClean="0"/>
              <a:t>Confidence intervals: after constructing a very large number of 95% confidence intervals, 95% of those intervals will contain the parameter.</a:t>
            </a:r>
          </a:p>
          <a:p>
            <a:r>
              <a:rPr lang="en-US" dirty="0" smtClean="0"/>
              <a:t>Frequentist methods are often confined to making claims about the long run properties of the </a:t>
            </a:r>
            <a:r>
              <a:rPr lang="en-US" b="1" dirty="0" smtClean="0"/>
              <a:t>procedure</a:t>
            </a:r>
            <a:r>
              <a:rPr lang="en-US" dirty="0" smtClean="0"/>
              <a:t> rather than in any specific instance.</a:t>
            </a:r>
          </a:p>
          <a:p>
            <a:pPr lvl="1"/>
            <a:r>
              <a:rPr lang="en-US" dirty="0" smtClean="0"/>
              <a:t>This is because the methods are often aimed at non-repeatable events, such as the true value of a parameter being equal to 3 or H</a:t>
            </a:r>
            <a:r>
              <a:rPr lang="en-US" baseline="-25000" dirty="0" smtClean="0"/>
              <a:t>0</a:t>
            </a:r>
            <a:r>
              <a:rPr lang="en-US" dirty="0" smtClean="0"/>
              <a:t> being false.</a:t>
            </a:r>
          </a:p>
          <a:p>
            <a:r>
              <a:rPr lang="en-US" dirty="0" smtClean="0"/>
              <a:t>..but having these guarantees is still a great thing!</a:t>
            </a:r>
            <a:endParaRPr lang="en-US" dirty="0"/>
          </a:p>
        </p:txBody>
      </p:sp>
    </p:spTree>
    <p:extLst>
      <p:ext uri="{BB962C8B-B14F-4D97-AF65-F5344CB8AC3E}">
        <p14:creationId xmlns:p14="http://schemas.microsoft.com/office/powerpoint/2010/main" val="1183916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Awkward methods?</a:t>
            </a:r>
            <a:endParaRPr lang="en-US" dirty="0"/>
          </a:p>
        </p:txBody>
      </p:sp>
      <p:sp>
        <p:nvSpPr>
          <p:cNvPr id="3" name="Content Placeholder 2"/>
          <p:cNvSpPr>
            <a:spLocks noGrp="1"/>
          </p:cNvSpPr>
          <p:nvPr>
            <p:ph idx="1"/>
          </p:nvPr>
        </p:nvSpPr>
        <p:spPr>
          <a:xfrm>
            <a:off x="838200" y="1325562"/>
            <a:ext cx="10515600" cy="5360987"/>
          </a:xfrm>
        </p:spPr>
        <p:txBody>
          <a:bodyPr>
            <a:normAutofit/>
          </a:bodyPr>
          <a:lstStyle/>
          <a:p>
            <a:r>
              <a:rPr lang="en-US" dirty="0" smtClean="0"/>
              <a:t>Given how hard it is for students and researchers alike to correctly recant the highly specific meanings of significance tests and confidence intervals, it is perhaps fair to refer to these as potentially   awkward tools.</a:t>
            </a:r>
          </a:p>
          <a:p>
            <a:r>
              <a:rPr lang="en-US" dirty="0" smtClean="0"/>
              <a:t>What researchers often want to say is: the probability that a specific model </a:t>
            </a:r>
            <a:r>
              <a:rPr lang="en-US" i="1" dirty="0" smtClean="0"/>
              <a:t>X</a:t>
            </a:r>
            <a:r>
              <a:rPr lang="en-US" dirty="0" smtClean="0"/>
              <a:t> is true is </a:t>
            </a:r>
            <a:r>
              <a:rPr lang="en-US" i="1" dirty="0" smtClean="0"/>
              <a:t>Y</a:t>
            </a:r>
            <a:r>
              <a:rPr lang="en-US" dirty="0" smtClean="0"/>
              <a:t>%.</a:t>
            </a:r>
          </a:p>
          <a:p>
            <a:r>
              <a:rPr lang="en-US" dirty="0" smtClean="0"/>
              <a:t>..or the probability that the true parameter is in my interval </a:t>
            </a:r>
            <a:r>
              <a:rPr lang="en-US" i="1" dirty="0" smtClean="0"/>
              <a:t>I</a:t>
            </a:r>
            <a:r>
              <a:rPr lang="en-US" dirty="0" smtClean="0"/>
              <a:t> is </a:t>
            </a:r>
            <a:r>
              <a:rPr lang="en-US" i="1" dirty="0" smtClean="0"/>
              <a:t>Z</a:t>
            </a:r>
            <a:r>
              <a:rPr lang="en-US" dirty="0" smtClean="0"/>
              <a:t>%.</a:t>
            </a:r>
          </a:p>
          <a:p>
            <a:r>
              <a:rPr lang="en-US" dirty="0" smtClean="0"/>
              <a:t>These appear to be reasonable statements, but are in fact incompatible with the frequentist understanding of probability.</a:t>
            </a:r>
          </a:p>
          <a:p>
            <a:r>
              <a:rPr lang="en-US" dirty="0" smtClean="0"/>
              <a:t>Is there an alternative?</a:t>
            </a:r>
          </a:p>
        </p:txBody>
      </p:sp>
    </p:spTree>
    <p:extLst>
      <p:ext uri="{BB962C8B-B14F-4D97-AF65-F5344CB8AC3E}">
        <p14:creationId xmlns:p14="http://schemas.microsoft.com/office/powerpoint/2010/main" val="1576244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TotalTime>
  <Words>2369</Words>
  <Application>Microsoft Macintosh PowerPoint</Application>
  <PresentationFormat>Widescreen</PresentationFormat>
  <Paragraphs>193</Paragraphs>
  <Slides>33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Calibri</vt:lpstr>
      <vt:lpstr>Calibri Light</vt:lpstr>
      <vt:lpstr>Mangal</vt:lpstr>
      <vt:lpstr>Arial</vt:lpstr>
      <vt:lpstr>Office Theme</vt:lpstr>
      <vt:lpstr>Introduction to Bayesian methods</vt:lpstr>
      <vt:lpstr>Some philosophical considerations…</vt:lpstr>
      <vt:lpstr>The p-value</vt:lpstr>
      <vt:lpstr>The p-value</vt:lpstr>
      <vt:lpstr>The p-value</vt:lpstr>
      <vt:lpstr>The confidence interval</vt:lpstr>
      <vt:lpstr>The confidence interval</vt:lpstr>
      <vt:lpstr>Assessing the procedure</vt:lpstr>
      <vt:lpstr>Awkward methods?</vt:lpstr>
      <vt:lpstr>Bayesian probability</vt:lpstr>
      <vt:lpstr>The Bayesian approach to inference</vt:lpstr>
      <vt:lpstr>The Bayesian machine</vt:lpstr>
      <vt:lpstr>Bayes’ rule</vt:lpstr>
      <vt:lpstr>Bayes’ rule in Bayesian inference</vt:lpstr>
      <vt:lpstr>Coin tossing example</vt:lpstr>
      <vt:lpstr>Coin tossing step 1: the likelihood function</vt:lpstr>
      <vt:lpstr>Coin tossing step 2: the prior distribution</vt:lpstr>
      <vt:lpstr>Coin tossing step 3: applying Bayes’ rule</vt:lpstr>
      <vt:lpstr>Coin tossing step 3: applying Bayes’ rule</vt:lpstr>
      <vt:lpstr>Coin tossing: inference</vt:lpstr>
      <vt:lpstr>Simplified example</vt:lpstr>
      <vt:lpstr>Using Bayes’ theorem</vt:lpstr>
      <vt:lpstr>Put the previous information into the “prior”</vt:lpstr>
      <vt:lpstr>Updating in more detail</vt:lpstr>
      <vt:lpstr>Bayesian vs. Frequentist</vt:lpstr>
      <vt:lpstr>Frequentist approach</vt:lpstr>
      <vt:lpstr>Bayesian approach: deriving the posterior</vt:lpstr>
      <vt:lpstr>Bayesian approach: using the posterior</vt:lpstr>
      <vt:lpstr>Bayesian vs. frequentist results</vt:lpstr>
      <vt:lpstr>A major objection: the prior</vt:lpstr>
      <vt:lpstr>Priors</vt:lpstr>
      <vt:lpstr>Summary: advantages</vt:lpstr>
      <vt:lpstr>Summary: disadvantages</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Bayesian methods</dc:title>
  <dc:creator>Lovelace Luquette</dc:creator>
  <cp:lastModifiedBy>Lovelace Luquette</cp:lastModifiedBy>
  <cp:revision>52</cp:revision>
  <dcterms:created xsi:type="dcterms:W3CDTF">2017-12-05T07:36:49Z</dcterms:created>
  <dcterms:modified xsi:type="dcterms:W3CDTF">2017-12-05T15:03:47Z</dcterms:modified>
</cp:coreProperties>
</file>