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87" r:id="rId5"/>
    <p:sldId id="261" r:id="rId6"/>
    <p:sldId id="280" r:id="rId7"/>
    <p:sldId id="290" r:id="rId8"/>
    <p:sldId id="281" r:id="rId9"/>
    <p:sldId id="267" r:id="rId10"/>
    <p:sldId id="282" r:id="rId11"/>
    <p:sldId id="285" r:id="rId12"/>
    <p:sldId id="283" r:id="rId13"/>
    <p:sldId id="286" r:id="rId14"/>
    <p:sldId id="284" r:id="rId15"/>
    <p:sldId id="273" r:id="rId16"/>
    <p:sldId id="266" r:id="rId17"/>
    <p:sldId id="288" r:id="rId18"/>
    <p:sldId id="275" r:id="rId19"/>
    <p:sldId id="276" r:id="rId20"/>
    <p:sldId id="289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650EA-E6D1-4D83-898E-05A41306137A}" type="datetimeFigureOut">
              <a:rPr lang="en-US" smtClean="0"/>
              <a:t>12-Dec-15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6ABFE-DC1B-4234-A2DF-D109D5E7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ABFE-DC1B-4234-A2DF-D109D5E70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5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ABFE-DC1B-4234-A2DF-D109D5E70B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ABFE-DC1B-4234-A2DF-D109D5E70B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5" y="1792225"/>
            <a:ext cx="990599" cy="304798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3"/>
            <a:ext cx="3859795" cy="3048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1" y="295730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9" y="1063417"/>
            <a:ext cx="8831817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78767"/>
            <a:ext cx="773122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29199"/>
            <a:ext cx="9244898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2"/>
            <a:ext cx="31418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5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3" y="2603500"/>
            <a:ext cx="314701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3" y="3179764"/>
            <a:ext cx="3147010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6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4532844"/>
            <a:ext cx="305043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1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6" y="5109106"/>
            <a:ext cx="305043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7" y="4532845"/>
            <a:ext cx="3050437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1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4" y="5109105"/>
            <a:ext cx="305043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6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1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2" y="6391839"/>
            <a:ext cx="3644283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0" y="6391839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7" y="1278467"/>
            <a:ext cx="140996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9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677645"/>
            <a:ext cx="4351026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0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6" y="2603500"/>
            <a:ext cx="4825157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6" y="3179762"/>
            <a:ext cx="4825157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3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6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95400"/>
            <a:ext cx="2793157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7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129280"/>
            <a:ext cx="2793157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4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6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2" y="6391839"/>
            <a:ext cx="385979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6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3"/>
            <a:ext cx="8453906" cy="292343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Rate and Body Temperature Monitoring System using Arduino UNO and Android Device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4193" y="3809424"/>
            <a:ext cx="6249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EICT, KUET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10-12,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5363" y="6024977"/>
            <a:ext cx="5537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 (KUET)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688" y="5655645"/>
            <a:ext cx="10242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Co-Authors: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Asaduzzaman Miah, Mir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Kabir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673173" y="4857383"/>
            <a:ext cx="4681687" cy="42860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3364" y="5220492"/>
            <a:ext cx="3271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Siddiqur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Tanveer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Beat Sensing Mechanism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4954" y="6186752"/>
            <a:ext cx="3236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STEP1: Pulse Detection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268745"/>
            <a:ext cx="4502728" cy="409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57341" y="6214461"/>
            <a:ext cx="53540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STEP2: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 Signal Conditioning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97" y="2442905"/>
            <a:ext cx="476316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745" y="973668"/>
            <a:ext cx="10862441" cy="706964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Beat Sensing Mechanism (Cont..)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35" y="2307039"/>
            <a:ext cx="5525452" cy="41188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4149" y="631688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STEP3: Second Stage Signal Conditioning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582" y="2426739"/>
            <a:ext cx="4943604" cy="314403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407683" y="2564651"/>
            <a:ext cx="1415441" cy="839244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96" y="2487375"/>
            <a:ext cx="3118768" cy="2109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638" y="776713"/>
            <a:ext cx="8761413" cy="1245255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Temperature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70" y="2385971"/>
            <a:ext cx="4584526" cy="343863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480151" y="3663626"/>
            <a:ext cx="1415440" cy="933426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6349" y="2487375"/>
            <a:ext cx="305479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Calibrated Directly in Celsius (</a:t>
            </a:r>
            <a:r>
              <a:rPr lang="en-US" sz="22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Centigrade)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22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+ 10-mV/°C Scale </a:t>
            </a:r>
            <a:r>
              <a:rPr lang="en-US" sz="22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0.5°C </a:t>
            </a:r>
            <a:r>
              <a:rPr lang="en-US" sz="22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Ensured Accuracy (at </a:t>
            </a:r>
            <a:r>
              <a:rPr lang="en-US" sz="22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25°C)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Rated </a:t>
            </a:r>
            <a:r>
              <a:rPr lang="en-US" sz="22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Full −55°C to 150°C </a:t>
            </a:r>
            <a:r>
              <a:rPr lang="en-US" sz="22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Suitable </a:t>
            </a:r>
            <a:r>
              <a:rPr lang="en-US" sz="22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Remote Applications</a:t>
            </a:r>
            <a:endParaRPr lang="en-US" sz="2200" b="0" i="0" dirty="0">
              <a:solidFill>
                <a:srgbClr val="55555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327" y="4685817"/>
            <a:ext cx="3274388" cy="19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5" name="AutoShape 4" descr="http://tse2.mm.bing.net/th?id=OIP.Ma75cc88b3306d3161c1acc1d4bad5f5fo0&amp;amp;pid=15.1&amp;amp;H=160&amp;amp;W=1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7" y="4163341"/>
            <a:ext cx="3611275" cy="2694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5774" y="2384891"/>
            <a:ext cx="678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Uno is a microcontroller board based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ATmega328P which is our main processing unit of the system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9981"/>
              </p:ext>
            </p:extLst>
          </p:nvPr>
        </p:nvGraphicFramePr>
        <p:xfrm>
          <a:off x="5252605" y="4163341"/>
          <a:ext cx="6722277" cy="2468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864172"/>
                <a:gridCol w="3858105"/>
              </a:tblGrid>
              <a:tr h="33520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Microcontroller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ATmega328P</a:t>
                      </a:r>
                      <a:endParaRPr lang="en-US" b="0" dirty="0"/>
                    </a:p>
                  </a:txBody>
                  <a:tcPr/>
                </a:tc>
              </a:tr>
              <a:tr h="586611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(among 6</a:t>
                      </a:r>
                      <a:r>
                        <a:rPr lang="en-US" baseline="0" dirty="0" smtClean="0"/>
                        <a:t> provide PWM output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35206">
                <a:tc>
                  <a:txBody>
                    <a:bodyPr/>
                    <a:lstStyle/>
                    <a:p>
                      <a:r>
                        <a:rPr lang="en-US" dirty="0" smtClean="0"/>
                        <a:t>Flash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KB (ATmega328P)</a:t>
                      </a:r>
                      <a:endParaRPr lang="en-US" dirty="0"/>
                    </a:p>
                  </a:txBody>
                  <a:tcPr/>
                </a:tc>
              </a:tr>
              <a:tr h="335206">
                <a:tc>
                  <a:txBody>
                    <a:bodyPr/>
                    <a:lstStyle/>
                    <a:p>
                      <a:r>
                        <a:rPr lang="en-US" dirty="0" smtClean="0"/>
                        <a:t>SRAM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KB (ATmega328P)</a:t>
                      </a:r>
                      <a:endParaRPr lang="en-US" dirty="0"/>
                    </a:p>
                  </a:txBody>
                  <a:tcPr/>
                </a:tc>
              </a:tr>
              <a:tr h="335206">
                <a:tc>
                  <a:txBody>
                    <a:bodyPr/>
                    <a:lstStyle/>
                    <a:p>
                      <a:r>
                        <a:rPr lang="en-US" dirty="0" smtClean="0"/>
                        <a:t>EEPROM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KB (ATmega328P)</a:t>
                      </a:r>
                      <a:endParaRPr lang="en-US" dirty="0"/>
                    </a:p>
                  </a:txBody>
                  <a:tcPr/>
                </a:tc>
              </a:tr>
              <a:tr h="335206">
                <a:tc>
                  <a:txBody>
                    <a:bodyPr/>
                    <a:lstStyle/>
                    <a:p>
                      <a:r>
                        <a:rPr lang="en-US" dirty="0" smtClean="0"/>
                        <a:t>Clock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MHz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85774" y="3475972"/>
            <a:ext cx="364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1" y="2292263"/>
            <a:ext cx="4633974" cy="236741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29526" y="3181610"/>
            <a:ext cx="1203683" cy="638827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745" y="973668"/>
            <a:ext cx="10862441" cy="706964"/>
          </a:xfrm>
        </p:spPr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Data Through Arduino UNO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06004" y="3896491"/>
            <a:ext cx="8958020" cy="281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Body Temperature Calculation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Voltage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Temperature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Temperature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degree Celsius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Temp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b="1" dirty="0">
                <a:latin typeface="Arial" panose="020B0604020202020204" pitchFamily="34" charset="0"/>
                <a:cs typeface="Arial" panose="020B0604020202020204" pitchFamily="34" charset="0"/>
              </a:rPr>
              <a:t>Output voltage * </a:t>
            </a:r>
            <a:r>
              <a:rPr lang="nl-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0.48828125</a:t>
            </a:r>
            <a:endParaRPr lang="nl-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Celsius 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to 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Fahrenheit degree 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: </a:t>
            </a:r>
          </a:p>
          <a:p>
            <a:pPr marL="0" indent="0">
              <a:buNone/>
            </a:pPr>
            <a:r>
              <a:rPr lang="nl-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tempf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nl-NL" sz="2400" b="1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*1.8)+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80" y="4163341"/>
            <a:ext cx="3611275" cy="26946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284" y="2292263"/>
            <a:ext cx="4633974" cy="236741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530269" y="3173120"/>
            <a:ext cx="1200096" cy="657006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6004" y="2204134"/>
                <a:ext cx="5893372" cy="1780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Heart Rate Calculation: </a:t>
                </a:r>
              </a:p>
              <a:p>
                <a:r>
                  <a:rPr lang="en-US" sz="2200" b="1" i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sum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𝟑𝟎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FreqMeasure</m:t>
                        </m:r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read</m:t>
                        </m:r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()</m:t>
                        </m:r>
                      </m:e>
                    </m:nary>
                  </m:oMath>
                </a14:m>
                <a:endParaRPr lang="en-US" sz="2200" b="1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b="1" i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frequency </a:t>
                </a:r>
                <a:r>
                  <a:rPr lang="en-US" sz="2200" b="1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F_CPU / (sum / 30) </a:t>
                </a:r>
                <a:endParaRPr lang="en-US" sz="2200" b="1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BPM=frequency </a:t>
                </a:r>
                <a:r>
                  <a:rPr lang="en-US" sz="2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 60</a:t>
                </a:r>
                <a:r>
                  <a:rPr lang="en-US" sz="22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4" y="2204134"/>
                <a:ext cx="5893372" cy="1780487"/>
              </a:xfrm>
              <a:prstGeom prst="rect">
                <a:avLst/>
              </a:prstGeom>
              <a:blipFill rotWithShape="0">
                <a:blip r:embed="rId4"/>
                <a:stretch>
                  <a:fillRect l="-1551" t="-8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3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97" y="579529"/>
            <a:ext cx="10022147" cy="1233505"/>
          </a:xfrm>
        </p:spPr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Arduino UNO Processed Data to Android Device via Bluetooth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397" y="2458743"/>
            <a:ext cx="3759789" cy="30652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HC-05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communicates with the Arduino via a serial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and transfers data to the connected Android device.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908761" y="3536765"/>
            <a:ext cx="3819525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87" y="2579716"/>
            <a:ext cx="5122490" cy="36958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599135" y="5235879"/>
            <a:ext cx="1640910" cy="103966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06421" y="6344432"/>
            <a:ext cx="300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HC-05 Bluetooth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3668"/>
            <a:ext cx="9537700" cy="706964"/>
          </a:xfrm>
        </p:spPr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System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9" y="2317532"/>
            <a:ext cx="6286720" cy="3995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85" y="2317532"/>
            <a:ext cx="2822029" cy="43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Heartmate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79" y="2209116"/>
            <a:ext cx="3077228" cy="447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677" y="2743200"/>
            <a:ext cx="4484318" cy="30688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40463" y="4928461"/>
            <a:ext cx="1679532" cy="883614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9" y="2743200"/>
            <a:ext cx="38096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simple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Runs on Android API 17 and more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heart beat rate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ody temperature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6699" y="6340386"/>
            <a:ext cx="93161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vs. Measured Heart rate measured for 20 minutes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2457028"/>
            <a:ext cx="10440365" cy="38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6" y="973668"/>
            <a:ext cx="8761413" cy="706964"/>
          </a:xfrm>
        </p:spPr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(Cont..)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3112" y="6161366"/>
            <a:ext cx="82085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Figure 2.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Actual vs. Measured Body Temperature for 20 minutes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2" y="2361234"/>
            <a:ext cx="9850055" cy="38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4521" y="363995"/>
            <a:ext cx="5706100" cy="6261100"/>
          </a:xfrm>
        </p:spPr>
        <p:txBody>
          <a:bodyPr>
            <a:normAutofit/>
          </a:bodyPr>
          <a:lstStyle/>
          <a:p>
            <a:pPr marL="342905" indent="-342905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5" indent="-342905">
              <a:buFont typeface="Wingdings" panose="05000000000000000000" pitchFamily="2" charset="2"/>
              <a:buChar char="v"/>
            </a:pPr>
            <a:r>
              <a:rPr lang="bn-BD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Objectives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5" indent="-342905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Proposed System diagram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342905" indent="-342905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Functional block diagram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342905" indent="-342905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Heart beat sensing mechanism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5" indent="-342905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temperature sensing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5" indent="-342905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system</a:t>
            </a:r>
          </a:p>
          <a:p>
            <a:pPr marL="342905" indent="-342905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342905" indent="-342905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484272" cy="34163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Store patient’s heart rate and body temperature in Android device provided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 Database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  <a:p>
            <a:pPr algn="just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continuous patient health care monitoring system through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 server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medical</a:t>
            </a:r>
          </a:p>
          <a:p>
            <a:pPr algn="just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the system at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cost</a:t>
            </a:r>
          </a:p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remote health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monitoring system through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 (IoT)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301765"/>
            <a:ext cx="11335406" cy="444587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M. M. A.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Hashem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R. Shams, Md. A. Kader and A.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Sayed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Design and development of a heart rate measuring device using fingertip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,” 3rd IEEE International Conference on Computer and Communication Engineering (ICCCE'10), Kuala Lumpur, Malaysia, May 11-12, 2010.</a:t>
            </a:r>
          </a:p>
          <a:p>
            <a:pPr marL="0" indent="0" algn="just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] 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G.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Landaeta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O. Casas, and R.P.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Areny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“Heart rate detection from plantar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bioimpedance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measurements”, </a:t>
            </a:r>
            <a:r>
              <a:rPr lang="en-US" sz="2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28th </a:t>
            </a:r>
            <a:r>
              <a:rPr lang="en-US" sz="2300" i="1" dirty="0">
                <a:latin typeface="Arial" panose="020B0604020202020204" pitchFamily="34" charset="0"/>
                <a:cs typeface="Arial" panose="020B0604020202020204" pitchFamily="34" charset="0"/>
              </a:rPr>
              <a:t>IEEE EMBS Annual International Conference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USA, 2006, pp. 5113-5116. </a:t>
            </a:r>
          </a:p>
          <a:p>
            <a:pPr marL="0" indent="0" algn="just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[3] 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Navale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Damare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Chavan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Dube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and S.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Patil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“Android Based Heart Monitoring and Reporting System”, International Journal of Advanced Research in Computer and Communication Engineering Vol. 3, Issue5, May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  <a:p>
            <a:pPr marL="0" indent="0" algn="just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[4] 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Indumathy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and K. K.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Patil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“Medical Alert System for Remote Health Monitoring Using Sensors and Cloud Computing” International Journal of Research in Engineering and Technology, vol. 3, no. 04, pp. 884-888, 2014.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100B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100B7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0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155" y="2995448"/>
            <a:ext cx="8825659" cy="1119781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17125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299" y="2387600"/>
            <a:ext cx="10964479" cy="38608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Heart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rate indicates the soundness of our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Heart rate helps assessing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condition of cardiovascular system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It is not possible for a doctor to observe a patient’s heart rate per minute and body temperature  all the time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Again a doctor  far way from the patient need to know heartrate and body temperature for initial treatment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embedded system which can  measure the heart rate and  body temperature and store the data for the doctor to know the condition of the patient can help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7045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2" y="2649735"/>
            <a:ext cx="2802800" cy="249654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32" y="2649735"/>
            <a:ext cx="2685643" cy="25443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70" y="2649735"/>
            <a:ext cx="2220803" cy="25443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0" y="2697536"/>
            <a:ext cx="3520070" cy="244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8099" y="5486400"/>
            <a:ext cx="289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Manual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5198" y="5347900"/>
            <a:ext cx="446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sphygmomanometer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4370" y="5486400"/>
            <a:ext cx="20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2554" y="5486779"/>
            <a:ext cx="34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Phone (Android &amp;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39" y="2617553"/>
            <a:ext cx="9970246" cy="31657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major objectives of our developed system are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listed below: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61" lvl="1" indent="-457206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measure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heart rate</a:t>
            </a:r>
          </a:p>
          <a:p>
            <a:pPr marL="857261" lvl="1" indent="-457206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measure body temperature  </a:t>
            </a:r>
          </a:p>
          <a:p>
            <a:pPr marL="857261" lvl="1" indent="-457206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Continuously display the result in Android device</a:t>
            </a:r>
          </a:p>
          <a:p>
            <a:pPr marL="857261" lvl="1" indent="-457206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observe the patient’s health condition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2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64" y="2346109"/>
            <a:ext cx="8415001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Tool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37" y="2479514"/>
            <a:ext cx="10546265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arduino-1.0.5-r2-windows (IDE)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C++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 Programming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Eclipse </a:t>
            </a:r>
            <a:r>
              <a:rPr lang="en-US" sz="2400" b="1" dirty="0" smtClean="0"/>
              <a:t>v21.0.1-543035 (ADT)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Java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3" y="2231756"/>
            <a:ext cx="2705691" cy="4626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85573" y="3312211"/>
            <a:ext cx="3390900" cy="23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3" y="2286001"/>
            <a:ext cx="8797635" cy="43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84" y="2615711"/>
            <a:ext cx="4158641" cy="2840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91" y="613450"/>
            <a:ext cx="9707010" cy="1201496"/>
          </a:xfrm>
        </p:spPr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TCRT5000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For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0038" y="2512427"/>
            <a:ext cx="4465529" cy="355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sensor used in this system is TCRT5000 which is a reflective optical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consists of an infrared LED that transmits an IR signal through the fingertip of the subject, a part of which is reflected by the blood cells. The reflected signal is detected by a photo diode sensor. By sensing the change in blood volume in a finger artery while the heart is pumping the blood. </a:t>
            </a:r>
          </a:p>
        </p:txBody>
      </p:sp>
      <p:sp>
        <p:nvSpPr>
          <p:cNvPr id="9" name="Oval 8"/>
          <p:cNvSpPr/>
          <p:nvPr/>
        </p:nvSpPr>
        <p:spPr>
          <a:xfrm>
            <a:off x="7707684" y="2731396"/>
            <a:ext cx="2279737" cy="883321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1226008" y="138531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6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Beat Sensing Mechanism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44" y="2586811"/>
            <a:ext cx="1819275" cy="232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53" y="4886567"/>
            <a:ext cx="2816043" cy="18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1545</TotalTime>
  <Words>823</Words>
  <Application>Microsoft Office PowerPoint</Application>
  <PresentationFormat>Widescreen</PresentationFormat>
  <Paragraphs>117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Times New Roman</vt:lpstr>
      <vt:lpstr>Vrinda</vt:lpstr>
      <vt:lpstr>Wingdings</vt:lpstr>
      <vt:lpstr>Wingdings 3</vt:lpstr>
      <vt:lpstr>Ion Boardroom</vt:lpstr>
      <vt:lpstr>Continuous Heart Rate and Body Temperature Monitoring System using Arduino UNO and Android Device </vt:lpstr>
      <vt:lpstr>OUTLINE</vt:lpstr>
      <vt:lpstr>Motivation </vt:lpstr>
      <vt:lpstr>Existing Systems</vt:lpstr>
      <vt:lpstr>Objectives </vt:lpstr>
      <vt:lpstr>Proposed System Diagram</vt:lpstr>
      <vt:lpstr>System Development Tool</vt:lpstr>
      <vt:lpstr>Functional Block Diagram</vt:lpstr>
      <vt:lpstr> TCRT5000 Optical Sensor For</vt:lpstr>
      <vt:lpstr>Heart Beat Sensing Mechanism</vt:lpstr>
      <vt:lpstr>Heart Beat Sensing Mechanism (Cont..)</vt:lpstr>
      <vt:lpstr>Body Temperature Sensing Using LM35 Temperature Sensor</vt:lpstr>
      <vt:lpstr>Arduino UNO</vt:lpstr>
      <vt:lpstr>Processing Data Through Arduino UNO</vt:lpstr>
      <vt:lpstr>Transferring Arduino UNO Processed Data to Android Device via Bluetooth</vt:lpstr>
      <vt:lpstr>Implemented System </vt:lpstr>
      <vt:lpstr>Heartmate Android Application</vt:lpstr>
      <vt:lpstr>Experimental Results</vt:lpstr>
      <vt:lpstr>Experimental Results (Cont..)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Heartrate and Temperature Monitoring System</dc:title>
  <dc:creator>Temp</dc:creator>
  <cp:lastModifiedBy>Tanveer Ahmed</cp:lastModifiedBy>
  <cp:revision>156</cp:revision>
  <dcterms:created xsi:type="dcterms:W3CDTF">2015-03-13T12:06:59Z</dcterms:created>
  <dcterms:modified xsi:type="dcterms:W3CDTF">2015-12-12T01:18:11Z</dcterms:modified>
</cp:coreProperties>
</file>