
<file path=[Content_Types].xml><?xml version="1.0" encoding="utf-8"?>
<Types xmlns="http://schemas.openxmlformats.org/package/2006/content-types">
  <Default Extension="jpeg" ContentType="image/jpeg"/>
  <Default Extension="mp3" ContentType="audio/unknown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2" r:id="rId21"/>
    <p:sldId id="285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761"/>
  </p:normalViewPr>
  <p:slideViewPr>
    <p:cSldViewPr>
      <p:cViewPr varScale="1">
        <p:scale>
          <a:sx n="100" d="100"/>
          <a:sy n="100" d="100"/>
        </p:scale>
        <p:origin x="-1710" y="-108"/>
      </p:cViewPr>
      <p:guideLst>
        <p:guide orient="horz" pos="2155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3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A8F54A-4422-49B2-8539-555BC750A0A4}" type="datetimeFigureOut">
              <a:rPr lang="ko-KR" altLang="en-US" smtClean="0"/>
              <a:pPr/>
              <a:t>2019-12-12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7EFB74-D665-42B5-9E06-79BE02E45B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www.google.co.kr/url?sa=i&amp;amp;rct=j&amp;amp;q=&amp;amp;esrc=s&amp;amp;source=images&amp;amp;cd=&amp;amp;cad=rja&amp;amp;uact=8&amp;amp;ved=2ahUKEwjKkP7woqPcAhXBF4gKHWmQB80QjRx6BAgBEAU&amp;amp;url=http://techm.kr/bbs/board.php?bo_table=article&amp;amp;wr_id=4051&amp;amp;psig=AOvVaw033ETPAg-oJzrMxd1kR0ON&amp;amp;ust=1531818530372931" TargetMode="External" /><Relationship Id="rId3" Type="http://schemas.openxmlformats.org/officeDocument/2006/relationships/image" Target="../media/image2.jpeg"  /><Relationship Id="rId4" Type="http://schemas.microsoft.com/office/2007/relationships/media" Target="../media/media1.mp3"  /><Relationship Id="rId5" Type="http://schemas.microsoft.com/office/2007/relationships/media" Target="../media/media1.mp3"  /><Relationship Id="rId6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microsoft.com/office/2007/relationships/media" Target="../media/media2.mp3"  /><Relationship Id="rId3" Type="http://schemas.microsoft.com/office/2007/relationships/media" Target="../media/media2.mp3"  /><Relationship Id="rId4" Type="http://schemas.openxmlformats.org/officeDocument/2006/relationships/image" Target="../media/image3.png"  /><Relationship Id="rId5" Type="http://schemas.microsoft.com/office/2007/relationships/media" Target="../media/media3.mp3"  /><Relationship Id="rId6" Type="http://schemas.microsoft.com/office/2007/relationships/media" Target="../media/media3.mp3"  /><Relationship Id="rId7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google.co.kr/url?sa=i&amp;amp;rct=j&amp;amp;q=&amp;amp;esrc=s&amp;amp;source=images&amp;amp;cd=&amp;amp;ved=2ahUKEwimzKr3oqbcAhXOF4gKHa1wDRwQjRx6BAgBEAU&amp;amp;url=https://fr.wikipedia.org/wiki/ENIAC&amp;amp;psig=AOvVaw2GG4Imz7O6sSkSN6MedG7g&amp;amp;ust=1531921590332875" TargetMode="External" /><Relationship Id="rId3" Type="http://schemas.openxmlformats.org/officeDocument/2006/relationships/image" Target="../media/image9.jpeg"  /><Relationship Id="rId4" Type="http://schemas.openxmlformats.org/officeDocument/2006/relationships/hyperlink" Target="https://www.google.co.kr/url?sa=i&amp;amp;rct=j&amp;amp;q=&amp;amp;esrc=s&amp;amp;source=images&amp;amp;cd=&amp;amp;cad=rja&amp;amp;uact=8&amp;amp;ved=2ahUKEwjYmfKUo6bcAhVZMt4KHTCCDgQQjRx6BAgBEAU&amp;amp;url=http://www.gamemeca.com/mv.php?gid=124422&amp;amp;psig=AOvVaw2GG4Imz7O6sSkSN6MedG7g&amp;amp;ust=1531921590332875" TargetMode="External" /><Relationship Id="rId5" Type="http://schemas.openxmlformats.org/officeDocument/2006/relationships/image" Target="../media/image10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google.co.kr/url?sa=i&amp;rct=j&amp;q=&amp;esrc=s&amp;source=images&amp;cd=&amp;ved=2ahUKEwjC-Ki00KPcAhXFxrwKHXBfB2oQjRx6BAgBEAU&amp;url=http://m.yeongnam.com/jsp/view.jsp?nkey=20140610.010140745070001&amp;psig=AOvVaw0opKpJFyI0wWEX2jb0zNpv&amp;ust=1531830664652957" TargetMode="External" /><Relationship Id="rId3" Type="http://schemas.openxmlformats.org/officeDocument/2006/relationships/image" Target="../media/image12.jpeg"  /><Relationship Id="rId4" Type="http://schemas.openxmlformats.org/officeDocument/2006/relationships/hyperlink" Target="https://www.google.co.kr/url?sa=i&amp;rct=j&amp;q=&amp;esrc=s&amp;source=images&amp;cd=&amp;ved=2ahUKEwiypqiI06PcAhWJw7wKHYp7DXQQjRx6BAgBEAU&amp;url=http://gspress.cauon.net/news/articleView.html?idxno=21467&amp;psig=AOvVaw02t94RVHxohGU-fmNIXTg9&amp;ust=1531831451496865" TargetMode="External" /><Relationship Id="rId5" Type="http://schemas.openxmlformats.org/officeDocument/2006/relationships/image" Target="../media/image13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google.co.kr/url?sa=i&amp;rct=j&amp;q=&amp;esrc=s&amp;source=images&amp;cd=&amp;ved=2ahUKEwiL1OqPuKPcAhUIUd4KHVQvCS4QjRx6BAgBEAU&amp;url=http://news.chosun.com/site/data/html_dir/2016/03/08/2016030801093.html&amp;psig=AOvVaw26AyUfYB4SkCsZV7u58gQV&amp;ust=1531824237350226" TargetMode="External" /><Relationship Id="rId3" Type="http://schemas.openxmlformats.org/officeDocument/2006/relationships/image" Target="../media/image1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google.co.kr/url?sa=i&amp;rct=j&amp;q=&amp;esrc=s&amp;source=images&amp;cd=&amp;ved=2ahUKEwj6hJr3pqPcAhXaMN4KHdYNDr4QjRx6BAgBEAU&amp;url=http://www.yoonsupchoi.com/2016/03/10/ai_human_md/&amp;psig=AOvVaw033ETPAg-oJzrMxd1kR0ON&amp;ust=1531818530372931" TargetMode="External" /><Relationship Id="rId3" Type="http://schemas.openxmlformats.org/officeDocument/2006/relationships/image" Target="../media/image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google.co.kr/url?sa=i&amp;rct=j&amp;q=&amp;esrc=s&amp;source=images&amp;cd=&amp;ved=2ahUKEwiWjIOCvqPcAhWIdt4KHaXYCV8QjRx6BAgBEAU&amp;url=http://artificialnetworkforstarters.readthedocs.io/en/latest/_post/rest1.html&amp;psig=AOvVaw0NwWA-vgfmwby8LY9D3iQz&amp;ust=1531825384532721" TargetMode="External" /><Relationship Id="rId3" Type="http://schemas.openxmlformats.org/officeDocument/2006/relationships/image" Target="../media/image16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blog.naver.com/ytpark69/221503320098" TargetMode="External" /><Relationship Id="rId3" Type="http://schemas.openxmlformats.org/officeDocument/2006/relationships/image" Target="../media/image17.jpe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google.co.kr/url?sa=i&amp;rct=j&amp;q=&amp;esrc=s&amp;source=images&amp;cd=&amp;cad=rja&amp;uact=8&amp;ved=2ahUKEwjF__aUqKbcAhWOAYgKHQLSBk0QjRx6BAgBEAU&amp;url=http://www.ilbe.com/7694132731&amp;psig=AOvVaw02NCGbztJB-fHQBNpCISe1&amp;ust=1531923010612025" TargetMode="External" /><Relationship Id="rId3" Type="http://schemas.openxmlformats.org/officeDocument/2006/relationships/image" Target="../media/image18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microsoft.com/office/2007/relationships/media" Target="../media/media4.mp3"  /><Relationship Id="rId4" Type="http://schemas.microsoft.com/office/2007/relationships/media" Target="../media/media4.mp3"  /><Relationship Id="rId5" Type="http://schemas.openxmlformats.org/officeDocument/2006/relationships/image" Target="../media/image3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jpeg"  /><Relationship Id="rId3" Type="http://schemas.openxmlformats.org/officeDocument/2006/relationships/image" Target="../media/image20.jpe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microsoft.com/office/2007/relationships/media" Target="../media/media5.mp3"  /><Relationship Id="rId4" Type="http://schemas.microsoft.com/office/2007/relationships/media" Target="../media/media5.mp3"  /><Relationship Id="rId5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microsoft.com/office/2007/relationships/media" Target="../media/media6.mp3"  /><Relationship Id="rId3" Type="http://schemas.microsoft.com/office/2007/relationships/media" Target="../media/media6.mp3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www.google.co.kr/url?sa=i&amp;rct=j&amp;q=&amp;esrc=s&amp;source=images&amp;cd=&amp;ved=2ahUKEwj6hJr3pqPcAhXaMN4KHdYNDr4QjRx6BAgBEAU&amp;url=http://www.yoonsupchoi.com/2016/03/10/ai_human_md/&amp;psig=AOvVaw033ETPAg-oJzrMxd1kR0ON&amp;ust=1531818530372931" TargetMode="External"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인공지능에 대한 이미지 검색결과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1196751"/>
            <a:ext cx="9144000" cy="564063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3568" y="116632"/>
            <a:ext cx="7851648" cy="1008112"/>
          </a:xfrm>
        </p:spPr>
        <p:txBody>
          <a:bodyPr/>
          <a:lstStyle/>
          <a:p>
            <a:pPr algn="ctr">
              <a:defRPr/>
            </a:pPr>
            <a:r>
              <a:rPr lang="ko-KR" altLang="en-US"/>
              <a:t>인공지능 개론</a:t>
            </a:r>
            <a:endParaRPr lang="ko-KR" altLang="en-US"/>
          </a:p>
        </p:txBody>
      </p:sp>
      <p:pic>
        <p:nvPicPr>
          <p:cNvPr id="11267" name="01_인공지능_개론_수업에_오신_여러분_환영합니다.mp3">
            <a:hlinkClick r:id="" action="ppaction://media"/>
          </p:cNvPr>
          <p:cNvPicPr>
            <a:picLocks noRot="1"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 rotWithShape="1">
          <a:blip r:embed="rId6"/>
          <a:stretch>
            <a:fillRect/>
          </a:stretch>
        </p:blipFill>
        <p:spPr>
          <a:xfrm>
            <a:off x="323528" y="260648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80" fill="hold"/>
                                        <p:tgtEl>
                                          <p:spTgt spid="112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67"/>
                  </p:tgtEl>
                </p:cond>
              </p:nextCondLst>
            </p:seq>
            <p:audi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67"/>
                </p:tgtEl>
              </p:cMediaNode>
            </p:audio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언어지능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말이나 글을 통하여 언어를 효과적으로 구사할 수 있는 능력으로 대부분의 아동들에게 언어적 지능은 보편적인 것으로 문화권과는 상관없이 일정한 발달과정을 거쳐 발달한다고 한다. 다만 여기에서 언어지능이라 함은 그러한 언어를 효과적으로 구상하는 것 외에도 외국어를 습득하는 능력도 포함이 되며, 이 지능의 경우에는 경험이 늘어날수록 나이가 들수록 상승한다는 특성을 가지고 있다고 발표되었다. 언어작가, 시인, 정치가, 웅변가, 언론인 등에게 요구되는 지능으로 볼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논리 수학 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논리적, 수학적으로 사고하는 능력을 나타낸 것이다. 일반적으로 우리가 알고 있는 IQ가 여기에 대부분 해당한다. 실험 따위를 거쳐 논리적으로 검증하는 것을 좋아하고, 어떠한 이론을 배울 때에 그것을 직접 가르칠 수 있을 정도로 이해해야 직성이 풀리는 아이, 혹은 수에 대한 감각이 뛰어난 아이는 이쪽 지능이 높다고 할 수 있다. 후자의 경우에는 이미지나 문자보다는 수로 기억하는 능력이 더 뛰어나다고 한다. 주로 컴퓨터공학과 같은 분야에 필요한 능력이다.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음악지능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음악뿐만 아니라 소리랑 관련된 모든 사항에 대해 남보다 민감하게 반응하거나 분석할 수 있는 지능을 말한다. 즉, 줄넘기가 넘어가는 소리에 리듬을 맞춘다거나 하는 경우도 해당되는 것이다. 이외에도 적절한 상황에 맞는 소리나 음악을 찾는 능력 등도 해당이 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신체운동지능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자신의 신체적 운동을 통제하는 능력을 말한다. 이 능력은 스포츠와 같이 격렬한 운동 외에도 균형, 민첩성, 손의 섬세한 움직임, 표현력 등을 모두 포괄하기 때문에, 운동선수뿐만 아니라 행동예술이나, 극 배우 등도 이 지능이 뛰어난 류의 사람으로 분류된다고 볼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공간지능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공간, 시각적인 것과 관련된 것에 대한 파악능력이 뛰어나거나 그러한 부분에 민감하게 반응하는 능력을 말한다. 이 능력이 뛰어날 경우 자신이 알고 있는 사실이나 공간을 시각적으로 표현하는 능력이 뛰어나다. 또한 당연한 얘기지만, 공간이나 시각적인 사항을 기억하는 능력이 뛰어나다. 건축가, 예술가, 장식가, 발명가, 지리학자 등의 직종에 요구되는 지능이다.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인간친화지능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주로 사람들과 교류하고 타인의 감정과 행동을 파악하는 능력이다. 대인적 지능(對人的 知能)이라고도 한다. 이 능력이 뛰어난 경우 대부분 사람을 파악하는 능력이 뛰어나기 때문에 상대방하고 어울리는 능력이 뛰어나다. 이것을 관장하는 부분이 전두엽인데, 여기가 파괴될 경우 이 지능이 상대적으로 떨어진다고 한다. 사람들 간의 차이점을 주목하는 능력에 기반을 두고 있다. 정치가, 종교인, 마케터, 교사 등의 직종에 요구되는 지능이다.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자기성찰지능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자기 자신의 상태나 감정을 파악하는 능력을 말한다. 자신에 대한 생각을 철저하게 객관적으로 이해하며 그에 기초하여 잘 행동할 수 있게 하는 능력으로 소설가, 상담가, 임상학자 등과 같은 직종에 요구되는 지능이다.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자연친화지능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자연과 상호작용(주변 사물을 잘 관찰하고 분석)하는 지능. 동식물 뿐만 아니라 날씨나 자동차같은 것도 포함해 교감할 수 있는 능력을 가리킨다. 이것이 뛰어난 경우 자연에 대한 인식이 강해서, 동물이나 식물을 잘 키우는 경우가 많으며, 자연에서 발생하는 현상에 대한 분석능력이 뛰어나다. 과학자나 공학자, 동물이나 식물을 다루는 직업 분야 등에서 요구되는 지능으로 볼 수 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실존적지능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다중지능이론 정립 초기에는 영적 지능(靈的 知能)으로 불렀던 지능으로 인간 존재의 이유, 삶과 죽음의 문제, 희로애락, 인간의 본성 등 철학적이고 실존적인 사고를 할 수 있는 능력인데 이 실존적 지능은 실존적 문제와 특별하게 관련을 맺고 있는 뇌가 어느 부분인지 밝혀줄 증거가 아직은 부족하다. 현재 이 분야의 경우에는 테레사 수녀, 이태석 신부와 같은 사람들의 존재로 인하여 제기되었으나 현재까지 어떤 지능이 관여된 것인지 확인된 바는 없다.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인공지능은 무엇인가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人工知能</a:t>
            </a:r>
            <a:r>
              <a:rPr lang="en-US" altLang="ko-KR"/>
              <a:t> : </a:t>
            </a:r>
            <a:r>
              <a:rPr lang="ko-KR" altLang="en-US"/>
              <a:t>사람이 만든 지능</a:t>
            </a:r>
            <a:endParaRPr lang="ko-KR" altLang="en-US"/>
          </a:p>
          <a:p>
            <a:pPr>
              <a:defRPr/>
            </a:pPr>
            <a:r>
              <a:rPr lang="en-US" altLang="ko-KR"/>
              <a:t> Artificial Intelligence :　A.I.</a:t>
            </a:r>
            <a:endParaRPr lang="en-US" altLang="ko-KR"/>
          </a:p>
          <a:p>
            <a:pPr>
              <a:defRPr/>
            </a:pPr>
            <a:r>
              <a:rPr lang="ko-KR" altLang="en-US"/>
              <a:t>인간처럼 학습하고 생각할 수 있는 컴퓨터 시스템을 말한다. 인공지능은 컴퓨터 프로그램을 이용해 인간의 학습능력, 추론능력, 지각능력, 자연어의 이해능력 등 모든 지능적인 행동들을 모방할 수 있다.</a:t>
            </a:r>
            <a:endParaRPr lang="ko-KR" altLang="en-US"/>
          </a:p>
          <a:p>
            <a:pPr>
              <a:defRPr/>
            </a:pPr>
            <a:r>
              <a:rPr lang="en-US" altLang="ko-KR"/>
              <a:t> </a:t>
            </a:r>
            <a:r>
              <a:rPr lang="ko-KR" altLang="en-US"/>
              <a:t>딥러닝 시대에 와서는 사람 뿐만 아니라 동물의 운동능력을 모방하는 로봇 연구도 인공지능이라고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704088"/>
            <a:ext cx="8229600" cy="85270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강사소개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 sz="4900">
              <a:latin typeface="HY울릉도B"/>
              <a:ea typeface="HY울릉도B"/>
            </a:endParaRPr>
          </a:p>
          <a:p>
            <a:pPr marL="0" lvl="0" indent="0">
              <a:buNone/>
              <a:defRPr/>
            </a:pPr>
            <a:endParaRPr lang="ko-KR" altLang="en-US" sz="4900">
              <a:latin typeface="HY울릉도B"/>
              <a:ea typeface="HY울릉도B"/>
            </a:endParaRPr>
          </a:p>
          <a:p>
            <a:pPr marL="0" lvl="0" indent="0">
              <a:buNone/>
              <a:defRPr/>
            </a:pPr>
            <a:r>
              <a:rPr lang="ko-KR" altLang="en-US" sz="4900">
                <a:latin typeface="HY울릉도B"/>
                <a:ea typeface="HY울릉도B"/>
              </a:rPr>
              <a:t>김석주</a:t>
            </a:r>
            <a:endParaRPr lang="ko-KR" altLang="en-US" sz="4900">
              <a:latin typeface="HY울릉도B"/>
              <a:ea typeface="HY울릉도B"/>
            </a:endParaRPr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 sz="3400"/>
              <a:t>010</a:t>
            </a:r>
            <a:r>
              <a:rPr lang="ko-KR" altLang="en-US" sz="3400"/>
              <a:t> </a:t>
            </a:r>
            <a:r>
              <a:rPr lang="en-US" altLang="ko-KR" sz="3400"/>
              <a:t>-</a:t>
            </a:r>
            <a:r>
              <a:rPr lang="ko-KR" altLang="en-US" sz="3400"/>
              <a:t> </a:t>
            </a:r>
            <a:r>
              <a:rPr lang="en-US" altLang="ko-KR" sz="3400"/>
              <a:t>5605</a:t>
            </a:r>
            <a:r>
              <a:rPr lang="ko-KR" altLang="en-US" sz="3400"/>
              <a:t> </a:t>
            </a:r>
            <a:r>
              <a:rPr lang="en-US" altLang="ko-KR" sz="3400"/>
              <a:t>-</a:t>
            </a:r>
            <a:r>
              <a:rPr lang="ko-KR" altLang="en-US" sz="3400"/>
              <a:t> </a:t>
            </a:r>
            <a:r>
              <a:rPr lang="en-US" altLang="ko-KR" sz="3400"/>
              <a:t>1751</a:t>
            </a:r>
            <a:endParaRPr lang="en-US" altLang="ko-KR" sz="3400"/>
          </a:p>
          <a:p>
            <a:pPr marL="0" lvl="0" indent="0">
              <a:buNone/>
              <a:defRPr/>
            </a:pPr>
            <a:r>
              <a:rPr lang="en-US" altLang="ko-KR" sz="3400"/>
              <a:t>innosys@xenteam.com</a:t>
            </a:r>
            <a:endParaRPr lang="en-US" altLang="ko-KR" sz="3400"/>
          </a:p>
        </p:txBody>
      </p:sp>
      <p:pic>
        <p:nvPicPr>
          <p:cNvPr id="4" name="02_오늘의_강사는_인공지능_프로그래밍_회사를_운영하고_현재_인공지능_전공으로_박사과정을_밟고_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3496444" y="872716"/>
            <a:ext cx="571500" cy="571500"/>
          </a:xfrm>
          <a:prstGeom prst="rect">
            <a:avLst/>
          </a:prstGeom>
        </p:spPr>
      </p:pic>
      <p:pic>
        <p:nvPicPr>
          <p:cNvPr id="5" name="03_교수님_전화번호와_이메일_주소는_다음과_같구요_혹시_개인적인_문제가_있거나_도움이_필요하.mp3">
            <a:hlinkClick r:id="" action="ppaction://media"/>
          </p:cNvPr>
          <p:cNvPicPr>
            <a:picLocks noRot="1"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 rotWithShape="1">
          <a:blip r:embed="rId7"/>
          <a:stretch>
            <a:fillRect/>
          </a:stretch>
        </p:blipFill>
        <p:spPr>
          <a:xfrm>
            <a:off x="6844816" y="5701816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0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5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7"/>
            <a:ext cx="7848872" cy="2010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인공지능이라는 용어는 1956년 디지털 역사에 지대한 공헌을 한 사람들이 참여한 미국의 다트머스 회의(Dartmouth Conference)에서 처음 언급되었다. 이 회의에서 인공지능이라는 분야를 확립하였다. 이 회의를 개최한 존 매카시(John McCarthy) 교수는 인공지능을 인간의 지능으로 할 수 있는 학습, 사고, 행동, 자기계발 등을 컴퓨터가 할 수 있도록 연구하는 것이라고 정의했다.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36866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5577" y="3599193"/>
            <a:ext cx="3672407" cy="2805054"/>
          </a:xfrm>
          <a:prstGeom prst="rect">
            <a:avLst/>
          </a:prstGeom>
          <a:noFill/>
        </p:spPr>
      </p:pic>
      <p:pic>
        <p:nvPicPr>
          <p:cNvPr id="36868" name="Picture 4" descr="관련 이미지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60032" y="3573016"/>
            <a:ext cx="3720413" cy="27903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인공지능 역사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인공지능이 처음 확립된 1950년대부터 1980년대까지 인간의 모든 지능을 기계에 부여할 수 있다는 믿음을 기반으로 여러 연구자들이 이 분야에 뛰어들어 인공지능 연구는 전성기를 맞이하였다. 하지만 그 초기의 믿음과 달리 1980년대 이후 인간의 지능을 컴퓨터가 제대로 실현하기에는 무리가 있다는 의견이 제기되고, 범용성이 부족하다는 치명적인 약점 때문에 인공지능은 이후 반세기 동안 비주류로 취급되어 왔다.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www.jidum.com/upload/ckeditor/2018/01/201801221531424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92896"/>
            <a:ext cx="8806867" cy="35283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튜링테스트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b="4868"/>
          <a:stretch>
            <a:fillRect/>
          </a:stretch>
        </p:blipFill>
        <p:spPr bwMode="auto">
          <a:xfrm>
            <a:off x="467544" y="1052736"/>
            <a:ext cx="2880320" cy="5184576"/>
          </a:xfrm>
          <a:prstGeom prst="rect">
            <a:avLst/>
          </a:prstGeom>
          <a:noFill/>
        </p:spPr>
      </p:pic>
      <p:pic>
        <p:nvPicPr>
          <p:cNvPr id="35844" name="Picture 4" descr="튜링테스트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1124744"/>
            <a:ext cx="3456384" cy="246094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923928" y="3861048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튜링테스트에서</a:t>
            </a:r>
            <a:r>
              <a:rPr lang="ko-KR" altLang="en-US" dirty="0" smtClean="0"/>
              <a:t> 보듯 사람간의 소통방법의 일부를 사용하여 기계와 사람과 소통하면서 </a:t>
            </a:r>
            <a:r>
              <a:rPr lang="ko-KR" altLang="en-US" dirty="0" err="1" smtClean="0"/>
              <a:t>어느쪽이</a:t>
            </a:r>
            <a:r>
              <a:rPr lang="ko-KR" altLang="en-US" dirty="0" smtClean="0"/>
              <a:t> 기계인지 아니면 </a:t>
            </a:r>
            <a:r>
              <a:rPr lang="ko-KR" altLang="en-US" dirty="0" err="1" smtClean="0"/>
              <a:t>둘다</a:t>
            </a:r>
            <a:r>
              <a:rPr lang="ko-KR" altLang="en-US" dirty="0" smtClean="0"/>
              <a:t> 사람인지 구분하는 방법으로 인공지능은 증명되어야 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기사 대표 이미지:19년 전 체스왕 무너뜨린 AI 신의 한 수는 버그였다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12776"/>
            <a:ext cx="76200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인공지능과 인간의 대결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8347208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인공지능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5628" t="13131" r="8081" b="17460"/>
          <a:stretch>
            <a:fillRect/>
          </a:stretch>
        </p:blipFill>
        <p:spPr bwMode="auto">
          <a:xfrm>
            <a:off x="1403648" y="1916832"/>
            <a:ext cx="6624736" cy="266429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27584" y="4941168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여전히 여러분은 인공지능이 사람보다 우수하다고 생각하십니까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인공지능이 단지 특정 분야에서 사람보다 뛰어난 하나의 프로그램이라 생각하십니까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관련 이미지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204864"/>
            <a:ext cx="7620000" cy="27813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899592" y="836712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인공지능 학자들 중에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갈래로 연구하는 분야가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아래와 같이 </a:t>
            </a:r>
            <a:r>
              <a:rPr lang="ko-KR" altLang="en-US" dirty="0" err="1" smtClean="0"/>
              <a:t>강인공지능과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약인공지능입니다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강 인공지능의 경우 프로그램의 지식 습득 능력이 자발적이며 보다 인간과 밀접하게 </a:t>
            </a:r>
            <a:r>
              <a:rPr lang="en-US" altLang="ko-KR" dirty="0" smtClean="0"/>
              <a:t>Communication </a:t>
            </a:r>
            <a:r>
              <a:rPr lang="ko-KR" altLang="en-US" dirty="0" smtClean="0"/>
              <a:t>되는 존재로 발전되는 모습입니다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사피엔스 - 유발 하라리(1/4)">
            <a:hlinkClick r:id="rId2" tooltip="사피엔스 - 유발 하라리(1/4) 블로그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96752"/>
            <a:ext cx="3595873" cy="479626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572000" y="1340768"/>
            <a:ext cx="424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유발 </a:t>
            </a:r>
            <a:r>
              <a:rPr lang="ko-KR" altLang="en-US" dirty="0" err="1" smtClean="0"/>
              <a:t>하라리는</a:t>
            </a:r>
            <a:r>
              <a:rPr lang="ko-KR" altLang="en-US" dirty="0" smtClean="0"/>
              <a:t> 사이보그가  미래 인류의 빈자리들을 대체하는 신 인류의 형태로 등장 할 것을 예언 하였습니다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</a:t>
            </a:r>
            <a:r>
              <a:rPr lang="ko-KR" altLang="en-US" dirty="0" err="1" smtClean="0"/>
              <a:t>터미네이터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어벤저스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매트릭스등</a:t>
            </a:r>
            <a:r>
              <a:rPr lang="ko-KR" altLang="en-US" dirty="0" smtClean="0"/>
              <a:t> 영화에서 작가들의 상상력으로 예견된바 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스티븐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호킹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빌 </a:t>
            </a:r>
            <a:r>
              <a:rPr lang="ko-KR" altLang="en-US" dirty="0" err="1" smtClean="0"/>
              <a:t>게이츠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일론 </a:t>
            </a:r>
            <a:r>
              <a:rPr lang="ko-KR" altLang="en-US" dirty="0" err="1" smtClean="0"/>
              <a:t>머스크등도</a:t>
            </a:r>
            <a:r>
              <a:rPr lang="ko-KR" altLang="en-US" dirty="0" smtClean="0"/>
              <a:t> 미래의 </a:t>
            </a:r>
            <a:r>
              <a:rPr lang="ko-KR" altLang="en-US" dirty="0" err="1" smtClean="0"/>
              <a:t>강인공지능을</a:t>
            </a:r>
            <a:r>
              <a:rPr lang="ko-KR" altLang="en-US" dirty="0" smtClean="0"/>
              <a:t> 넘어 </a:t>
            </a:r>
            <a:r>
              <a:rPr lang="ko-KR" altLang="en-US" dirty="0" err="1" smtClean="0"/>
              <a:t>초인공지능의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출연등에</a:t>
            </a:r>
            <a:r>
              <a:rPr lang="ko-KR" altLang="en-US" dirty="0" smtClean="0"/>
              <a:t> 대하여 인류의 멸망을 언급하였습니다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정말 기계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지능적인 기계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인류를 대체할까요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강인공지능 자비스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908720"/>
            <a:ext cx="5629275" cy="38385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475656" y="494116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아이언맨의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자비스는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강인공지능일까요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약인공지능일까요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강의정보 나눔 사이트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https://github.com/INNOSYS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6063" y="2559519"/>
            <a:ext cx="7740352" cy="4298480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3203848" y="3717032"/>
            <a:ext cx="259228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7" name=""/>
          <p:cNvCxnSpPr/>
          <p:nvPr/>
        </p:nvCxnSpPr>
        <p:spPr>
          <a:xfrm rot="10800000" flipV="1">
            <a:off x="3995936" y="3933056"/>
            <a:ext cx="244827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6588224" y="3789040"/>
            <a:ext cx="648072" cy="3619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클릭</a:t>
            </a:r>
            <a:endParaRPr lang="ko-KR" altLang="en-US"/>
          </a:p>
        </p:txBody>
      </p:sp>
      <p:pic>
        <p:nvPicPr>
          <p:cNvPr id="9" name="01_지금부터는_내가_설명할께_강의_정보는_깃허브_사이트에서_다운로드_받을_수_있어_깃허브_.mp3">
            <a:hlinkClick r:id="" action="ppaction://media"/>
          </p:cNvPr>
          <p:cNvPicPr>
            <a:picLocks noRot="1"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7456884" y="1165312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8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mothershiptoys.com/image/cache/data/Hot%20Toys/MMS296a-600x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24744"/>
            <a:ext cx="4418856" cy="4418856"/>
          </a:xfrm>
          <a:prstGeom prst="rect">
            <a:avLst/>
          </a:prstGeom>
          <a:noFill/>
        </p:spPr>
      </p:pic>
      <p:pic>
        <p:nvPicPr>
          <p:cNvPr id="41988" name="Picture 4" descr="비전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124744"/>
            <a:ext cx="2044788" cy="29846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16016" y="4365104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어벤져스의</a:t>
            </a:r>
            <a:r>
              <a:rPr lang="ko-KR" altLang="en-US" dirty="0" smtClean="0"/>
              <a:t> 비전은 </a:t>
            </a:r>
            <a:r>
              <a:rPr lang="ko-KR" altLang="en-US" dirty="0" err="1" smtClean="0"/>
              <a:t>초인공지능이다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궁극적으로 실존하며 스스로 인간의 능력을 넘어서는 능력을 지닌 인공의 지적 생명체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설명변수</a:t>
            </a:r>
            <a:r>
              <a:rPr lang="en-US" altLang="ko-KR"/>
              <a:t>,</a:t>
            </a:r>
            <a:r>
              <a:rPr lang="ko-KR" altLang="en-US"/>
              <a:t> 목적변수</a:t>
            </a:r>
            <a:r>
              <a:rPr lang="en-US" altLang="ko-KR"/>
              <a:t>,</a:t>
            </a:r>
            <a:r>
              <a:rPr lang="ko-KR" altLang="en-US"/>
              <a:t> 모델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818453"/>
            <a:ext cx="9144000" cy="1221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예를 들어보자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516" y="2049908"/>
            <a:ext cx="7524327" cy="4439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설명변수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516" y="2049908"/>
            <a:ext cx="7524327" cy="443943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539552" y="2060848"/>
            <a:ext cx="6084676" cy="4428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목적변수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516" y="2049908"/>
            <a:ext cx="7524327" cy="443943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6588224" y="2060848"/>
            <a:ext cx="1296144" cy="4428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모델 응용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날씨에 따른 사망자 예측</a:t>
            </a:r>
            <a:endParaRPr lang="ko-KR" altLang="en-US"/>
          </a:p>
          <a:p>
            <a:pPr>
              <a:defRPr/>
            </a:pPr>
            <a:r>
              <a:rPr lang="ko-KR" altLang="en-US"/>
              <a:t>날씨에 따른 범죄율 예측</a:t>
            </a:r>
            <a:endParaRPr lang="ko-KR" altLang="en-US"/>
          </a:p>
          <a:p>
            <a:pPr>
              <a:defRPr/>
            </a:pPr>
            <a:r>
              <a:rPr lang="ko-KR" altLang="en-US"/>
              <a:t>날씨에 따른 소비율 예측</a:t>
            </a:r>
            <a:endParaRPr lang="ko-KR" altLang="en-US"/>
          </a:p>
          <a:p>
            <a:pPr>
              <a:defRPr/>
            </a:pPr>
            <a:r>
              <a:rPr lang="ko-KR" altLang="en-US"/>
              <a:t>실내 환경에 따른 학습율 예측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우리는 날씨데이터나 환경데이터를 가지고 다양한 예측에 활용할 수 있다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인공지능 개론 수업에서는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이론수업 </a:t>
            </a:r>
            <a:r>
              <a:rPr lang="en-US" altLang="ko-KR"/>
              <a:t>-2</a:t>
            </a:r>
            <a:r>
              <a:rPr lang="ko-KR" altLang="en-US"/>
              <a:t>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파이썬</a:t>
            </a:r>
            <a:r>
              <a:rPr lang="en-US" altLang="ko-KR"/>
              <a:t>,</a:t>
            </a:r>
            <a:r>
              <a:rPr lang="ko-KR" altLang="en-US"/>
              <a:t> 텐서플로우</a:t>
            </a:r>
            <a:r>
              <a:rPr lang="en-US" altLang="ko-KR"/>
              <a:t>,</a:t>
            </a:r>
            <a:r>
              <a:rPr lang="ko-KR" altLang="en-US"/>
              <a:t> 케라스 설치하기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주</a:t>
            </a:r>
            <a:endParaRPr lang="ko-KR" altLang="en-US"/>
          </a:p>
          <a:p>
            <a:pPr>
              <a:defRPr/>
            </a:pPr>
            <a:r>
              <a:rPr lang="ko-KR" altLang="en-US"/>
              <a:t>화상인식</a:t>
            </a:r>
            <a:r>
              <a:rPr lang="en-US" altLang="ko-KR"/>
              <a:t>/</a:t>
            </a:r>
            <a:r>
              <a:rPr lang="ko-KR" altLang="en-US"/>
              <a:t>음성인식</a:t>
            </a:r>
            <a:r>
              <a:rPr lang="en-US" altLang="ko-KR"/>
              <a:t>/</a:t>
            </a:r>
            <a:r>
              <a:rPr lang="ko-KR" altLang="en-US"/>
              <a:t>자세인식 실습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주</a:t>
            </a:r>
            <a:endParaRPr lang="ko-KR" altLang="en-US"/>
          </a:p>
          <a:p>
            <a:pPr>
              <a:defRPr/>
            </a:pPr>
            <a:r>
              <a:rPr lang="ko-KR" altLang="en-US"/>
              <a:t>팀을 구성해서 프로젝트 만들어 보기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주</a:t>
            </a:r>
            <a:endParaRPr lang="ko-KR" altLang="en-US"/>
          </a:p>
          <a:p>
            <a:pPr>
              <a:defRPr/>
            </a:pPr>
            <a:r>
              <a:rPr lang="ko-KR" altLang="en-US"/>
              <a:t>얼굴인식 실습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Haar Cascade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주</a:t>
            </a:r>
            <a:endParaRPr lang="ko-KR" altLang="en-US"/>
          </a:p>
          <a:p>
            <a:pPr>
              <a:defRPr/>
            </a:pPr>
            <a:r>
              <a:rPr lang="ko-KR" altLang="en-US"/>
              <a:t>얼굴인식 실습 </a:t>
            </a:r>
            <a:r>
              <a:rPr lang="en-US" altLang="ko-KR"/>
              <a:t>- Dlib</a:t>
            </a:r>
            <a:r>
              <a:rPr lang="ko-KR" altLang="en-US"/>
              <a:t>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주</a:t>
            </a:r>
            <a:endParaRPr lang="ko-KR" altLang="en-US"/>
          </a:p>
          <a:p>
            <a:pPr>
              <a:defRPr/>
            </a:pPr>
            <a:r>
              <a:rPr lang="ko-KR" altLang="en-US"/>
              <a:t>마스크 착용 유무 인식 실습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주</a:t>
            </a:r>
            <a:endParaRPr lang="ko-KR" altLang="en-US"/>
          </a:p>
          <a:p>
            <a:pPr>
              <a:defRPr/>
            </a:pPr>
            <a:r>
              <a:rPr lang="ko-KR" altLang="en-US"/>
              <a:t>중간고사 </a:t>
            </a:r>
            <a:r>
              <a:rPr lang="en-US" altLang="ko-KR"/>
              <a:t>,</a:t>
            </a:r>
            <a:r>
              <a:rPr lang="ko-KR" altLang="en-US"/>
              <a:t> 기말고사 </a:t>
            </a:r>
            <a:r>
              <a:rPr lang="en-US" altLang="ko-KR"/>
              <a:t>-2</a:t>
            </a:r>
            <a:r>
              <a:rPr lang="ko-KR" altLang="en-US"/>
              <a:t>주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강의 정보 나눔 사이트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4136" y="1981345"/>
            <a:ext cx="6300192" cy="4543998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1259632" y="3429000"/>
            <a:ext cx="4248472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6" name=""/>
          <p:cNvCxnSpPr/>
          <p:nvPr/>
        </p:nvCxnSpPr>
        <p:spPr>
          <a:xfrm rot="10800000" flipV="1">
            <a:off x="5580112" y="2780928"/>
            <a:ext cx="2016224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7740352" y="2492896"/>
            <a:ext cx="1152128" cy="9056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여기서 다운로드 받으세요</a:t>
            </a:r>
            <a:endParaRPr lang="ko-KR" altLang="en-US"/>
          </a:p>
        </p:txBody>
      </p:sp>
      <p:pic>
        <p:nvPicPr>
          <p:cNvPr id="8" name="02_인공지능_개론_몇_주차라고_파일이름으로_강의_파일들이_수업이후에_업로드_되어_있을_테니까_.mp3">
            <a:hlinkClick r:id="" action="ppaction://media"/>
          </p:cNvPr>
          <p:cNvPicPr>
            <a:picLocks noRot="1"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 rotWithShape="1">
          <a:blip r:embed="rId5"/>
          <a:stretch>
            <a:fillRect/>
          </a:stretch>
        </p:blipFill>
        <p:spPr>
          <a:xfrm>
            <a:off x="7456884" y="1124744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/>
            </a:pPr>
            <a:r>
              <a:rPr lang="ko-KR" altLang="en-US"/>
              <a:t>출석부</a:t>
            </a:r>
            <a:endParaRPr lang="ko-KR" altLang="en-US"/>
          </a:p>
        </p:txBody>
      </p:sp>
      <p:pic>
        <p:nvPicPr>
          <p:cNvPr id="3" name="03_자_그럼_출석을_불러볼까_참_그전에_내_목소리가_궁금하지_출석_확인이_끝나고_나를_소개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3383868" y="1165312"/>
            <a:ext cx="5715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0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5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Naver </a:t>
            </a:r>
            <a:r>
              <a:rPr lang="ko-KR" altLang="en-US"/>
              <a:t>클로바더빙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92" y="2060848"/>
            <a:ext cx="3337359" cy="768603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0700" y="2816932"/>
            <a:ext cx="5562600" cy="3667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인공지능에 대한 이미지 검색결과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 l="5628" t="13131" r="8081" b="17460"/>
          <a:stretch>
            <a:fillRect/>
          </a:stretch>
        </p:blipFill>
        <p:spPr bwMode="auto">
          <a:xfrm>
            <a:off x="1403648" y="1916832"/>
            <a:ext cx="6624736" cy="26642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75656" y="1052736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/>
              <a:t>딥러닝</a:t>
            </a:r>
            <a:r>
              <a:rPr lang="ko-KR" altLang="en-US" sz="2800" b="1" dirty="0" smtClean="0"/>
              <a:t>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이야기에 들어가면서</a:t>
            </a:r>
            <a:endParaRPr lang="ko-KR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494116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사람과 기계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) </a:t>
            </a:r>
            <a:r>
              <a:rPr lang="ko-KR" altLang="en-US" dirty="0" smtClean="0"/>
              <a:t>누가 더 우수할 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지능이란 무엇인가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自然智能 </a:t>
            </a:r>
            <a:endParaRPr lang="ko-KR" altLang="en-US"/>
          </a:p>
          <a:p>
            <a:pPr>
              <a:defRPr/>
            </a:pPr>
            <a:r>
              <a:rPr lang="en-US" altLang="ko-KR"/>
              <a:t> Natural Intelligence </a:t>
            </a:r>
            <a:r>
              <a:rPr lang="ko-KR" altLang="en-US"/>
              <a:t>또는 </a:t>
            </a:r>
            <a:r>
              <a:rPr lang="en-US" altLang="ko-KR"/>
              <a:t>Human Intelligence</a:t>
            </a:r>
            <a:endParaRPr lang="en-US" altLang="ko-KR"/>
          </a:p>
          <a:p>
            <a:pPr>
              <a:defRPr/>
            </a:pPr>
            <a:r>
              <a:rPr lang="ko-KR" altLang="en-US"/>
              <a:t>지능(智能) 또는 인텔리전스(영어: intelligence)는 인간의 지적 능력을 말한다. </a:t>
            </a:r>
            <a:endParaRPr lang="ko-KR" altLang="en-US"/>
          </a:p>
          <a:p>
            <a:pPr>
              <a:defRPr/>
            </a:pPr>
            <a:r>
              <a:rPr lang="ko-KR" altLang="en-US"/>
              <a:t>지능은 심리학적으로 새로운 대상이나 상황에 부딪혀 그 의미를 이해하고 합리적인 적응 방법을 알아내는 지적 활동의 능력으로 정의할 수 있다.</a:t>
            </a:r>
            <a:endParaRPr lang="ko-KR" altLang="en-US"/>
          </a:p>
          <a:p>
            <a:pPr>
              <a:defRPr/>
            </a:pPr>
            <a:r>
              <a:rPr lang="ko-KR" altLang="en-US"/>
              <a:t>자연지능은 생존과 연관성이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지능의 종류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언어지능</a:t>
            </a:r>
            <a:endParaRPr lang="ko-KR" altLang="en-US"/>
          </a:p>
          <a:p>
            <a:pPr>
              <a:defRPr/>
            </a:pPr>
            <a:r>
              <a:rPr lang="ko-KR" altLang="en-US"/>
              <a:t> 논리수학지능</a:t>
            </a:r>
            <a:endParaRPr lang="ko-KR" altLang="en-US"/>
          </a:p>
          <a:p>
            <a:pPr>
              <a:defRPr/>
            </a:pPr>
            <a:r>
              <a:rPr lang="ko-KR" altLang="en-US"/>
              <a:t> 음악지능</a:t>
            </a:r>
            <a:endParaRPr lang="ko-KR" altLang="en-US"/>
          </a:p>
          <a:p>
            <a:pPr>
              <a:defRPr/>
            </a:pPr>
            <a:r>
              <a:rPr lang="ko-KR" altLang="en-US"/>
              <a:t> 신체운동지능</a:t>
            </a:r>
            <a:endParaRPr lang="ko-KR" altLang="en-US"/>
          </a:p>
          <a:p>
            <a:pPr>
              <a:defRPr/>
            </a:pPr>
            <a:r>
              <a:rPr lang="ko-KR" altLang="en-US"/>
              <a:t> 공간지능</a:t>
            </a:r>
            <a:endParaRPr lang="ko-KR" altLang="en-US"/>
          </a:p>
          <a:p>
            <a:pPr>
              <a:defRPr/>
            </a:pPr>
            <a:r>
              <a:rPr lang="ko-KR" altLang="en-US"/>
              <a:t> 인간친화지능</a:t>
            </a:r>
            <a:endParaRPr lang="ko-KR" altLang="en-US"/>
          </a:p>
          <a:p>
            <a:pPr>
              <a:defRPr/>
            </a:pPr>
            <a:r>
              <a:rPr lang="ko-KR" altLang="en-US"/>
              <a:t> 자기성찰지능</a:t>
            </a:r>
            <a:endParaRPr lang="ko-KR" altLang="en-US"/>
          </a:p>
          <a:p>
            <a:pPr>
              <a:defRPr/>
            </a:pPr>
            <a:r>
              <a:rPr lang="ko-KR" altLang="en-US"/>
              <a:t> 자연친화지능</a:t>
            </a:r>
            <a:endParaRPr lang="ko-KR" altLang="en-US"/>
          </a:p>
          <a:p>
            <a:pPr>
              <a:defRPr/>
            </a:pPr>
            <a:r>
              <a:rPr lang="ko-KR" altLang="en-US"/>
              <a:t> 실존적 지능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_rels/theme1.xml.rels><?xml version="1.0" encoding="UTF-8" standalone="yes" ?><Relationships xmlns="http://schemas.openxmlformats.org/package/2006/relationships"><Relationship Id="rId1" Type="http://schemas.openxmlformats.org/officeDocument/2006/relationships/image" Target="../media/image1.jpe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MS PGothic"/>
        <a:font script="Hang" typeface="HY중고딕"/>
        <a:font script="Hans" typeface="隶书"/>
        <a:font script="Hant" typeface="Microsoft JhengHei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SimSun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 rotWithShape="1">
          <a:blip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882</ep:Words>
  <ep:PresentationFormat>화면 슬라이드 쇼(4:3)</ep:PresentationFormat>
  <ep:Paragraphs>84</ep:Paragraphs>
  <ep:Slides>36</ep:Slides>
  <ep:Notes>0</ep:Notes>
  <ep:TotalTime>0</ep:TotalTime>
  <ep:HiddenSlides>0</ep:HiddenSlides>
  <ep:MMClips>6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흐름</vt:lpstr>
      <vt:lpstr>인공지능 개론</vt:lpstr>
      <vt:lpstr>강사소개</vt:lpstr>
      <vt:lpstr>강의정보 나눔 사이트</vt:lpstr>
      <vt:lpstr>강의 정보 나눔 사이트</vt:lpstr>
      <vt:lpstr>출석부</vt:lpstr>
      <vt:lpstr>Naver 클로바더빙</vt:lpstr>
      <vt:lpstr>슬라이드 7</vt:lpstr>
      <vt:lpstr>지능이란 무엇인가</vt:lpstr>
      <vt:lpstr>지능의 종류</vt:lpstr>
      <vt:lpstr>언어지능</vt:lpstr>
      <vt:lpstr>논리 수학 지능</vt:lpstr>
      <vt:lpstr>음악지능</vt:lpstr>
      <vt:lpstr>신체운동지능</vt:lpstr>
      <vt:lpstr>공간지능</vt:lpstr>
      <vt:lpstr>인간친화지능</vt:lpstr>
      <vt:lpstr>자기성찰지능</vt:lpstr>
      <vt:lpstr>자연친화지능</vt:lpstr>
      <vt:lpstr>실존적지능</vt:lpstr>
      <vt:lpstr>인공지능은 무엇인가?</vt:lpstr>
      <vt:lpstr>슬라이드 20</vt:lpstr>
      <vt:lpstr>인공지능 역사 요약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설명변수, 목적변수, 모델</vt:lpstr>
      <vt:lpstr>예를 들어보자</vt:lpstr>
      <vt:lpstr>설명변수</vt:lpstr>
      <vt:lpstr>목적변수</vt:lpstr>
      <vt:lpstr>모델 응용</vt:lpstr>
      <vt:lpstr>인공지능 개론 수업에서는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2018-07-16T08:52:51.000</dcterms:created>
  <dc:creator>석주</dc:creator>
  <cp:lastModifiedBy>user</cp:lastModifiedBy>
  <dcterms:modified xsi:type="dcterms:W3CDTF">2022-03-09T15:32:23.500</dcterms:modified>
  <cp:revision>3600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