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F"/>
    <a:srgbClr val="17478B"/>
    <a:srgbClr val="CCEBEB"/>
    <a:srgbClr val="173F7F"/>
    <a:srgbClr val="7F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3" autoAdjust="0"/>
    <p:restoredTop sz="94660"/>
  </p:normalViewPr>
  <p:slideViewPr>
    <p:cSldViewPr snapToGrid="0">
      <p:cViewPr>
        <p:scale>
          <a:sx n="50" d="100"/>
          <a:sy n="50" d="100"/>
        </p:scale>
        <p:origin x="2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Hoja_de_c_lculo_de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Revenue %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006-4484-95BD-E622D836AA1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006-4484-95BD-E622D836AA1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006-4484-95BD-E622D836AA1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006-4484-95BD-E622D836AA1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006-4484-95BD-E622D836AA10}"/>
              </c:ext>
            </c:extLst>
          </c:dPt>
          <c:dLbls>
            <c:delete val="1"/>
          </c:dLbls>
          <c:cat>
            <c:strRef>
              <c:f>Feuil1!$A$2:$A$7</c:f>
              <c:strCache>
                <c:ptCount val="6"/>
                <c:pt idx="0">
                  <c:v>Automotive</c:v>
                </c:pt>
                <c:pt idx="1">
                  <c:v>Aerospace, Defence &amp; Rail</c:v>
                </c:pt>
                <c:pt idx="2">
                  <c:v>Energy, Industrials &amp; Life Sciences</c:v>
                </c:pt>
                <c:pt idx="3">
                  <c:v>Telecom &amp; Media</c:v>
                </c:pt>
                <c:pt idx="4">
                  <c:v>Software &amp; Hi-tech</c:v>
                </c:pt>
                <c:pt idx="5">
                  <c:v>Finance &amp; Public sector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17</c:v>
                </c:pt>
                <c:pt idx="1">
                  <c:v>19</c:v>
                </c:pt>
                <c:pt idx="2">
                  <c:v>18</c:v>
                </c:pt>
                <c:pt idx="3">
                  <c:v>21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06-4484-95BD-E622D836AA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"/>
        <c:holeSize val="6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83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2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7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25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9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5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90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8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9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F972-3375-4CCA-A108-985B09F0E238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CCC2-3A7F-49D5-AA23-41F0C6301E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7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0"/>
          <a:stretch/>
        </p:blipFill>
        <p:spPr>
          <a:xfrm>
            <a:off x="0" y="606056"/>
            <a:ext cx="12192000" cy="625996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50" y="-8021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12700" y="5681055"/>
            <a:ext cx="12199141" cy="738664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6235" y="3896845"/>
            <a:ext cx="1133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Company Profile</a:t>
            </a:r>
            <a:endParaRPr lang="es-E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0" y="-8021"/>
            <a:ext cx="12204700" cy="614077"/>
            <a:chOff x="0" y="-8021"/>
            <a:chExt cx="12204700" cy="614077"/>
          </a:xfrm>
          <a:solidFill>
            <a:schemeClr val="bg1"/>
          </a:solidFill>
        </p:grpSpPr>
        <p:sp>
          <p:nvSpPr>
            <p:cNvPr id="9" name="Rectángulo 8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20" y="2111538"/>
            <a:ext cx="6520557" cy="2400997"/>
          </a:xfrm>
          <a:prstGeom prst="rect">
            <a:avLst/>
          </a:prstGeom>
        </p:spPr>
      </p:pic>
      <p:sp>
        <p:nvSpPr>
          <p:cNvPr id="8" name="Espace réservé du texte 18"/>
          <p:cNvSpPr txBox="1">
            <a:spLocks/>
          </p:cNvSpPr>
          <p:nvPr/>
        </p:nvSpPr>
        <p:spPr>
          <a:xfrm>
            <a:off x="97761" y="4991522"/>
            <a:ext cx="12192000" cy="1601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Arial Black" panose="020B0A04020102020204" pitchFamily="34" charset="0"/>
                <a:ea typeface="Arial" charset="0"/>
                <a:cs typeface="Arial" charset="0"/>
              </a:rPr>
              <a:t>Altran is the undisputed global leader in Engineering and R&amp;D services (ER&amp;D)</a:t>
            </a:r>
          </a:p>
          <a:p>
            <a:pPr marL="0" indent="0" algn="ctr">
              <a:buNone/>
              <a:defRPr/>
            </a:pPr>
            <a:endParaRPr lang="en-US" sz="1400" kern="0" dirty="0">
              <a:solidFill>
                <a:schemeClr val="bg1"/>
              </a:solidFill>
              <a:latin typeface="Arial Black" panose="020B0A04020102020204" pitchFamily="34" charset="0"/>
              <a:ea typeface="Arial" charset="0"/>
              <a:cs typeface="Arial" charset="0"/>
            </a:endParaRPr>
          </a:p>
        </p:txBody>
      </p:sp>
      <p:sp>
        <p:nvSpPr>
          <p:cNvPr id="25" name="ZoneTexte 16"/>
          <p:cNvSpPr txBox="1"/>
          <p:nvPr/>
        </p:nvSpPr>
        <p:spPr>
          <a:xfrm>
            <a:off x="8633744" y="5792026"/>
            <a:ext cx="135774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30+</a:t>
            </a:r>
          </a:p>
          <a:p>
            <a:pPr algn="ctr"/>
            <a:r>
              <a:rPr lang="en-US" sz="1600" b="1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COUNTRIES</a:t>
            </a:r>
            <a:endParaRPr lang="en-US" sz="1600" b="1" dirty="0">
              <a:solidFill>
                <a:srgbClr val="7FCCCD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4" name="ZoneTexte 68">
            <a:extLst>
              <a:ext uri="{FF2B5EF4-FFF2-40B4-BE49-F238E27FC236}">
                <a16:creationId xmlns:a16="http://schemas.microsoft.com/office/drawing/2014/main" id="{A9722925-AE88-4C8C-8CA5-0F26EF948375}"/>
              </a:ext>
            </a:extLst>
          </p:cNvPr>
          <p:cNvSpPr txBox="1"/>
          <p:nvPr/>
        </p:nvSpPr>
        <p:spPr>
          <a:xfrm>
            <a:off x="5203105" y="5826731"/>
            <a:ext cx="19813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€ 2.9 bn</a:t>
            </a:r>
          </a:p>
          <a:p>
            <a:pPr algn="ctr"/>
            <a:r>
              <a:rPr lang="en-US" sz="1600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2017 REVENUES</a:t>
            </a:r>
            <a:r>
              <a:rPr lang="en-US" sz="1600" dirty="0" smtClean="0">
                <a:solidFill>
                  <a:srgbClr val="CCEBEB"/>
                </a:solidFill>
                <a:latin typeface="Arial Black" panose="020B0A04020102020204" pitchFamily="34" charset="0"/>
                <a:cs typeface="Arial" charset="0"/>
              </a:rPr>
              <a:t>*</a:t>
            </a:r>
            <a:endParaRPr lang="en-US" sz="1600" dirty="0">
              <a:solidFill>
                <a:srgbClr val="CCEBEB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3" name="ZoneTexte 14"/>
          <p:cNvSpPr txBox="1"/>
          <p:nvPr/>
        </p:nvSpPr>
        <p:spPr>
          <a:xfrm>
            <a:off x="2201675" y="5826731"/>
            <a:ext cx="13819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CEBEB"/>
                </a:solidFill>
                <a:latin typeface="Arial Black" panose="020B0A04020102020204" pitchFamily="34" charset="0"/>
                <a:ea typeface="Arial" charset="0"/>
                <a:cs typeface="Arial" charset="0"/>
              </a:rPr>
              <a:t>45,000</a:t>
            </a:r>
          </a:p>
          <a:p>
            <a:pPr algn="ctr"/>
            <a:r>
              <a:rPr lang="en-US" sz="1600" b="1" dirty="0" smtClean="0">
                <a:solidFill>
                  <a:srgbClr val="7FCCCD"/>
                </a:solidFill>
                <a:latin typeface="Arial Black" panose="020B0A04020102020204" pitchFamily="34" charset="0"/>
                <a:cs typeface="Arial" charset="0"/>
              </a:rPr>
              <a:t>EMPLOYEES</a:t>
            </a:r>
            <a:endParaRPr lang="en-US" sz="1600" b="1" dirty="0">
              <a:solidFill>
                <a:srgbClr val="7FCCCD"/>
              </a:solidFill>
              <a:latin typeface="Arial Black" panose="020B0A040201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3"/>
          <a:stretch/>
        </p:blipFill>
        <p:spPr>
          <a:xfrm>
            <a:off x="-12700" y="-1"/>
            <a:ext cx="12204700" cy="687070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3" name="Titre 1"/>
          <p:cNvSpPr>
            <a:spLocks noGrp="1"/>
          </p:cNvSpPr>
          <p:nvPr>
            <p:ph type="title" idx="4294967295"/>
          </p:nvPr>
        </p:nvSpPr>
        <p:spPr>
          <a:xfrm>
            <a:off x="12700" y="1247655"/>
            <a:ext cx="12204700" cy="86454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Leadership across 3 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domains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17" name="Rectángulo 16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12701" y="3543300"/>
            <a:ext cx="12192000" cy="3340099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5096539" y="2547945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Design &amp; Engineering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772882" y="2547945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&amp; Software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420196" y="2547944"/>
            <a:ext cx="1998921" cy="1998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&amp; Operations</a:t>
            </a:r>
            <a:endParaRPr lang="es-ES" sz="1200" b="1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12204700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5" name="Rectángulo 4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Rectángulo 8"/>
          <p:cNvSpPr/>
          <p:nvPr/>
        </p:nvSpPr>
        <p:spPr>
          <a:xfrm>
            <a:off x="2573701" y="614077"/>
            <a:ext cx="7040200" cy="6231223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Graphique 18">
            <a:extLst>
              <a:ext uri="{FF2B5EF4-FFF2-40B4-BE49-F238E27FC236}">
                <a16:creationId xmlns:a16="http://schemas.microsoft.com/office/drawing/2014/main" id="{9600CC36-22BB-4B38-988E-E8692655F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538036"/>
              </p:ext>
            </p:extLst>
          </p:nvPr>
        </p:nvGraphicFramePr>
        <p:xfrm>
          <a:off x="4077815" y="2875058"/>
          <a:ext cx="3843082" cy="252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Légende : flèche courbée sans bordure 19">
            <a:extLst>
              <a:ext uri="{FF2B5EF4-FFF2-40B4-BE49-F238E27FC236}">
                <a16:creationId xmlns:a16="http://schemas.microsoft.com/office/drawing/2014/main" id="{3250B01E-0E08-40E0-B0AC-D03BF85F3EC6}"/>
              </a:ext>
            </a:extLst>
          </p:cNvPr>
          <p:cNvSpPr/>
          <p:nvPr/>
        </p:nvSpPr>
        <p:spPr>
          <a:xfrm>
            <a:off x="7199841" y="2791704"/>
            <a:ext cx="1181697" cy="429981"/>
          </a:xfrm>
          <a:prstGeom prst="callout2">
            <a:avLst>
              <a:gd name="adj1" fmla="val 49077"/>
              <a:gd name="adj2" fmla="val -9090"/>
              <a:gd name="adj3" fmla="val 49082"/>
              <a:gd name="adj4" fmla="val -26130"/>
              <a:gd name="adj5" fmla="val 110736"/>
              <a:gd name="adj6" fmla="val -46028"/>
            </a:avLst>
          </a:prstGeom>
          <a:noFill/>
          <a:ln w="25400" cap="flat" cmpd="sng" algn="ctr">
            <a:solidFill>
              <a:srgbClr val="EB5F1E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17%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Automotive</a:t>
            </a:r>
          </a:p>
        </p:txBody>
      </p:sp>
      <p:sp>
        <p:nvSpPr>
          <p:cNvPr id="20" name="Légende : flèche courbée sans bordure 20">
            <a:extLst>
              <a:ext uri="{FF2B5EF4-FFF2-40B4-BE49-F238E27FC236}">
                <a16:creationId xmlns:a16="http://schemas.microsoft.com/office/drawing/2014/main" id="{437EC3E4-1092-4888-9119-9A00BDD4BAC9}"/>
              </a:ext>
            </a:extLst>
          </p:cNvPr>
          <p:cNvSpPr/>
          <p:nvPr/>
        </p:nvSpPr>
        <p:spPr>
          <a:xfrm>
            <a:off x="6617493" y="5240928"/>
            <a:ext cx="1173196" cy="663048"/>
          </a:xfrm>
          <a:prstGeom prst="callout2">
            <a:avLst>
              <a:gd name="adj1" fmla="val 49077"/>
              <a:gd name="adj2" fmla="val -9090"/>
              <a:gd name="adj3" fmla="val 49082"/>
              <a:gd name="adj4" fmla="val -18553"/>
              <a:gd name="adj5" fmla="val -3344"/>
              <a:gd name="adj6" fmla="val -32498"/>
            </a:avLst>
          </a:prstGeom>
          <a:noFill/>
          <a:ln w="25400" cap="flat" cmpd="sng" algn="ctr">
            <a:solidFill>
              <a:srgbClr val="E12364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18%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Energy, Industrials &amp; Life Sciences</a:t>
            </a:r>
          </a:p>
        </p:txBody>
      </p:sp>
      <p:sp>
        <p:nvSpPr>
          <p:cNvPr id="21" name="Légende : encadrée sans bordure 92">
            <a:extLst>
              <a:ext uri="{FF2B5EF4-FFF2-40B4-BE49-F238E27FC236}">
                <a16:creationId xmlns:a16="http://schemas.microsoft.com/office/drawing/2014/main" id="{B952A728-B390-434E-88FF-CF19A0D9A7E1}"/>
              </a:ext>
            </a:extLst>
          </p:cNvPr>
          <p:cNvSpPr/>
          <p:nvPr/>
        </p:nvSpPr>
        <p:spPr>
          <a:xfrm>
            <a:off x="7404764" y="4080169"/>
            <a:ext cx="1130664" cy="633799"/>
          </a:xfrm>
          <a:prstGeom prst="callout1">
            <a:avLst>
              <a:gd name="adj1" fmla="val 49513"/>
              <a:gd name="adj2" fmla="val -6873"/>
              <a:gd name="adj3" fmla="val 45011"/>
              <a:gd name="adj4" fmla="val -27334"/>
            </a:avLst>
          </a:prstGeom>
          <a:noFill/>
          <a:ln w="25400" cap="flat" cmpd="sng" algn="ctr">
            <a:solidFill>
              <a:srgbClr val="FAEB46"/>
            </a:solidFill>
            <a:prstDash val="solid"/>
          </a:ln>
          <a:effectLst/>
        </p:spPr>
        <p:txBody>
          <a:bodyPr lIns="0" rIns="108000" rtlCol="0" anchor="t"/>
          <a:lstStyle/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19% </a:t>
            </a:r>
          </a:p>
          <a:p>
            <a:pPr marL="0" marR="0" lvl="0" indent="0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Aerospace, Defence &amp; Rail</a:t>
            </a:r>
          </a:p>
        </p:txBody>
      </p:sp>
      <p:sp>
        <p:nvSpPr>
          <p:cNvPr id="22" name="Espace réservé du texte 22">
            <a:extLst>
              <a:ext uri="{FF2B5EF4-FFF2-40B4-BE49-F238E27FC236}">
                <a16:creationId xmlns:a16="http://schemas.microsoft.com/office/drawing/2014/main" id="{3A898B81-9462-4B9A-9179-AA5DD492DE36}"/>
              </a:ext>
            </a:extLst>
          </p:cNvPr>
          <p:cNvSpPr txBox="1">
            <a:spLocks/>
          </p:cNvSpPr>
          <p:nvPr/>
        </p:nvSpPr>
        <p:spPr bwMode="gray">
          <a:xfrm>
            <a:off x="4030178" y="1807339"/>
            <a:ext cx="3938358" cy="1678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109538" indent="-109538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0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16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tabLst/>
              <a:defRPr sz="11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2017 REVENUE BREAKDOWN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93F3822D-6A92-426A-A606-BDDD4867072B}"/>
              </a:ext>
            </a:extLst>
          </p:cNvPr>
          <p:cNvSpPr txBox="1"/>
          <p:nvPr/>
        </p:nvSpPr>
        <p:spPr>
          <a:xfrm>
            <a:off x="5425239" y="3946990"/>
            <a:ext cx="1148235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/>
                <a:ea typeface="MS PGothic" panose="020B0600070205080204" pitchFamily="34" charset="-128"/>
              </a:rPr>
              <a:t>€2.9B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Arial"/>
                <a:ea typeface="MS PGothic" panose="020B0600070205080204" pitchFamily="34" charset="-128"/>
              </a:rPr>
              <a:t>(proforma)</a:t>
            </a:r>
            <a:endParaRPr lang="en-US" sz="1050" dirty="0">
              <a:solidFill>
                <a:schemeClr val="bg1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24" name="Légende : flèche courbée sans bordure 93">
            <a:extLst>
              <a:ext uri="{FF2B5EF4-FFF2-40B4-BE49-F238E27FC236}">
                <a16:creationId xmlns:a16="http://schemas.microsoft.com/office/drawing/2014/main" id="{9C04DE44-8465-40E0-AE68-4695B92177C8}"/>
              </a:ext>
            </a:extLst>
          </p:cNvPr>
          <p:cNvSpPr/>
          <p:nvPr/>
        </p:nvSpPr>
        <p:spPr>
          <a:xfrm flipH="1">
            <a:off x="4361854" y="2472320"/>
            <a:ext cx="1085354" cy="661273"/>
          </a:xfrm>
          <a:prstGeom prst="callout2">
            <a:avLst>
              <a:gd name="adj1" fmla="val 49077"/>
              <a:gd name="adj2" fmla="val -5806"/>
              <a:gd name="adj3" fmla="val 49082"/>
              <a:gd name="adj4" fmla="val -14631"/>
              <a:gd name="adj5" fmla="val 90333"/>
              <a:gd name="adj6" fmla="val -26435"/>
            </a:avLst>
          </a:prstGeom>
          <a:noFill/>
          <a:ln w="25400" cap="flat" cmpd="sng" algn="ctr">
            <a:solidFill>
              <a:srgbClr val="5FC3EB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10%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Finance &amp;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Pubic Sector</a:t>
            </a:r>
          </a:p>
        </p:txBody>
      </p:sp>
      <p:sp>
        <p:nvSpPr>
          <p:cNvPr id="27" name="Légende : flèche courbée sans bordure 94">
            <a:extLst>
              <a:ext uri="{FF2B5EF4-FFF2-40B4-BE49-F238E27FC236}">
                <a16:creationId xmlns:a16="http://schemas.microsoft.com/office/drawing/2014/main" id="{65C4A98C-3C82-4B49-B25A-0AD5A0314828}"/>
              </a:ext>
            </a:extLst>
          </p:cNvPr>
          <p:cNvSpPr/>
          <p:nvPr/>
        </p:nvSpPr>
        <p:spPr>
          <a:xfrm flipH="1">
            <a:off x="3596321" y="4573454"/>
            <a:ext cx="937587" cy="753783"/>
          </a:xfrm>
          <a:prstGeom prst="callout2">
            <a:avLst>
              <a:gd name="adj1" fmla="val 49077"/>
              <a:gd name="adj2" fmla="val -7440"/>
              <a:gd name="adj3" fmla="val 49082"/>
              <a:gd name="adj4" fmla="val -16639"/>
              <a:gd name="adj5" fmla="val 10969"/>
              <a:gd name="adj6" fmla="val -50394"/>
            </a:avLst>
          </a:prstGeom>
          <a:noFill/>
          <a:ln w="25400" cap="flat" cmpd="sng" algn="ctr">
            <a:solidFill>
              <a:srgbClr val="5F8291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 panose="020B0604020202020204" pitchFamily="34" charset="0"/>
              </a:rPr>
              <a:t>21%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Telecom &amp; </a:t>
            </a:r>
          </a:p>
          <a:p>
            <a:pPr marL="0" marR="0" lvl="0" indent="0" algn="r" defTabSz="34288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Media</a:t>
            </a:r>
          </a:p>
        </p:txBody>
      </p:sp>
      <p:sp>
        <p:nvSpPr>
          <p:cNvPr id="28" name="ZoneTexte 35"/>
          <p:cNvSpPr txBox="1"/>
          <p:nvPr/>
        </p:nvSpPr>
        <p:spPr>
          <a:xfrm>
            <a:off x="1199033" y="1756457"/>
            <a:ext cx="1272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36"/>
          <p:cNvSpPr txBox="1"/>
          <p:nvPr/>
        </p:nvSpPr>
        <p:spPr>
          <a:xfrm>
            <a:off x="1061938" y="2462508"/>
            <a:ext cx="140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Aeronautics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37"/>
          <p:cNvSpPr txBox="1"/>
          <p:nvPr/>
        </p:nvSpPr>
        <p:spPr>
          <a:xfrm>
            <a:off x="1117198" y="3168559"/>
            <a:ext cx="1309329" cy="73866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Space, Defense</a:t>
            </a:r>
          </a:p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Naval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8"/>
          <p:cNvSpPr txBox="1"/>
          <p:nvPr/>
        </p:nvSpPr>
        <p:spPr>
          <a:xfrm>
            <a:off x="755258" y="4268981"/>
            <a:ext cx="170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Railway, Infra &amp; Transportation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9"/>
          <p:cNvSpPr txBox="1"/>
          <p:nvPr/>
        </p:nvSpPr>
        <p:spPr>
          <a:xfrm>
            <a:off x="1325630" y="506562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Industrials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40"/>
          <p:cNvSpPr txBox="1"/>
          <p:nvPr/>
        </p:nvSpPr>
        <p:spPr>
          <a:xfrm>
            <a:off x="9761075" y="3335342"/>
            <a:ext cx="178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Electronics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41"/>
          <p:cNvSpPr txBox="1"/>
          <p:nvPr/>
        </p:nvSpPr>
        <p:spPr>
          <a:xfrm>
            <a:off x="9731458" y="1756457"/>
            <a:ext cx="152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Sciences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42"/>
          <p:cNvSpPr txBox="1"/>
          <p:nvPr/>
        </p:nvSpPr>
        <p:spPr>
          <a:xfrm>
            <a:off x="9712299" y="2462508"/>
            <a:ext cx="179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43"/>
          <p:cNvSpPr txBox="1"/>
          <p:nvPr/>
        </p:nvSpPr>
        <p:spPr>
          <a:xfrm>
            <a:off x="9778040" y="5004537"/>
            <a:ext cx="240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&amp;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Sector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4"/>
          <p:cNvSpPr txBox="1"/>
          <p:nvPr/>
        </p:nvSpPr>
        <p:spPr>
          <a:xfrm>
            <a:off x="9778040" y="4243283"/>
            <a:ext cx="220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Internet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435468" y="990800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10 Industries</a:t>
            </a:r>
            <a:endParaRPr lang="en-US" sz="3200" b="1" dirty="0" smtClean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374"/>
            <a:ext cx="12192000" cy="6256626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idx="4294967295"/>
          </p:nvPr>
        </p:nvSpPr>
        <p:spPr>
          <a:xfrm>
            <a:off x="0" y="601375"/>
            <a:ext cx="12204700" cy="6256625"/>
          </a:xfrm>
          <a:solidFill>
            <a:srgbClr val="17478B">
              <a:alpha val="20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Our global reach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400" y="4138939"/>
            <a:ext cx="12192000" cy="1317156"/>
          </a:xfrm>
          <a:prstGeom prst="rect">
            <a:avLst/>
          </a:prstGeom>
          <a:solidFill>
            <a:srgbClr val="173F7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 defTabSz="914194"/>
            <a:endParaRPr lang="en-GB" sz="1200" b="1" dirty="0">
              <a:solidFill>
                <a:srgbClr val="B2E1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12700" y="-12700"/>
            <a:ext cx="12217400" cy="614077"/>
            <a:chOff x="0" y="-8021"/>
            <a:chExt cx="12204700" cy="614077"/>
          </a:xfrm>
        </p:grpSpPr>
        <p:sp>
          <p:nvSpPr>
            <p:cNvPr id="5" name="Rectángulo 4"/>
            <p:cNvSpPr/>
            <p:nvPr/>
          </p:nvSpPr>
          <p:spPr>
            <a:xfrm>
              <a:off x="0" y="-8021"/>
              <a:ext cx="12204700" cy="61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82224" y="68184"/>
              <a:ext cx="2401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173F7F"/>
                  </a:solidFill>
                  <a:latin typeface="Arial Black" panose="020B0A04020102020204" pitchFamily="34" charset="0"/>
                </a:rPr>
                <a:t>ACME</a:t>
              </a:r>
              <a:endParaRPr lang="es-ES" sz="2400" dirty="0">
                <a:solidFill>
                  <a:srgbClr val="173F7F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Rectangle à coins arrondis 432"/>
          <p:cNvSpPr/>
          <p:nvPr/>
        </p:nvSpPr>
        <p:spPr>
          <a:xfrm>
            <a:off x="1655334" y="2275864"/>
            <a:ext cx="1379966" cy="518135"/>
          </a:xfrm>
          <a:prstGeom prst="round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1747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North America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1747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1,600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747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à coins arrondis 3"/>
          <p:cNvSpPr/>
          <p:nvPr/>
        </p:nvSpPr>
        <p:spPr>
          <a:xfrm>
            <a:off x="5017193" y="1645439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b="1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429"/>
          <p:cNvSpPr/>
          <p:nvPr/>
        </p:nvSpPr>
        <p:spPr>
          <a:xfrm>
            <a:off x="6434776" y="1849131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à coins arrondis 431"/>
          <p:cNvSpPr/>
          <p:nvPr/>
        </p:nvSpPr>
        <p:spPr>
          <a:xfrm>
            <a:off x="5892197" y="2793999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b="1" dirty="0" smtClean="0">
                <a:solidFill>
                  <a:srgbClr val="17478B"/>
                </a:solidFill>
              </a:rPr>
              <a:t>MEA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</a:rPr>
              <a:t>1,500</a:t>
            </a:r>
            <a:endParaRPr lang="en-US" sz="1100" dirty="0">
              <a:solidFill>
                <a:srgbClr val="17478B"/>
              </a:solidFill>
            </a:endParaRPr>
          </a:p>
        </p:txBody>
      </p:sp>
      <p:sp>
        <p:nvSpPr>
          <p:cNvPr id="14" name="Rectangle à coins arrondis 430"/>
          <p:cNvSpPr/>
          <p:nvPr/>
        </p:nvSpPr>
        <p:spPr>
          <a:xfrm>
            <a:off x="9415151" y="2241085"/>
            <a:ext cx="1085157" cy="4073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pPr algn="ctr"/>
            <a:r>
              <a:rPr lang="fr-FR" sz="1100" dirty="0" smtClean="0">
                <a:solidFill>
                  <a:srgbClr val="1747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14,000</a:t>
            </a:r>
            <a:endParaRPr lang="en-US" sz="1100" dirty="0">
              <a:solidFill>
                <a:srgbClr val="1747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41"/>
          <p:cNvSpPr txBox="1">
            <a:spLocks noChangeArrowheads="1"/>
          </p:cNvSpPr>
          <p:nvPr/>
        </p:nvSpPr>
        <p:spPr bwMode="auto">
          <a:xfrm>
            <a:off x="997435" y="4443946"/>
            <a:ext cx="1761666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45,000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AS OF TODAY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42"/>
          <p:cNvSpPr txBox="1">
            <a:spLocks noChangeArrowheads="1"/>
          </p:cNvSpPr>
          <p:nvPr/>
        </p:nvSpPr>
        <p:spPr bwMode="auto">
          <a:xfrm>
            <a:off x="6835053" y="4443946"/>
            <a:ext cx="1218883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90%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</a:p>
        </p:txBody>
      </p:sp>
      <p:sp>
        <p:nvSpPr>
          <p:cNvPr id="17" name="ZoneTexte 43"/>
          <p:cNvSpPr txBox="1">
            <a:spLocks noChangeArrowheads="1"/>
          </p:cNvSpPr>
          <p:nvPr/>
        </p:nvSpPr>
        <p:spPr bwMode="auto">
          <a:xfrm>
            <a:off x="3909102" y="4470878"/>
            <a:ext cx="1775950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80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NATIONALITIES</a:t>
            </a: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9203937" y="4359308"/>
            <a:ext cx="1761666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&lt;32 y/o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AGE</a:t>
            </a:r>
          </a:p>
        </p:txBody>
      </p:sp>
    </p:spTree>
    <p:extLst>
      <p:ext uri="{BB962C8B-B14F-4D97-AF65-F5344CB8AC3E}">
        <p14:creationId xmlns:p14="http://schemas.microsoft.com/office/powerpoint/2010/main" val="2404036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tran bureautique">
    <a:dk1>
      <a:sysClr val="windowText" lastClr="000000"/>
    </a:dk1>
    <a:lt1>
      <a:srgbClr val="FFFFFF"/>
    </a:lt1>
    <a:dk2>
      <a:srgbClr val="007EAF"/>
    </a:dk2>
    <a:lt2>
      <a:srgbClr val="5F509B"/>
    </a:lt2>
    <a:accent1>
      <a:srgbClr val="EB5F1E"/>
    </a:accent1>
    <a:accent2>
      <a:srgbClr val="FAEB46"/>
    </a:accent2>
    <a:accent3>
      <a:srgbClr val="E12364"/>
    </a:accent3>
    <a:accent4>
      <a:srgbClr val="464B69"/>
    </a:accent4>
    <a:accent5>
      <a:srgbClr val="00B4B9"/>
    </a:accent5>
    <a:accent6>
      <a:srgbClr val="5FC3EB"/>
    </a:accent6>
    <a:hlink>
      <a:srgbClr val="007EAF"/>
    </a:hlink>
    <a:folHlink>
      <a:srgbClr val="007EAF"/>
    </a:folHlink>
  </a:clrScheme>
  <a:fontScheme name="Arial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142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MS PGothic</vt:lpstr>
      <vt:lpstr>Arial</vt:lpstr>
      <vt:lpstr>Arial Black</vt:lpstr>
      <vt:lpstr>Calibri</vt:lpstr>
      <vt:lpstr>Calibri Light</vt:lpstr>
      <vt:lpstr>Tema de Office</vt:lpstr>
      <vt:lpstr>Presentación de PowerPoint</vt:lpstr>
      <vt:lpstr>Leadership across 3 domains</vt:lpstr>
      <vt:lpstr>Presentación de PowerPoint</vt:lpstr>
      <vt:lpstr>                Our global 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Sanchez Gallardo</dc:creator>
  <cp:lastModifiedBy>Raquel Sanchez Gallardo</cp:lastModifiedBy>
  <cp:revision>27</cp:revision>
  <dcterms:created xsi:type="dcterms:W3CDTF">2018-08-28T07:39:48Z</dcterms:created>
  <dcterms:modified xsi:type="dcterms:W3CDTF">2018-08-30T08:24:56Z</dcterms:modified>
</cp:coreProperties>
</file>