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88" r:id="rId6"/>
    <p:sldId id="279" r:id="rId7"/>
    <p:sldId id="280" r:id="rId8"/>
    <p:sldId id="293" r:id="rId9"/>
    <p:sldId id="294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&lt;Stream e.g. TAEWS&gt;" id="{17D325AD-7F86-4565-A1A7-03A64C1749E2}">
          <p14:sldIdLst>
            <p14:sldId id="288"/>
          </p14:sldIdLst>
        </p14:section>
        <p14:section name="&lt;Wu ID e.g. TAEWS_001&gt;" id="{23BB1DD9-A18C-4EE9-BE1B-A2C3217C6050}">
          <p14:sldIdLst>
            <p14:sldId id="279"/>
            <p14:sldId id="280"/>
            <p14:sldId id="293"/>
            <p14:sldId id="294"/>
          </p14:sldIdLst>
        </p14:section>
        <p14:section name="TAEWS_001" id="{B03FD864-D4CE-4141-95E4-63CE70D556ED}">
          <p14:sldIdLst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A9CBF7"/>
    <a:srgbClr val="F2F2F2"/>
    <a:srgbClr val="0182B4"/>
    <a:srgbClr val="8FB4FF"/>
    <a:srgbClr val="FFFFFF"/>
    <a:srgbClr val="007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9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2"/>
    </p:cViewPr>
  </p:sorterViewPr>
  <p:notesViewPr>
    <p:cSldViewPr snapToGrid="0">
      <p:cViewPr varScale="1">
        <p:scale>
          <a:sx n="71" d="100"/>
          <a:sy n="71" d="100"/>
        </p:scale>
        <p:origin x="1806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B154-4333-4359-9A2E-776121969B1A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C12F0-D062-4F70-A1D4-CAC193D93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13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5A251-1D3D-4C42-A15D-A6A5B54546A9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2F1D-6331-4739-B0F2-670AE55D4A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31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D2F1D-6331-4739-B0F2-670AE55D4AA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5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D2F1D-6331-4739-B0F2-670AE55D4AA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18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3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92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5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67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3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74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3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256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46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2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3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8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50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2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‹Nr.›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05C47-1FB0-4684-89FB-94C52AD9BF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7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ACME CfT 2018 1st round - &lt;Stream&gt;</a:t>
            </a:r>
            <a:endParaRPr lang="es-ES" dirty="0"/>
          </a:p>
        </p:txBody>
      </p:sp>
      <p:pic>
        <p:nvPicPr>
          <p:cNvPr id="7" name="Imagen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42" y="6408486"/>
            <a:ext cx="1220777" cy="449514"/>
          </a:xfrm>
          <a:prstGeom prst="rect">
            <a:avLst/>
          </a:prstGeom>
        </p:spPr>
      </p:pic>
      <p:pic>
        <p:nvPicPr>
          <p:cNvPr id="8" name="Imagen 4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02" y="181387"/>
            <a:ext cx="926634" cy="513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838200" y="63622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414F-D653-4DAE-8E7D-59CD4471B764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3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1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2</a:t>
            </a:fld>
            <a:endParaRPr lang="es-ES"/>
          </a:p>
        </p:txBody>
      </p:sp>
      <p:sp>
        <p:nvSpPr>
          <p:cNvPr id="8" name="Rectángulo redondeado 41"/>
          <p:cNvSpPr/>
          <p:nvPr/>
        </p:nvSpPr>
        <p:spPr>
          <a:xfrm>
            <a:off x="7305359" y="203633"/>
            <a:ext cx="3114991" cy="57107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Outsourcing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Onsite/Offsite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Spain/Germany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30496"/>
              </p:ext>
            </p:extLst>
          </p:nvPr>
        </p:nvGraphicFramePr>
        <p:xfrm>
          <a:off x="372000" y="973486"/>
          <a:ext cx="11448000" cy="47991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116770915"/>
                    </a:ext>
                  </a:extLst>
                </a:gridCol>
                <a:gridCol w="196500">
                  <a:extLst>
                    <a:ext uri="{9D8B030D-6E8A-4147-A177-3AD203B41FA5}">
                      <a16:colId xmlns:a16="http://schemas.microsoft.com/office/drawing/2014/main" val="398774924"/>
                    </a:ext>
                  </a:extLst>
                </a:gridCol>
                <a:gridCol w="171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9950">
                  <a:extLst>
                    <a:ext uri="{9D8B030D-6E8A-4147-A177-3AD203B41FA5}">
                      <a16:colId xmlns:a16="http://schemas.microsoft.com/office/drawing/2014/main" val="803120131"/>
                    </a:ext>
                  </a:extLst>
                </a:gridCol>
                <a:gridCol w="1546050">
                  <a:extLst>
                    <a:ext uri="{9D8B030D-6E8A-4147-A177-3AD203B41FA5}">
                      <a16:colId xmlns:a16="http://schemas.microsoft.com/office/drawing/2014/main" val="110696577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63769459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8290507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579822"/>
                  </a:ext>
                </a:extLst>
              </a:tr>
              <a:tr h="61135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&lt;describe objectives&gt;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0122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 &amp; Tools Needed vs Actual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30820"/>
                  </a:ext>
                </a:extLst>
              </a:tr>
              <a:tr h="2377440">
                <a:tc gridSpan="3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40865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 Dependencies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Requirements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58651"/>
                  </a:ext>
                </a:extLst>
              </a:tr>
              <a:tr h="646808">
                <a:tc gridSpan="3">
                  <a:txBody>
                    <a:bodyPr/>
                    <a:lstStyle/>
                    <a:p>
                      <a:r>
                        <a:rPr lang="de-DE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&lt;describe inputs&gt;</a:t>
                      </a:r>
                      <a:endParaRPr lang="en-US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&lt;describe general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requirements&gt;</a:t>
                      </a:r>
                      <a:endParaRPr lang="es-ES" sz="11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52250"/>
                  </a:ext>
                </a:extLst>
              </a:tr>
            </a:tbl>
          </a:graphicData>
        </a:graphic>
      </p:graphicFrame>
      <p:sp>
        <p:nvSpPr>
          <p:cNvPr id="14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Title&gt;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519238" algn="l"/>
              </a:tabLst>
            </a:pPr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ID e.g. TAEWS_001&gt;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75" y="2452915"/>
            <a:ext cx="2768925" cy="21180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37" y="2452915"/>
            <a:ext cx="2768925" cy="211800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99" y="2452915"/>
            <a:ext cx="2768925" cy="21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42" y="6408486"/>
            <a:ext cx="1220777" cy="449514"/>
          </a:xfrm>
          <a:prstGeom prst="rect">
            <a:avLst/>
          </a:prstGeom>
        </p:spPr>
      </p:pic>
      <p:pic>
        <p:nvPicPr>
          <p:cNvPr id="15" name="Espace réservé pour une image  16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19" y="60435"/>
            <a:ext cx="508842" cy="508842"/>
          </a:xfrm>
          <a:prstGeom prst="rect">
            <a:avLst/>
          </a:prstGeom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6192497" y="569277"/>
            <a:ext cx="155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+mj-lt"/>
              </a:rPr>
              <a:t>MASTER DOCUMENTS</a:t>
            </a:r>
            <a:endParaRPr lang="es-E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30065" y="1052349"/>
            <a:ext cx="21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Activities Description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18239" y="1436582"/>
            <a:ext cx="11126061" cy="4975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r>
              <a:rPr lang="es-E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&lt;Summarise activities description based on WU description here and draw a brief process diagramm&gt;</a:t>
            </a:r>
            <a:endParaRPr lang="es-E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424303" y="992061"/>
            <a:ext cx="2188144" cy="328897"/>
          </a:xfrm>
          <a:prstGeom prst="roundRect">
            <a:avLst>
              <a:gd name="adj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Description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3</a:t>
            </a:fld>
            <a:endParaRPr lang="es-ES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807026" y="5828044"/>
            <a:ext cx="8055620" cy="5024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1108397" y="5822821"/>
            <a:ext cx="453534" cy="368170"/>
            <a:chOff x="1107697" y="5822821"/>
            <a:chExt cx="453534" cy="36817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334464" y="5822821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107697" y="5944770"/>
              <a:ext cx="453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011332" y="5846999"/>
            <a:ext cx="592299" cy="393291"/>
            <a:chOff x="3376918" y="5797700"/>
            <a:chExt cx="592299" cy="393291"/>
          </a:xfrm>
        </p:grpSpPr>
        <p:cxnSp>
          <p:nvCxnSpPr>
            <p:cNvPr id="39" name="Gerader Verbinder 38"/>
            <p:cNvCxnSpPr/>
            <p:nvPr/>
          </p:nvCxnSpPr>
          <p:spPr>
            <a:xfrm>
              <a:off x="3673068" y="579770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3376918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834836" y="5793475"/>
            <a:ext cx="592299" cy="385331"/>
            <a:chOff x="5545899" y="5805660"/>
            <a:chExt cx="592299" cy="385331"/>
          </a:xfrm>
        </p:grpSpPr>
        <p:cxnSp>
          <p:nvCxnSpPr>
            <p:cNvPr id="40" name="Gerader Verbinder 39"/>
            <p:cNvCxnSpPr/>
            <p:nvPr/>
          </p:nvCxnSpPr>
          <p:spPr>
            <a:xfrm>
              <a:off x="5842049" y="580566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5545899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722513" y="5822821"/>
            <a:ext cx="592299" cy="399398"/>
            <a:chOff x="7670476" y="5781776"/>
            <a:chExt cx="592299" cy="399398"/>
          </a:xfrm>
        </p:grpSpPr>
        <p:cxnSp>
          <p:nvCxnSpPr>
            <p:cNvPr id="41" name="Gerader Verbinder 40"/>
            <p:cNvCxnSpPr/>
            <p:nvPr/>
          </p:nvCxnSpPr>
          <p:spPr>
            <a:xfrm>
              <a:off x="7969843" y="5781776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7670476" y="5934953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07026" y="2479525"/>
            <a:ext cx="8170219" cy="2230914"/>
            <a:chOff x="821321" y="2403697"/>
            <a:chExt cx="8170219" cy="2230914"/>
          </a:xfrm>
        </p:grpSpPr>
        <p:sp>
          <p:nvSpPr>
            <p:cNvPr id="48" name="Oval 13"/>
            <p:cNvSpPr>
              <a:spLocks noChangeArrowheads="1"/>
            </p:cNvSpPr>
            <p:nvPr/>
          </p:nvSpPr>
          <p:spPr bwMode="blackWhite">
            <a:xfrm>
              <a:off x="821321" y="2529513"/>
              <a:ext cx="1483767" cy="1186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0425" eaLnBrk="0" hangingPunct="0"/>
              <a:endParaRPr lang="en-US" altLang="zh-CN" sz="1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860425" eaLnBrk="0" hangingPunct="0"/>
              <a:r>
                <a:rPr lang="en-US" altLang="zh-CN" sz="10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START: </a:t>
              </a:r>
            </a:p>
            <a:p>
              <a:pPr algn="ctr" defTabSz="860425" eaLnBrk="0" hangingPunct="0"/>
              <a:endParaRPr lang="en-US" altLang="zh-CN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4 Conector recto de flecha"/>
            <p:cNvCxnSpPr>
              <a:stCxn id="48" idx="6"/>
              <a:endCxn id="59" idx="1"/>
            </p:cNvCxnSpPr>
            <p:nvPr/>
          </p:nvCxnSpPr>
          <p:spPr>
            <a:xfrm flipV="1">
              <a:off x="2305088" y="3118063"/>
              <a:ext cx="321655" cy="4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443846" y="2860040"/>
              <a:ext cx="1390516" cy="512069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2</a:t>
              </a:r>
            </a:p>
          </p:txBody>
        </p:sp>
        <p:cxnSp>
          <p:nvCxnSpPr>
            <p:cNvPr id="55" name="16 Conector recto de flecha"/>
            <p:cNvCxnSpPr>
              <a:stCxn id="52" idx="3"/>
            </p:cNvCxnSpPr>
            <p:nvPr/>
          </p:nvCxnSpPr>
          <p:spPr>
            <a:xfrm>
              <a:off x="5834361" y="3116076"/>
              <a:ext cx="426588" cy="6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utoShap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260949" y="2821726"/>
              <a:ext cx="1483498" cy="627238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3</a:t>
              </a:r>
            </a:p>
          </p:txBody>
        </p:sp>
        <p:sp>
          <p:nvSpPr>
            <p:cNvPr id="59" name="AutoShap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26742" y="2862029"/>
              <a:ext cx="1390516" cy="512069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1</a:t>
              </a:r>
            </a:p>
          </p:txBody>
        </p:sp>
        <p:cxnSp>
          <p:nvCxnSpPr>
            <p:cNvPr id="60" name="23 Conector recto de flecha"/>
            <p:cNvCxnSpPr>
              <a:stCxn id="59" idx="3"/>
              <a:endCxn id="52" idx="1"/>
            </p:cNvCxnSpPr>
            <p:nvPr/>
          </p:nvCxnSpPr>
          <p:spPr>
            <a:xfrm flipV="1">
              <a:off x="4017258" y="3116073"/>
              <a:ext cx="426588" cy="1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69773" y="4359815"/>
              <a:ext cx="2538661" cy="274796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cxnSp>
          <p:nvCxnSpPr>
            <p:cNvPr id="62" name="15 Conector recto de flecha"/>
            <p:cNvCxnSpPr>
              <a:stCxn id="61" idx="0"/>
              <a:endCxn id="52" idx="2"/>
            </p:cNvCxnSpPr>
            <p:nvPr/>
          </p:nvCxnSpPr>
          <p:spPr>
            <a:xfrm flipV="1">
              <a:off x="5139104" y="3372109"/>
              <a:ext cx="0" cy="987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40 CuadroTexto"/>
            <p:cNvSpPr txBox="1"/>
            <p:nvPr/>
          </p:nvSpPr>
          <p:spPr>
            <a:xfrm>
              <a:off x="6618088" y="2403697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</a:t>
              </a:r>
              <a:r>
                <a:rPr lang="es-ES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64" name="30 Conector recto"/>
            <p:cNvCxnSpPr>
              <a:stCxn id="57" idx="0"/>
              <a:endCxn id="63" idx="2"/>
            </p:cNvCxnSpPr>
            <p:nvPr/>
          </p:nvCxnSpPr>
          <p:spPr>
            <a:xfrm flipV="1">
              <a:off x="7002698" y="2649918"/>
              <a:ext cx="60520" cy="171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44 CuadroTexto"/>
            <p:cNvSpPr txBox="1"/>
            <p:nvPr/>
          </p:nvSpPr>
          <p:spPr>
            <a:xfrm>
              <a:off x="4065713" y="2423932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1</a:t>
              </a:r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45 CuadroTexto"/>
            <p:cNvSpPr txBox="1"/>
            <p:nvPr/>
          </p:nvSpPr>
          <p:spPr>
            <a:xfrm>
              <a:off x="5433466" y="2423932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2</a:t>
              </a:r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38 Conector recto"/>
            <p:cNvCxnSpPr>
              <a:stCxn id="52" idx="0"/>
              <a:endCxn id="65" idx="2"/>
            </p:cNvCxnSpPr>
            <p:nvPr/>
          </p:nvCxnSpPr>
          <p:spPr>
            <a:xfrm flipH="1" flipV="1">
              <a:off x="4510843" y="2670153"/>
              <a:ext cx="628261" cy="189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41 Conector recto"/>
            <p:cNvCxnSpPr>
              <a:stCxn id="52" idx="0"/>
            </p:cNvCxnSpPr>
            <p:nvPr/>
          </p:nvCxnSpPr>
          <p:spPr>
            <a:xfrm flipV="1">
              <a:off x="5139104" y="2693306"/>
              <a:ext cx="695257" cy="166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16 Conector recto de flecha"/>
            <p:cNvCxnSpPr>
              <a:stCxn id="57" idx="3"/>
            </p:cNvCxnSpPr>
            <p:nvPr/>
          </p:nvCxnSpPr>
          <p:spPr>
            <a:xfrm>
              <a:off x="7744447" y="3135345"/>
              <a:ext cx="2221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13"/>
            <p:cNvSpPr>
              <a:spLocks noChangeArrowheads="1"/>
            </p:cNvSpPr>
            <p:nvPr/>
          </p:nvSpPr>
          <p:spPr bwMode="blackWhite">
            <a:xfrm>
              <a:off x="7966625" y="2887440"/>
              <a:ext cx="1024915" cy="5461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0425" eaLnBrk="0" hangingPunct="0"/>
              <a:r>
                <a:rPr lang="en-US" altLang="zh-CN" sz="10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  <a:endParaRPr lang="en-US" altLang="zh-CN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8168637" y="5785515"/>
            <a:ext cx="592299" cy="393291"/>
            <a:chOff x="3376918" y="5797700"/>
            <a:chExt cx="592299" cy="393291"/>
          </a:xfrm>
        </p:grpSpPr>
        <p:cxnSp>
          <p:nvCxnSpPr>
            <p:cNvPr id="75" name="Gerader Verbinder 74"/>
            <p:cNvCxnSpPr/>
            <p:nvPr/>
          </p:nvCxnSpPr>
          <p:spPr>
            <a:xfrm>
              <a:off x="3673068" y="579770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3376918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Title&gt;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ID e.g. TAEWS_001&gt;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59" y="6408486"/>
            <a:ext cx="1220777" cy="449514"/>
          </a:xfrm>
          <a:prstGeom prst="rect">
            <a:avLst/>
          </a:prstGeom>
        </p:spPr>
      </p:pic>
      <p:pic>
        <p:nvPicPr>
          <p:cNvPr id="15" name="Espace réservé pour une image  1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19" y="60435"/>
            <a:ext cx="508842" cy="508842"/>
          </a:xfrm>
          <a:prstGeom prst="rect">
            <a:avLst/>
          </a:prstGeom>
          <a:ln>
            <a:noFill/>
          </a:ln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09084"/>
              </p:ext>
            </p:extLst>
          </p:nvPr>
        </p:nvGraphicFramePr>
        <p:xfrm>
          <a:off x="261188" y="1058323"/>
          <a:ext cx="11684247" cy="218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3968">
                  <a:extLst>
                    <a:ext uri="{9D8B030D-6E8A-4147-A177-3AD203B41FA5}">
                      <a16:colId xmlns:a16="http://schemas.microsoft.com/office/drawing/2014/main" val="1854343561"/>
                    </a:ext>
                  </a:extLst>
                </a:gridCol>
                <a:gridCol w="2138422">
                  <a:extLst>
                    <a:ext uri="{9D8B030D-6E8A-4147-A177-3AD203B41FA5}">
                      <a16:colId xmlns:a16="http://schemas.microsoft.com/office/drawing/2014/main" val="1595287288"/>
                    </a:ext>
                  </a:extLst>
                </a:gridCol>
                <a:gridCol w="2189336">
                  <a:extLst>
                    <a:ext uri="{9D8B030D-6E8A-4147-A177-3AD203B41FA5}">
                      <a16:colId xmlns:a16="http://schemas.microsoft.com/office/drawing/2014/main" val="1537231515"/>
                    </a:ext>
                  </a:extLst>
                </a:gridCol>
                <a:gridCol w="2179704">
                  <a:extLst>
                    <a:ext uri="{9D8B030D-6E8A-4147-A177-3AD203B41FA5}">
                      <a16:colId xmlns:a16="http://schemas.microsoft.com/office/drawing/2014/main" val="1951823559"/>
                    </a:ext>
                  </a:extLst>
                </a:gridCol>
              </a:tblGrid>
              <a:tr h="36363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 Lists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03266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  <a:endParaRPr lang="es-E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s-E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Cause Reduction Actions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Reduction Actions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45485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32518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92653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63999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65999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14" name="Tabelle 3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6460405"/>
              </p:ext>
            </p:extLst>
          </p:nvPr>
        </p:nvGraphicFramePr>
        <p:xfrm>
          <a:off x="6450904" y="4013724"/>
          <a:ext cx="5583431" cy="2342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545">
                  <a:extLst>
                    <a:ext uri="{9D8B030D-6E8A-4147-A177-3AD203B41FA5}">
                      <a16:colId xmlns:a16="http://schemas.microsoft.com/office/drawing/2014/main" val="3630155275"/>
                    </a:ext>
                  </a:extLst>
                </a:gridCol>
                <a:gridCol w="2757886">
                  <a:extLst>
                    <a:ext uri="{9D8B030D-6E8A-4147-A177-3AD203B41FA5}">
                      <a16:colId xmlns:a16="http://schemas.microsoft.com/office/drawing/2014/main" val="3713436504"/>
                    </a:ext>
                  </a:extLst>
                </a:gridCol>
              </a:tblGrid>
              <a:tr h="238720">
                <a:tc>
                  <a:txBody>
                    <a:bodyPr/>
                    <a:lstStyle/>
                    <a:p>
                      <a:r>
                        <a:rPr lang="en-GB" sz="1400" b="1" kern="1200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Acceptance</a:t>
                      </a:r>
                      <a:r>
                        <a:rPr lang="en-GB" sz="1400" b="1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Criteria</a:t>
                      </a:r>
                      <a:endParaRPr lang="en-GB" sz="14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u="non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00783"/>
                  </a:ext>
                </a:extLst>
              </a:tr>
              <a:tr h="1976866">
                <a:tc gridSpan="2">
                  <a:txBody>
                    <a:bodyPr/>
                    <a:lstStyle/>
                    <a:p>
                      <a:pPr marL="174625" marR="0" lvl="0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&lt;describe acceptance criteria from WU description here&gt;</a:t>
                      </a:r>
                    </a:p>
                    <a:p>
                      <a:pPr marL="174625" indent="-174625"/>
                      <a:endParaRPr lang="es-ES" sz="11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sz="11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080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45036"/>
                  </a:ext>
                </a:extLst>
              </a:tr>
            </a:tbl>
          </a:graphicData>
        </a:graphic>
      </p:graphicFrame>
      <p:graphicFrame>
        <p:nvGraphicFramePr>
          <p:cNvPr id="1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37956"/>
              </p:ext>
            </p:extLst>
          </p:nvPr>
        </p:nvGraphicFramePr>
        <p:xfrm>
          <a:off x="250170" y="4025448"/>
          <a:ext cx="6068705" cy="2346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087">
                  <a:extLst>
                    <a:ext uri="{9D8B030D-6E8A-4147-A177-3AD203B41FA5}">
                      <a16:colId xmlns:a16="http://schemas.microsoft.com/office/drawing/2014/main" val="3630155275"/>
                    </a:ext>
                  </a:extLst>
                </a:gridCol>
                <a:gridCol w="3009618">
                  <a:extLst>
                    <a:ext uri="{9D8B030D-6E8A-4147-A177-3AD203B41FA5}">
                      <a16:colId xmlns:a16="http://schemas.microsoft.com/office/drawing/2014/main" val="3307446291"/>
                    </a:ext>
                  </a:extLst>
                </a:gridCol>
              </a:tblGrid>
              <a:tr h="350168">
                <a:tc>
                  <a:txBody>
                    <a:bodyPr/>
                    <a:lstStyle/>
                    <a:p>
                      <a:r>
                        <a:rPr lang="en-GB" sz="1400" b="1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</a:t>
                      </a:r>
                      <a:endParaRPr lang="en-GB" sz="14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35756"/>
                  </a:ext>
                </a:extLst>
              </a:tr>
              <a:tr h="1980734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&lt;describe deliverables from WU d&lt;</a:t>
                      </a:r>
                      <a:r>
                        <a:rPr kumimoji="0" 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escription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here&gt;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de-DE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s-E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182B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080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403"/>
                  </a:ext>
                </a:extLst>
              </a:tr>
            </a:tbl>
          </a:graphicData>
        </a:graphic>
      </p:graphicFrame>
      <p:sp>
        <p:nvSpPr>
          <p:cNvPr id="11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Title&gt;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ID e.g. TAEWS_001&gt;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5</a:t>
            </a:fld>
            <a:endParaRPr lang="es-E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46112" y="1483243"/>
          <a:ext cx="11499775" cy="3069879"/>
        </p:xfrm>
        <a:graphic>
          <a:graphicData uri="http://schemas.openxmlformats.org/drawingml/2006/table">
            <a:tbl>
              <a:tblPr/>
              <a:tblGrid>
                <a:gridCol w="1467783">
                  <a:extLst>
                    <a:ext uri="{9D8B030D-6E8A-4147-A177-3AD203B41FA5}">
                      <a16:colId xmlns:a16="http://schemas.microsoft.com/office/drawing/2014/main" val="3517710391"/>
                    </a:ext>
                  </a:extLst>
                </a:gridCol>
                <a:gridCol w="3029605">
                  <a:extLst>
                    <a:ext uri="{9D8B030D-6E8A-4147-A177-3AD203B41FA5}">
                      <a16:colId xmlns:a16="http://schemas.microsoft.com/office/drawing/2014/main" val="2058817252"/>
                    </a:ext>
                  </a:extLst>
                </a:gridCol>
                <a:gridCol w="1772032">
                  <a:extLst>
                    <a:ext uri="{9D8B030D-6E8A-4147-A177-3AD203B41FA5}">
                      <a16:colId xmlns:a16="http://schemas.microsoft.com/office/drawing/2014/main" val="813446681"/>
                    </a:ext>
                  </a:extLst>
                </a:gridCol>
                <a:gridCol w="1057504">
                  <a:extLst>
                    <a:ext uri="{9D8B030D-6E8A-4147-A177-3AD203B41FA5}">
                      <a16:colId xmlns:a16="http://schemas.microsoft.com/office/drawing/2014/main" val="947656871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1218451657"/>
                    </a:ext>
                  </a:extLst>
                </a:gridCol>
                <a:gridCol w="1772032">
                  <a:extLst>
                    <a:ext uri="{9D8B030D-6E8A-4147-A177-3AD203B41FA5}">
                      <a16:colId xmlns:a16="http://schemas.microsoft.com/office/drawing/2014/main" val="816018712"/>
                    </a:ext>
                  </a:extLst>
                </a:gridCol>
              </a:tblGrid>
              <a:tr h="38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Siglum</a:t>
                      </a: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/Customer</a:t>
                      </a:r>
                      <a:endParaRPr lang="en-US" sz="105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Altran’s</a:t>
                      </a: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</a:t>
                      </a:r>
                      <a:endParaRPr lang="en-US" sz="105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 Level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more...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64909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454068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5706"/>
                  </a:ext>
                </a:extLst>
              </a:tr>
              <a:tr h="112018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327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738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ángulo redondeado 55"/>
          <p:cNvSpPr/>
          <p:nvPr/>
        </p:nvSpPr>
        <p:spPr>
          <a:xfrm>
            <a:off x="346113" y="1018765"/>
            <a:ext cx="1455793" cy="360000"/>
          </a:xfrm>
          <a:prstGeom prst="roundRect">
            <a:avLst>
              <a:gd name="adj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Evidencies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Title&gt;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&lt;Wu ID e.g. TAEWS_001&gt;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19331" y="4871803"/>
            <a:ext cx="4467069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MANAGEMENT LEVEL PLEASE INSERT: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Team Expertise 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Fix Price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Catalogue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Please, delete this box!!!!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6</a:t>
            </a:fld>
            <a:endParaRPr lang="es-ES"/>
          </a:p>
        </p:txBody>
      </p:sp>
      <p:sp>
        <p:nvSpPr>
          <p:cNvPr id="8" name="Rectángulo redondeado 41"/>
          <p:cNvSpPr/>
          <p:nvPr/>
        </p:nvSpPr>
        <p:spPr>
          <a:xfrm>
            <a:off x="7305359" y="203633"/>
            <a:ext cx="2698321" cy="571076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Outsourcing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Onsite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Spain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8814"/>
              </p:ext>
            </p:extLst>
          </p:nvPr>
        </p:nvGraphicFramePr>
        <p:xfrm>
          <a:off x="372000" y="1105690"/>
          <a:ext cx="11448000" cy="52495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116770915"/>
                    </a:ext>
                  </a:extLst>
                </a:gridCol>
                <a:gridCol w="272700">
                  <a:extLst>
                    <a:ext uri="{9D8B030D-6E8A-4147-A177-3AD203B41FA5}">
                      <a16:colId xmlns:a16="http://schemas.microsoft.com/office/drawing/2014/main" val="398774924"/>
                    </a:ext>
                  </a:extLst>
                </a:gridCol>
                <a:gridCol w="16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600">
                  <a:extLst>
                    <a:ext uri="{9D8B030D-6E8A-4147-A177-3AD203B41FA5}">
                      <a16:colId xmlns:a16="http://schemas.microsoft.com/office/drawing/2014/main" val="803120131"/>
                    </a:ext>
                  </a:extLst>
                </a:gridCol>
                <a:gridCol w="1679400">
                  <a:extLst>
                    <a:ext uri="{9D8B030D-6E8A-4147-A177-3AD203B41FA5}">
                      <a16:colId xmlns:a16="http://schemas.microsoft.com/office/drawing/2014/main" val="110696577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63769459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82905073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579822"/>
                  </a:ext>
                </a:extLst>
              </a:tr>
              <a:tr h="61135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0122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 &amp; Tools Needed vs Actual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230820"/>
                  </a:ext>
                </a:extLst>
              </a:tr>
              <a:tr h="2377440">
                <a:tc gridSpan="3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DE" sz="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40865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 Dependencies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Requirements</a:t>
                      </a:r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58651"/>
                  </a:ext>
                </a:extLst>
              </a:tr>
              <a:tr h="646808">
                <a:tc gridSpan="3">
                  <a:txBody>
                    <a:bodyPr/>
                    <a:lstStyle/>
                    <a:p>
                      <a:r>
                        <a:rPr lang="en-US" sz="11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Bulletins in draft</a:t>
                      </a:r>
                    </a:p>
                    <a:p>
                      <a:pPr marL="82550" indent="-82550"/>
                      <a:r>
                        <a:rPr lang="en-US" sz="11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Event Record Cards</a:t>
                      </a:r>
                    </a:p>
                    <a:p>
                      <a:pPr marL="82550" indent="-82550">
                        <a:buFontTx/>
                        <a:buNone/>
                      </a:pPr>
                      <a:r>
                        <a:rPr lang="en-US" sz="11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Additional design documentation as required in a case by case basis</a:t>
                      </a:r>
                      <a:endParaRPr lang="en-US" sz="12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Min. required. Security Clearance: Confidential, dependent on the particular project NATO restricted or specific ITAR regulations might have to be obeyed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Nationality Restrictions / Requirements: NATO restrictions are applicable, for specific areas in the project.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Requirements: English is required, French or German highly appreciated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of Work (onsite / offsite): onsite or offsite with dedicated scheduled panel meetings</a:t>
                      </a:r>
                    </a:p>
                    <a:p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 activities might require a secured IT connection from offsite.</a:t>
                      </a:r>
                      <a:endParaRPr lang="es-ES" sz="12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52250"/>
                  </a:ext>
                </a:extLst>
              </a:tr>
            </a:tbl>
          </a:graphicData>
        </a:graphic>
      </p:graphicFrame>
      <p:sp>
        <p:nvSpPr>
          <p:cNvPr id="14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Bulletins Airworthiness Scrutiny, including ERCs review and comments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TAEWS_001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3" y="2541704"/>
            <a:ext cx="2859314" cy="21871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56" y="2473384"/>
            <a:ext cx="3005965" cy="22993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220" y="2531152"/>
            <a:ext cx="2854919" cy="21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242" y="6408486"/>
            <a:ext cx="1220777" cy="449514"/>
          </a:xfrm>
          <a:prstGeom prst="rect">
            <a:avLst/>
          </a:prstGeom>
        </p:spPr>
      </p:pic>
      <p:pic>
        <p:nvPicPr>
          <p:cNvPr id="15" name="Espace réservé pour une image  16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19" y="60435"/>
            <a:ext cx="508842" cy="508842"/>
          </a:xfrm>
          <a:prstGeom prst="rect">
            <a:avLst/>
          </a:prstGeom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6192497" y="569277"/>
            <a:ext cx="155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+mj-lt"/>
              </a:rPr>
              <a:t>MASTER DOCUMENTS</a:t>
            </a:r>
            <a:endParaRPr lang="es-E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30065" y="1052349"/>
            <a:ext cx="211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Activities Description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418239" y="1381246"/>
            <a:ext cx="11126061" cy="503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Scrutiny of the SBs under in order to assure the accomplishment of all the Airworthiness criteria and authoring of a report per SB scrutinized.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a whole SB scrutiny is performed in order to guarantee the SB accuracy from technical point of view.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tasks in order to get the Authorities approval of the SB.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Event Record Cards raised during SB implementation</a:t>
            </a:r>
          </a:p>
          <a:p>
            <a:pPr marL="171450" indent="-171450">
              <a:buFontTx/>
              <a:buChar char="-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ángulo redondeado 69"/>
          <p:cNvSpPr/>
          <p:nvPr/>
        </p:nvSpPr>
        <p:spPr>
          <a:xfrm>
            <a:off x="424302" y="992061"/>
            <a:ext cx="2135695" cy="328897"/>
          </a:xfrm>
          <a:prstGeom prst="roundRect">
            <a:avLst>
              <a:gd name="adj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Description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ACME CfT 2018 1st round - &lt;Stream&gt;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807026" y="5828044"/>
            <a:ext cx="8055620" cy="5024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1108397" y="5822821"/>
            <a:ext cx="453534" cy="368170"/>
            <a:chOff x="1107697" y="5822821"/>
            <a:chExt cx="453534" cy="368170"/>
          </a:xfrm>
        </p:grpSpPr>
        <p:cxnSp>
          <p:nvCxnSpPr>
            <p:cNvPr id="10" name="Gerader Verbinder 9"/>
            <p:cNvCxnSpPr/>
            <p:nvPr/>
          </p:nvCxnSpPr>
          <p:spPr>
            <a:xfrm>
              <a:off x="1334464" y="5822821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107697" y="5944770"/>
              <a:ext cx="4535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011332" y="5846999"/>
            <a:ext cx="592299" cy="393291"/>
            <a:chOff x="3376918" y="5797700"/>
            <a:chExt cx="592299" cy="393291"/>
          </a:xfrm>
        </p:grpSpPr>
        <p:cxnSp>
          <p:nvCxnSpPr>
            <p:cNvPr id="39" name="Gerader Verbinder 38"/>
            <p:cNvCxnSpPr/>
            <p:nvPr/>
          </p:nvCxnSpPr>
          <p:spPr>
            <a:xfrm>
              <a:off x="3673068" y="579770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3376918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834836" y="5793475"/>
            <a:ext cx="592299" cy="385331"/>
            <a:chOff x="5545899" y="5805660"/>
            <a:chExt cx="592299" cy="385331"/>
          </a:xfrm>
        </p:grpSpPr>
        <p:cxnSp>
          <p:nvCxnSpPr>
            <p:cNvPr id="40" name="Gerader Verbinder 39"/>
            <p:cNvCxnSpPr/>
            <p:nvPr/>
          </p:nvCxnSpPr>
          <p:spPr>
            <a:xfrm>
              <a:off x="5842049" y="580566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5545899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6722513" y="5822821"/>
            <a:ext cx="592299" cy="399398"/>
            <a:chOff x="7670476" y="5781776"/>
            <a:chExt cx="592299" cy="399398"/>
          </a:xfrm>
        </p:grpSpPr>
        <p:cxnSp>
          <p:nvCxnSpPr>
            <p:cNvPr id="41" name="Gerader Verbinder 40"/>
            <p:cNvCxnSpPr/>
            <p:nvPr/>
          </p:nvCxnSpPr>
          <p:spPr>
            <a:xfrm>
              <a:off x="7969843" y="5781776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7670476" y="5934953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07026" y="2479525"/>
            <a:ext cx="8170219" cy="2230914"/>
            <a:chOff x="821321" y="2403697"/>
            <a:chExt cx="8170219" cy="2230914"/>
          </a:xfrm>
        </p:grpSpPr>
        <p:sp>
          <p:nvSpPr>
            <p:cNvPr id="48" name="Oval 13"/>
            <p:cNvSpPr>
              <a:spLocks noChangeArrowheads="1"/>
            </p:cNvSpPr>
            <p:nvPr/>
          </p:nvSpPr>
          <p:spPr bwMode="blackWhite">
            <a:xfrm>
              <a:off x="821321" y="2529513"/>
              <a:ext cx="1483767" cy="118615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0425" eaLnBrk="0" hangingPunct="0"/>
              <a:endParaRPr lang="en-US" altLang="zh-CN" sz="1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860425" eaLnBrk="0" hangingPunct="0"/>
              <a:r>
                <a:rPr lang="en-US" altLang="zh-CN" sz="10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START: </a:t>
              </a:r>
            </a:p>
            <a:p>
              <a:pPr algn="ctr" defTabSz="860425" eaLnBrk="0" hangingPunct="0"/>
              <a:endParaRPr lang="en-US" altLang="zh-CN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4 Conector recto de flecha"/>
            <p:cNvCxnSpPr>
              <a:stCxn id="48" idx="6"/>
              <a:endCxn id="59" idx="1"/>
            </p:cNvCxnSpPr>
            <p:nvPr/>
          </p:nvCxnSpPr>
          <p:spPr>
            <a:xfrm flipV="1">
              <a:off x="2305088" y="3118063"/>
              <a:ext cx="321655" cy="4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utoShap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443846" y="2860040"/>
              <a:ext cx="1390516" cy="512069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2</a:t>
              </a:r>
            </a:p>
          </p:txBody>
        </p:sp>
        <p:cxnSp>
          <p:nvCxnSpPr>
            <p:cNvPr id="55" name="16 Conector recto de flecha"/>
            <p:cNvCxnSpPr>
              <a:stCxn id="52" idx="3"/>
            </p:cNvCxnSpPr>
            <p:nvPr/>
          </p:nvCxnSpPr>
          <p:spPr>
            <a:xfrm>
              <a:off x="5834361" y="3116076"/>
              <a:ext cx="426588" cy="65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utoShap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260949" y="2821726"/>
              <a:ext cx="1483498" cy="627238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3</a:t>
              </a:r>
            </a:p>
          </p:txBody>
        </p:sp>
        <p:sp>
          <p:nvSpPr>
            <p:cNvPr id="59" name="AutoShap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26742" y="2862029"/>
              <a:ext cx="1390516" cy="512069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 1</a:t>
              </a:r>
            </a:p>
          </p:txBody>
        </p:sp>
        <p:cxnSp>
          <p:nvCxnSpPr>
            <p:cNvPr id="60" name="23 Conector recto de flecha"/>
            <p:cNvCxnSpPr>
              <a:stCxn id="59" idx="3"/>
              <a:endCxn id="52" idx="1"/>
            </p:cNvCxnSpPr>
            <p:nvPr/>
          </p:nvCxnSpPr>
          <p:spPr>
            <a:xfrm flipV="1">
              <a:off x="4017258" y="3116073"/>
              <a:ext cx="426588" cy="1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utoShap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869773" y="4359815"/>
              <a:ext cx="2538661" cy="274796"/>
            </a:xfrm>
            <a:prstGeom prst="roundRect">
              <a:avLst>
                <a:gd name="adj" fmla="val 1794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cxnSp>
          <p:nvCxnSpPr>
            <p:cNvPr id="62" name="15 Conector recto de flecha"/>
            <p:cNvCxnSpPr>
              <a:stCxn id="61" idx="0"/>
              <a:endCxn id="52" idx="2"/>
            </p:cNvCxnSpPr>
            <p:nvPr/>
          </p:nvCxnSpPr>
          <p:spPr>
            <a:xfrm flipV="1">
              <a:off x="5139104" y="3372109"/>
              <a:ext cx="0" cy="987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40 CuadroTexto"/>
            <p:cNvSpPr txBox="1"/>
            <p:nvPr/>
          </p:nvSpPr>
          <p:spPr>
            <a:xfrm>
              <a:off x="6618088" y="2403697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</a:t>
              </a:r>
              <a:r>
                <a:rPr lang="es-ES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64" name="30 Conector recto"/>
            <p:cNvCxnSpPr>
              <a:stCxn id="57" idx="0"/>
              <a:endCxn id="63" idx="2"/>
            </p:cNvCxnSpPr>
            <p:nvPr/>
          </p:nvCxnSpPr>
          <p:spPr>
            <a:xfrm flipV="1">
              <a:off x="7002698" y="2649918"/>
              <a:ext cx="60520" cy="171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44 CuadroTexto"/>
            <p:cNvSpPr txBox="1"/>
            <p:nvPr/>
          </p:nvSpPr>
          <p:spPr>
            <a:xfrm>
              <a:off x="4065713" y="2423932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1</a:t>
              </a:r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45 CuadroTexto"/>
            <p:cNvSpPr txBox="1"/>
            <p:nvPr/>
          </p:nvSpPr>
          <p:spPr>
            <a:xfrm>
              <a:off x="5433466" y="2423932"/>
              <a:ext cx="89026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RISK 2</a:t>
              </a:r>
              <a:endParaRPr lang="es-E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38 Conector recto"/>
            <p:cNvCxnSpPr>
              <a:stCxn id="52" idx="0"/>
              <a:endCxn id="65" idx="2"/>
            </p:cNvCxnSpPr>
            <p:nvPr/>
          </p:nvCxnSpPr>
          <p:spPr>
            <a:xfrm flipH="1" flipV="1">
              <a:off x="4510843" y="2670153"/>
              <a:ext cx="628261" cy="189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41 Conector recto"/>
            <p:cNvCxnSpPr>
              <a:stCxn id="52" idx="0"/>
            </p:cNvCxnSpPr>
            <p:nvPr/>
          </p:nvCxnSpPr>
          <p:spPr>
            <a:xfrm flipV="1">
              <a:off x="5139104" y="2693306"/>
              <a:ext cx="695257" cy="166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16 Conector recto de flecha"/>
            <p:cNvCxnSpPr>
              <a:stCxn id="57" idx="3"/>
            </p:cNvCxnSpPr>
            <p:nvPr/>
          </p:nvCxnSpPr>
          <p:spPr>
            <a:xfrm>
              <a:off x="7744447" y="3135345"/>
              <a:ext cx="2221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13"/>
            <p:cNvSpPr>
              <a:spLocks noChangeArrowheads="1"/>
            </p:cNvSpPr>
            <p:nvPr/>
          </p:nvSpPr>
          <p:spPr bwMode="blackWhite">
            <a:xfrm>
              <a:off x="7966625" y="2887440"/>
              <a:ext cx="1024915" cy="5461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860425" eaLnBrk="0" hangingPunct="0"/>
              <a:r>
                <a:rPr lang="en-US" altLang="zh-CN" sz="1000" b="1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  <a:endParaRPr lang="en-US" altLang="zh-CN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8168637" y="5785515"/>
            <a:ext cx="592299" cy="393291"/>
            <a:chOff x="3376918" y="5797700"/>
            <a:chExt cx="592299" cy="393291"/>
          </a:xfrm>
        </p:grpSpPr>
        <p:cxnSp>
          <p:nvCxnSpPr>
            <p:cNvPr id="75" name="Gerader Verbinder 74"/>
            <p:cNvCxnSpPr/>
            <p:nvPr/>
          </p:nvCxnSpPr>
          <p:spPr>
            <a:xfrm>
              <a:off x="3673068" y="5797700"/>
              <a:ext cx="811" cy="110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3376918" y="5944770"/>
              <a:ext cx="5922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+ x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Bulletins Airworthiness Scrutiny, including ERCs review and comments</a:t>
            </a:r>
            <a:endParaRPr lang="es-E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E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TAEWS_001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59" y="6408486"/>
            <a:ext cx="1220777" cy="449514"/>
          </a:xfrm>
          <a:prstGeom prst="rect">
            <a:avLst/>
          </a:prstGeom>
        </p:spPr>
      </p:pic>
      <p:pic>
        <p:nvPicPr>
          <p:cNvPr id="15" name="Espace réservé pour une image  16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0919" y="60435"/>
            <a:ext cx="508842" cy="508842"/>
          </a:xfrm>
          <a:prstGeom prst="rect">
            <a:avLst/>
          </a:prstGeom>
          <a:ln>
            <a:noFill/>
          </a:ln>
        </p:spPr>
      </p:pic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928"/>
              </p:ext>
            </p:extLst>
          </p:nvPr>
        </p:nvGraphicFramePr>
        <p:xfrm>
          <a:off x="261189" y="1058323"/>
          <a:ext cx="11684247" cy="243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3207">
                  <a:extLst>
                    <a:ext uri="{9D8B030D-6E8A-4147-A177-3AD203B41FA5}">
                      <a16:colId xmlns:a16="http://schemas.microsoft.com/office/drawing/2014/main" val="1854343561"/>
                    </a:ext>
                  </a:extLst>
                </a:gridCol>
                <a:gridCol w="2141086">
                  <a:extLst>
                    <a:ext uri="{9D8B030D-6E8A-4147-A177-3AD203B41FA5}">
                      <a16:colId xmlns:a16="http://schemas.microsoft.com/office/drawing/2014/main" val="1595287288"/>
                    </a:ext>
                  </a:extLst>
                </a:gridCol>
                <a:gridCol w="2192064">
                  <a:extLst>
                    <a:ext uri="{9D8B030D-6E8A-4147-A177-3AD203B41FA5}">
                      <a16:colId xmlns:a16="http://schemas.microsoft.com/office/drawing/2014/main" val="1537231515"/>
                    </a:ext>
                  </a:extLst>
                </a:gridCol>
                <a:gridCol w="2182418">
                  <a:extLst>
                    <a:ext uri="{9D8B030D-6E8A-4147-A177-3AD203B41FA5}">
                      <a16:colId xmlns:a16="http://schemas.microsoft.com/office/drawing/2014/main" val="1951823559"/>
                    </a:ext>
                  </a:extLst>
                </a:gridCol>
              </a:tblGrid>
              <a:tr h="36363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Risks Lists</a:t>
                      </a: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003266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  <a:endParaRPr lang="es-E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s-ES" sz="1100" b="1" i="0" u="none" strike="noStrike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Cause Reduction Actions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 Reduction Actions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45485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Tools Failure 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 Delay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b="0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 relevant information out of tools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32518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approval delay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 in the documentation issuance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 document approval end date needs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92653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Recurrence of quality issues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 quality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Delivery check list creation and updating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Altran internal checking procedures and RCA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63999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Workload higher than planned 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 Delay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Work load monitoring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Synergies with other Altran projects</a:t>
                      </a:r>
                      <a:endParaRPr lang="en-US" sz="1100" b="0" i="0" u="none" strike="noStrike" noProof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65999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8</a:t>
            </a:fld>
            <a:endParaRPr lang="es-ES"/>
          </a:p>
        </p:txBody>
      </p:sp>
      <p:sp>
        <p:nvSpPr>
          <p:cNvPr id="13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Bulletins Airworthiness Scrutiny, including ERCs review and comments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TAEWS_001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elle 3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4432716"/>
              </p:ext>
            </p:extLst>
          </p:nvPr>
        </p:nvGraphicFramePr>
        <p:xfrm>
          <a:off x="6450904" y="4013724"/>
          <a:ext cx="5583431" cy="2342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545">
                  <a:extLst>
                    <a:ext uri="{9D8B030D-6E8A-4147-A177-3AD203B41FA5}">
                      <a16:colId xmlns:a16="http://schemas.microsoft.com/office/drawing/2014/main" val="3630155275"/>
                    </a:ext>
                  </a:extLst>
                </a:gridCol>
                <a:gridCol w="2757886">
                  <a:extLst>
                    <a:ext uri="{9D8B030D-6E8A-4147-A177-3AD203B41FA5}">
                      <a16:colId xmlns:a16="http://schemas.microsoft.com/office/drawing/2014/main" val="3713436504"/>
                    </a:ext>
                  </a:extLst>
                </a:gridCol>
              </a:tblGrid>
              <a:tr h="238720">
                <a:tc>
                  <a:txBody>
                    <a:bodyPr/>
                    <a:lstStyle/>
                    <a:p>
                      <a:r>
                        <a:rPr lang="en-GB" sz="1400" b="1" kern="1200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Acceptance</a:t>
                      </a:r>
                      <a:r>
                        <a:rPr lang="en-GB" sz="1400" b="1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="1" noProof="0" dirty="0" err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Criterias</a:t>
                      </a:r>
                      <a:endParaRPr lang="en-GB" sz="14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u="none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00783"/>
                  </a:ext>
                </a:extLst>
              </a:tr>
              <a:tr h="1976866">
                <a:tc gridSpan="2">
                  <a:txBody>
                    <a:bodyPr/>
                    <a:lstStyle/>
                    <a:p>
                      <a:pPr marL="174625" indent="-174625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Technical quality following agreed airworthiness regulations.</a:t>
                      </a:r>
                    </a:p>
                    <a:p>
                      <a:pPr marL="174625" indent="-174625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On time delivery according agreed program schedule to be provided in Detailed Delivery Description.</a:t>
                      </a:r>
                    </a:p>
                    <a:p>
                      <a:pPr marL="174625" indent="-174625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Comprehensive description of the work performed in line with directives established by each program.</a:t>
                      </a:r>
                      <a:endParaRPr lang="es-ES" sz="11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sz="1100" b="0" i="0" kern="1200" dirty="0" smtClean="0">
                        <a:solidFill>
                          <a:srgbClr val="0182B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080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45036"/>
                  </a:ext>
                </a:extLst>
              </a:tr>
            </a:tbl>
          </a:graphicData>
        </a:graphic>
      </p:graphicFrame>
      <p:graphicFrame>
        <p:nvGraphicFramePr>
          <p:cNvPr id="1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02716"/>
              </p:ext>
            </p:extLst>
          </p:nvPr>
        </p:nvGraphicFramePr>
        <p:xfrm>
          <a:off x="250170" y="4025448"/>
          <a:ext cx="6068705" cy="2346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087">
                  <a:extLst>
                    <a:ext uri="{9D8B030D-6E8A-4147-A177-3AD203B41FA5}">
                      <a16:colId xmlns:a16="http://schemas.microsoft.com/office/drawing/2014/main" val="3630155275"/>
                    </a:ext>
                  </a:extLst>
                </a:gridCol>
                <a:gridCol w="3009618">
                  <a:extLst>
                    <a:ext uri="{9D8B030D-6E8A-4147-A177-3AD203B41FA5}">
                      <a16:colId xmlns:a16="http://schemas.microsoft.com/office/drawing/2014/main" val="3307446291"/>
                    </a:ext>
                  </a:extLst>
                </a:gridCol>
              </a:tblGrid>
              <a:tr h="350168">
                <a:tc>
                  <a:txBody>
                    <a:bodyPr/>
                    <a:lstStyle/>
                    <a:p>
                      <a:r>
                        <a:rPr lang="en-GB" sz="1400" b="1" noProof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</a:t>
                      </a:r>
                      <a:endParaRPr lang="en-GB" sz="1400" b="1" noProof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35756"/>
                  </a:ext>
                </a:extLst>
              </a:tr>
              <a:tr h="1980734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Services Bulletins Airworthiness Scrutiny, including Event Records Cards (ERCs) review and comments.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each reviewed Service Bulletin, a written report with the identified comments.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not comments or mistake, the report should state that there are not comments.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each Service bulletin received the comments or review must be available within 2 working days</a:t>
                      </a:r>
                      <a:endParaRPr kumimoji="0" lang="de-DE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s-E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182B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1080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ACME CfT 2018 1st round - &lt;Stream&gt;</a:t>
            </a:r>
            <a:endParaRPr lang="es-E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5C47-1FB0-4684-89FB-94C52AD9BFD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270"/>
              </p:ext>
            </p:extLst>
          </p:nvPr>
        </p:nvGraphicFramePr>
        <p:xfrm>
          <a:off x="346112" y="1483243"/>
          <a:ext cx="11499775" cy="3069879"/>
        </p:xfrm>
        <a:graphic>
          <a:graphicData uri="http://schemas.openxmlformats.org/drawingml/2006/table">
            <a:tbl>
              <a:tblPr/>
              <a:tblGrid>
                <a:gridCol w="1467783">
                  <a:extLst>
                    <a:ext uri="{9D8B030D-6E8A-4147-A177-3AD203B41FA5}">
                      <a16:colId xmlns:a16="http://schemas.microsoft.com/office/drawing/2014/main" val="3517710391"/>
                    </a:ext>
                  </a:extLst>
                </a:gridCol>
                <a:gridCol w="3029605">
                  <a:extLst>
                    <a:ext uri="{9D8B030D-6E8A-4147-A177-3AD203B41FA5}">
                      <a16:colId xmlns:a16="http://schemas.microsoft.com/office/drawing/2014/main" val="2058817252"/>
                    </a:ext>
                  </a:extLst>
                </a:gridCol>
                <a:gridCol w="1772032">
                  <a:extLst>
                    <a:ext uri="{9D8B030D-6E8A-4147-A177-3AD203B41FA5}">
                      <a16:colId xmlns:a16="http://schemas.microsoft.com/office/drawing/2014/main" val="813446681"/>
                    </a:ext>
                  </a:extLst>
                </a:gridCol>
                <a:gridCol w="1057504">
                  <a:extLst>
                    <a:ext uri="{9D8B030D-6E8A-4147-A177-3AD203B41FA5}">
                      <a16:colId xmlns:a16="http://schemas.microsoft.com/office/drawing/2014/main" val="947656871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1218451657"/>
                    </a:ext>
                  </a:extLst>
                </a:gridCol>
                <a:gridCol w="1772032">
                  <a:extLst>
                    <a:ext uri="{9D8B030D-6E8A-4147-A177-3AD203B41FA5}">
                      <a16:colId xmlns:a16="http://schemas.microsoft.com/office/drawing/2014/main" val="816018712"/>
                    </a:ext>
                  </a:extLst>
                </a:gridCol>
              </a:tblGrid>
              <a:tr h="38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Siglum</a:t>
                      </a: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/Customer</a:t>
                      </a:r>
                      <a:endParaRPr lang="en-US" sz="105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Altran’s</a:t>
                      </a:r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</a:t>
                      </a:r>
                      <a:r>
                        <a:rPr lang="en-US" sz="1200" b="1" i="0" u="none" strike="noStrike" baseline="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</a:t>
                      </a:r>
                      <a:endParaRPr lang="en-US" sz="105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 Level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more...</a:t>
                      </a:r>
                      <a:endParaRPr lang="en-US" sz="12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64909"/>
                  </a:ext>
                </a:extLst>
              </a:tr>
              <a:tr h="26248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454068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15706"/>
                  </a:ext>
                </a:extLst>
              </a:tr>
              <a:tr h="112018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327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738">
                <a:tc gridSpan="6">
                  <a:txBody>
                    <a:bodyPr/>
                    <a:lstStyle/>
                    <a:p>
                      <a:pPr algn="l" fontAlgn="b"/>
                      <a:endParaRPr lang="en-US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noProof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ángulo redondeado 55"/>
          <p:cNvSpPr/>
          <p:nvPr/>
        </p:nvSpPr>
        <p:spPr>
          <a:xfrm>
            <a:off x="346113" y="1018765"/>
            <a:ext cx="1455793" cy="360000"/>
          </a:xfrm>
          <a:prstGeom prst="roundRect">
            <a:avLst>
              <a:gd name="adj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Evidencies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55"/>
          <p:cNvSpPr/>
          <p:nvPr/>
        </p:nvSpPr>
        <p:spPr>
          <a:xfrm>
            <a:off x="118563" y="113964"/>
            <a:ext cx="6332341" cy="762473"/>
          </a:xfrm>
          <a:prstGeom prst="round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Title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Bulletins Airworthiness Scrutiny, including ERCs review and comments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 Item No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TAEWS_001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7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_LRRF6uUOGXA0yayhiB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D9A7CEC4AB54B8772C3D9D268AB7B" ma:contentTypeVersion="0" ma:contentTypeDescription="Create a new document." ma:contentTypeScope="" ma:versionID="20bf44414e45ede77290c6e4f5e2d2c4">
  <xsd:schema xmlns:xsd="http://www.w3.org/2001/XMLSchema" xmlns:xs="http://www.w3.org/2001/XMLSchema" xmlns:p="http://schemas.microsoft.com/office/2006/metadata/properties" xmlns:ns2="65c58e2c-d59e-4372-a522-e8887a7ae0fc" targetNamespace="http://schemas.microsoft.com/office/2006/metadata/properties" ma:root="true" ma:fieldsID="4f5c8e7c23c1d4da545593c0e5ebb48d" ns2:_="">
    <xsd:import namespace="65c58e2c-d59e-4372-a522-e8887a7ae0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58e2c-d59e-4372-a522-e8887a7ae0f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5c58e2c-d59e-4372-a522-e8887a7ae0fc">4DAPJASH5SKK-6891-1389</_dlc_DocId>
    <_dlc_DocIdUrl xmlns="65c58e2c-d59e-4372-a522-e8887a7ae0fc">
      <Url>https://workplace.altran.es/negocio/ASD/bid/ACME/_layouts/15/DocIdRedir.aspx?ID=4DAPJASH5SKK-6891-1389</Url>
      <Description>4DAPJASH5SKK-6891-1389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555E946-6023-4EBF-B519-05F74A45E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D7C08-32B3-4ECF-B93F-41E21B4BA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c58e2c-d59e-4372-a522-e8887a7ae0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7042-8FD2-4578-9303-26846B401154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65c58e2c-d59e-4372-a522-e8887a7ae0fc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8B16A38-C1A0-40F3-8AB3-2DDF9D8C164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839</Words>
  <Application>Microsoft Office PowerPoint</Application>
  <PresentationFormat>Panorámica</PresentationFormat>
  <Paragraphs>234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等线</vt:lpstr>
      <vt:lpstr>Tema de Office</vt:lpstr>
      <vt:lpstr>Here we could include general slides for the stream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 Sanchez Gallardo</dc:creator>
  <cp:lastModifiedBy>ALTRAN_ES\Europe/dmbarrerorodriguez</cp:lastModifiedBy>
  <cp:revision>176</cp:revision>
  <dcterms:created xsi:type="dcterms:W3CDTF">2018-06-26T12:52:37Z</dcterms:created>
  <dcterms:modified xsi:type="dcterms:W3CDTF">2018-08-24T11:20:50Z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0x01010005FD9A7CEC4AB54B8772C3D9D268AB7B</vt:lpwstr>
  </property>
  <property fmtid="{D5CDD505-2E9C-101B-9397-08002B2CF9AE}" pid="3" name="_dlc_DocIdItemGuid">
    <vt:lpwstr>d7310cdb-260e-4a28-aa70-9f1bce3def27</vt:lpwstr>
  </property>
</Properties>
</file>