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4" r:id="rId3"/>
    <p:sldId id="272" r:id="rId4"/>
    <p:sldId id="275" r:id="rId5"/>
    <p:sldId id="256" r:id="rId6"/>
    <p:sldId id="261" r:id="rId7"/>
    <p:sldId id="262" r:id="rId8"/>
    <p:sldId id="263" r:id="rId9"/>
    <p:sldId id="265" r:id="rId10"/>
    <p:sldId id="264" r:id="rId11"/>
    <p:sldId id="267" r:id="rId12"/>
    <p:sldId id="269" r:id="rId13"/>
    <p:sldId id="270" r:id="rId14"/>
    <p:sldId id="271" r:id="rId15"/>
    <p:sldId id="273" r:id="rId16"/>
    <p:sldId id="257"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336699"/>
    <a:srgbClr val="66C0CA"/>
    <a:srgbClr val="0A70CC"/>
    <a:srgbClr val="A7DB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snapToGrid="0">
      <p:cViewPr>
        <p:scale>
          <a:sx n="100" d="100"/>
          <a:sy n="100" d="100"/>
        </p:scale>
        <p:origin x="-10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A868749C-3668-4A16-820D-54C664ADED62}"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28298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868749C-3668-4A16-820D-54C664ADED62}"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8276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868749C-3668-4A16-820D-54C664ADED62}"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25567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12192000" cy="6858000"/>
          </a:xfrm>
          <a:prstGeom prst="rect">
            <a:avLst/>
          </a:prstGeom>
          <a:solidFill>
            <a:srgbClr val="00B4B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53" tIns="60927" rIns="121853" bIns="60927" rtlCol="0" anchor="ctr"/>
          <a:lstStyle/>
          <a:p>
            <a:pPr marL="0" marR="0" lvl="0" indent="0" algn="ctr" defTabSz="121839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Titre 3"/>
          <p:cNvSpPr>
            <a:spLocks noGrp="1"/>
          </p:cNvSpPr>
          <p:nvPr>
            <p:ph type="title" hasCustomPrompt="1"/>
          </p:nvPr>
        </p:nvSpPr>
        <p:spPr bwMode="gray">
          <a:xfrm>
            <a:off x="1534583" y="520720"/>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pPr defTabSz="1218090"/>
            <a:endParaRPr lang="en-US" dirty="0">
              <a:solidFill>
                <a:srgbClr val="FFFFFF">
                  <a:alpha val="0"/>
                </a:srgbClr>
              </a:solidFill>
            </a:endParaRPr>
          </a:p>
        </p:txBody>
      </p:sp>
      <p:sp>
        <p:nvSpPr>
          <p:cNvPr id="9" name="Espace réservé du pied de page 4"/>
          <p:cNvSpPr>
            <a:spLocks noGrp="1"/>
          </p:cNvSpPr>
          <p:nvPr>
            <p:ph type="ftr" sz="quarter" idx="11"/>
          </p:nvPr>
        </p:nvSpPr>
        <p:spPr bwMode="gray">
          <a:xfrm>
            <a:off x="35" y="6405067"/>
            <a:ext cx="478367" cy="452967"/>
          </a:xfrm>
        </p:spPr>
        <p:txBody>
          <a:bodyPr/>
          <a:lstStyle>
            <a:lvl1pPr>
              <a:defRPr sz="133">
                <a:solidFill>
                  <a:schemeClr val="bg1">
                    <a:alpha val="0"/>
                  </a:schemeClr>
                </a:solidFill>
              </a:defRPr>
            </a:lvl1pPr>
          </a:lstStyle>
          <a:p>
            <a:pPr defTabSz="1218090"/>
            <a:r>
              <a:rPr lang="en-US" smtClean="0">
                <a:solidFill>
                  <a:srgbClr val="FFFFFF">
                    <a:alpha val="0"/>
                  </a:srgbClr>
                </a:solidFill>
              </a:rPr>
              <a:t>Airbus Defence and Space DTO Meeting</a:t>
            </a:r>
            <a:endParaRPr lang="en-US" dirty="0">
              <a:solidFill>
                <a:srgbClr val="FFFFFF">
                  <a:alpha val="0"/>
                </a:srgbClr>
              </a:solidFill>
            </a:endParaRPr>
          </a:p>
        </p:txBody>
      </p:sp>
      <p:sp>
        <p:nvSpPr>
          <p:cNvPr id="10" name="Espace réservé du numéro de diapositive 5"/>
          <p:cNvSpPr>
            <a:spLocks noGrp="1"/>
          </p:cNvSpPr>
          <p:nvPr>
            <p:ph type="sldNum" sz="quarter" idx="12"/>
          </p:nvPr>
        </p:nvSpPr>
        <p:spPr bwMode="gray">
          <a:xfrm>
            <a:off x="5443" y="6405067"/>
            <a:ext cx="472953" cy="452967"/>
          </a:xfrm>
        </p:spPr>
        <p:txBody>
          <a:bodyPr/>
          <a:lstStyle>
            <a:lvl1pPr>
              <a:defRPr sz="133">
                <a:solidFill>
                  <a:schemeClr val="bg1">
                    <a:alpha val="0"/>
                  </a:schemeClr>
                </a:solidFill>
              </a:defRPr>
            </a:lvl1pPr>
          </a:lstStyle>
          <a:p>
            <a:pPr defTabSz="1218090"/>
            <a:fld id="{10C140CD-8AED-46FF-A9A2-77308F3F39AE}" type="slidenum">
              <a:rPr lang="en-US" smtClean="0">
                <a:solidFill>
                  <a:srgbClr val="FFFFFF">
                    <a:alpha val="0"/>
                  </a:srgbClr>
                </a:solidFill>
              </a:rPr>
              <a:pPr defTabSz="1218090"/>
              <a:t>‹Nº›</a:t>
            </a:fld>
            <a:endParaRPr lang="en-US" dirty="0">
              <a:solidFill>
                <a:srgbClr val="FFFFFF">
                  <a:alpha val="0"/>
                </a:srgbClr>
              </a:solidFill>
            </a:endParaRPr>
          </a:p>
        </p:txBody>
      </p:sp>
      <p:sp>
        <p:nvSpPr>
          <p:cNvPr id="5" name="Espace réservé du texte 4"/>
          <p:cNvSpPr>
            <a:spLocks noGrp="1"/>
          </p:cNvSpPr>
          <p:nvPr>
            <p:ph type="body" sz="quarter" idx="13" hasCustomPrompt="1"/>
          </p:nvPr>
        </p:nvSpPr>
        <p:spPr bwMode="gray">
          <a:xfrm>
            <a:off x="1534585" y="3282566"/>
            <a:ext cx="9457267" cy="2595420"/>
          </a:xfrm>
        </p:spPr>
        <p:txBody>
          <a:bodyPr/>
          <a:lstStyle>
            <a:lvl1pPr algn="l">
              <a:lnSpc>
                <a:spcPct val="95000"/>
              </a:lnSpc>
              <a:defRPr sz="4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gray">
          <a:xfrm>
            <a:off x="10650968" y="6157107"/>
            <a:ext cx="1103997" cy="248600"/>
          </a:xfrm>
          <a:prstGeom prst="rect">
            <a:avLst/>
          </a:prstGeom>
        </p:spPr>
      </p:pic>
    </p:spTree>
    <p:extLst>
      <p:ext uri="{BB962C8B-B14F-4D97-AF65-F5344CB8AC3E}">
        <p14:creationId xmlns:p14="http://schemas.microsoft.com/office/powerpoint/2010/main" val="50579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853" tIns="60927" rIns="121853" bIns="60927" rtlCol="0" anchor="ctr"/>
          <a:lstStyle/>
          <a:p>
            <a:pPr marL="0" marR="0" lvl="0" indent="0" algn="ctr" defTabSz="121839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Titre 3"/>
          <p:cNvSpPr>
            <a:spLocks noGrp="1"/>
          </p:cNvSpPr>
          <p:nvPr>
            <p:ph type="title" hasCustomPrompt="1"/>
          </p:nvPr>
        </p:nvSpPr>
        <p:spPr bwMode="gray">
          <a:xfrm>
            <a:off x="1534583" y="520720"/>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pPr defTabSz="1218090"/>
            <a:endParaRPr lang="en-US" dirty="0">
              <a:solidFill>
                <a:srgbClr val="FFFFFF">
                  <a:alpha val="0"/>
                </a:srgbClr>
              </a:solidFill>
            </a:endParaRPr>
          </a:p>
        </p:txBody>
      </p:sp>
      <p:sp>
        <p:nvSpPr>
          <p:cNvPr id="9" name="Espace réservé du pied de page 4"/>
          <p:cNvSpPr>
            <a:spLocks noGrp="1"/>
          </p:cNvSpPr>
          <p:nvPr>
            <p:ph type="ftr" sz="quarter" idx="11"/>
          </p:nvPr>
        </p:nvSpPr>
        <p:spPr bwMode="gray">
          <a:xfrm>
            <a:off x="35" y="6405067"/>
            <a:ext cx="478367" cy="452967"/>
          </a:xfrm>
        </p:spPr>
        <p:txBody>
          <a:bodyPr/>
          <a:lstStyle>
            <a:lvl1pPr>
              <a:defRPr sz="133">
                <a:solidFill>
                  <a:schemeClr val="bg1">
                    <a:alpha val="0"/>
                  </a:schemeClr>
                </a:solidFill>
              </a:defRPr>
            </a:lvl1pPr>
          </a:lstStyle>
          <a:p>
            <a:pPr defTabSz="1218090"/>
            <a:r>
              <a:rPr lang="en-US" smtClean="0">
                <a:solidFill>
                  <a:srgbClr val="FFFFFF">
                    <a:alpha val="0"/>
                  </a:srgbClr>
                </a:solidFill>
              </a:rPr>
              <a:t>Airbus Defence and Space DTO Meeting</a:t>
            </a:r>
            <a:endParaRPr lang="en-US" dirty="0">
              <a:solidFill>
                <a:srgbClr val="FFFFFF">
                  <a:alpha val="0"/>
                </a:srgbClr>
              </a:solidFill>
            </a:endParaRPr>
          </a:p>
        </p:txBody>
      </p:sp>
      <p:sp>
        <p:nvSpPr>
          <p:cNvPr id="10" name="Espace réservé du numéro de diapositive 5"/>
          <p:cNvSpPr>
            <a:spLocks noGrp="1"/>
          </p:cNvSpPr>
          <p:nvPr>
            <p:ph type="sldNum" sz="quarter" idx="12"/>
          </p:nvPr>
        </p:nvSpPr>
        <p:spPr bwMode="gray">
          <a:xfrm>
            <a:off x="5443" y="6405067"/>
            <a:ext cx="472953" cy="452967"/>
          </a:xfrm>
        </p:spPr>
        <p:txBody>
          <a:bodyPr/>
          <a:lstStyle>
            <a:lvl1pPr>
              <a:defRPr sz="133">
                <a:solidFill>
                  <a:schemeClr val="bg1">
                    <a:alpha val="0"/>
                  </a:schemeClr>
                </a:solidFill>
              </a:defRPr>
            </a:lvl1pPr>
          </a:lstStyle>
          <a:p>
            <a:pPr defTabSz="1218090"/>
            <a:fld id="{10C140CD-8AED-46FF-A9A2-77308F3F39AE}" type="slidenum">
              <a:rPr lang="en-US" smtClean="0">
                <a:solidFill>
                  <a:srgbClr val="FFFFFF">
                    <a:alpha val="0"/>
                  </a:srgbClr>
                </a:solidFill>
              </a:rPr>
              <a:pPr defTabSz="1218090"/>
              <a:t>‹Nº›</a:t>
            </a:fld>
            <a:endParaRPr lang="en-US" dirty="0">
              <a:solidFill>
                <a:srgbClr val="FFFFFF">
                  <a:alpha val="0"/>
                </a:srgbClr>
              </a:solidFill>
            </a:endParaRPr>
          </a:p>
        </p:txBody>
      </p:sp>
      <p:sp>
        <p:nvSpPr>
          <p:cNvPr id="5" name="Espace réservé du texte 4"/>
          <p:cNvSpPr>
            <a:spLocks noGrp="1"/>
          </p:cNvSpPr>
          <p:nvPr>
            <p:ph type="body" sz="quarter" idx="13" hasCustomPrompt="1"/>
          </p:nvPr>
        </p:nvSpPr>
        <p:spPr bwMode="gray">
          <a:xfrm>
            <a:off x="1534585" y="3282566"/>
            <a:ext cx="9457267" cy="2595420"/>
          </a:xfrm>
        </p:spPr>
        <p:txBody>
          <a:bodyPr/>
          <a:lstStyle>
            <a:lvl1pPr algn="l">
              <a:lnSpc>
                <a:spcPct val="95000"/>
              </a:lnSpc>
              <a:defRPr sz="4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gray">
          <a:xfrm>
            <a:off x="10650968" y="6157107"/>
            <a:ext cx="1103997" cy="248600"/>
          </a:xfrm>
          <a:prstGeom prst="rect">
            <a:avLst/>
          </a:prstGeom>
        </p:spPr>
      </p:pic>
    </p:spTree>
    <p:extLst>
      <p:ext uri="{BB962C8B-B14F-4D97-AF65-F5344CB8AC3E}">
        <p14:creationId xmlns:p14="http://schemas.microsoft.com/office/powerpoint/2010/main" val="1806284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pPr defTabSz="1218090"/>
            <a:endParaRPr lang="en-US"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pPr defTabSz="1218090"/>
            <a:fld id="{733122C9-A0B9-462F-8757-0847AD287B63}" type="slidenum">
              <a:rPr lang="en-US" smtClean="0">
                <a:solidFill>
                  <a:srgbClr val="464B69"/>
                </a:solidFill>
              </a:rPr>
              <a:pPr defTabSz="1218090"/>
              <a:t>‹Nº›</a:t>
            </a:fld>
            <a:endParaRPr lang="en-US" dirty="0">
              <a:solidFill>
                <a:srgbClr val="464B69"/>
              </a:solidFill>
            </a:endParaRPr>
          </a:p>
        </p:txBody>
      </p:sp>
      <p:sp>
        <p:nvSpPr>
          <p:cNvPr id="13" name="Espace réservé du pied de page 12"/>
          <p:cNvSpPr>
            <a:spLocks noGrp="1"/>
          </p:cNvSpPr>
          <p:nvPr>
            <p:ph type="ftr" sz="quarter" idx="12"/>
          </p:nvPr>
        </p:nvSpPr>
        <p:spPr bwMode="gray"/>
        <p:txBody>
          <a:bodyPr/>
          <a:lstStyle/>
          <a:p>
            <a:pPr defTabSz="1218090"/>
            <a:r>
              <a:rPr lang="en-US" smtClean="0">
                <a:solidFill>
                  <a:srgbClr val="464B69"/>
                </a:solidFill>
              </a:rPr>
              <a:t>Airbus Defence and Space DTO Meeting</a:t>
            </a:r>
            <a:endParaRPr lang="en-US" dirty="0">
              <a:solidFill>
                <a:srgbClr val="464B69"/>
              </a:solidFill>
            </a:endParaRPr>
          </a:p>
        </p:txBody>
      </p:sp>
      <p:sp>
        <p:nvSpPr>
          <p:cNvPr id="10" name="Espace réservé pour une image  4"/>
          <p:cNvSpPr>
            <a:spLocks noGrp="1"/>
          </p:cNvSpPr>
          <p:nvPr>
            <p:ph type="pic" sz="quarter" idx="14" hasCustomPrompt="1"/>
          </p:nvPr>
        </p:nvSpPr>
        <p:spPr bwMode="gray">
          <a:xfrm>
            <a:off x="2664616" y="1152548"/>
            <a:ext cx="1152000" cy="1152000"/>
          </a:xfrm>
        </p:spPr>
        <p:txBody>
          <a:bodyPr anchor="ctr" anchorCtr="0"/>
          <a:lstStyle>
            <a:lvl1pPr>
              <a:defRPr sz="1333"/>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2112469" y="2314864"/>
            <a:ext cx="2256367" cy="1114136"/>
          </a:xfrm>
        </p:spPr>
        <p:txBody>
          <a:bodyPr/>
          <a:lstStyle>
            <a:lvl1pPr>
              <a:defRPr sz="1333">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5520000" y="1152548"/>
            <a:ext cx="1152000" cy="1152000"/>
          </a:xfrm>
        </p:spPr>
        <p:txBody>
          <a:bodyPr anchor="ctr" anchorCtr="0"/>
          <a:lstStyle>
            <a:lvl1pPr>
              <a:defRPr sz="1333"/>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4967851" y="2314864"/>
            <a:ext cx="2256367" cy="1114136"/>
          </a:xfrm>
        </p:spPr>
        <p:txBody>
          <a:bodyPr/>
          <a:lstStyle>
            <a:lvl1pPr>
              <a:defRPr sz="1333">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8400256" y="1152548"/>
            <a:ext cx="1152000" cy="1152000"/>
          </a:xfrm>
        </p:spPr>
        <p:txBody>
          <a:bodyPr anchor="ctr" anchorCtr="0"/>
          <a:lstStyle>
            <a:lvl1pPr>
              <a:defRPr sz="1333"/>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7848109" y="2314864"/>
            <a:ext cx="2256367" cy="1114136"/>
          </a:xfrm>
        </p:spPr>
        <p:txBody>
          <a:bodyPr/>
          <a:lstStyle>
            <a:lvl1pPr>
              <a:defRPr sz="1333">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478369" y="4389108"/>
            <a:ext cx="11235267" cy="1488877"/>
          </a:xfrm>
        </p:spPr>
        <p:txBody>
          <a:bodyPr/>
          <a:lstStyle>
            <a:lvl1pPr>
              <a:defRPr sz="1333"/>
            </a:lvl1pPr>
            <a:lvl2pPr>
              <a:defRPr sz="1333"/>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12192000" cy="3912000"/>
          </a:xfrm>
          <a:solidFill>
            <a:srgbClr val="EAEAEA"/>
          </a:solidFill>
        </p:spPr>
        <p:txBody>
          <a:bodyPr bIns="1547025" anchor="ctr" anchorCtr="0"/>
          <a:lstStyle>
            <a:lvl1pPr>
              <a:defRPr sz="1333"/>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3568128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868749C-3668-4A16-820D-54C664ADED62}"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287370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868749C-3668-4A16-820D-54C664ADED62}"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41265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868749C-3668-4A16-820D-54C664ADED62}" type="datetimeFigureOut">
              <a:rPr lang="es-ES" smtClean="0"/>
              <a:t>28/08/2018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96384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868749C-3668-4A16-820D-54C664ADED62}" type="datetimeFigureOut">
              <a:rPr lang="es-ES" smtClean="0"/>
              <a:t>28/08/2018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98160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868749C-3668-4A16-820D-54C664ADED62}" type="datetimeFigureOut">
              <a:rPr lang="es-ES" smtClean="0"/>
              <a:t>28/08/2018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55363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868749C-3668-4A16-820D-54C664ADED62}" type="datetimeFigureOut">
              <a:rPr lang="es-ES" smtClean="0"/>
              <a:t>28/08/2018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22020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868749C-3668-4A16-820D-54C664ADED62}" type="datetimeFigureOut">
              <a:rPr lang="es-ES" smtClean="0"/>
              <a:t>28/08/2018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1956817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868749C-3668-4A16-820D-54C664ADED62}" type="datetimeFigureOut">
              <a:rPr lang="es-ES" smtClean="0"/>
              <a:t>28/08/2018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10129C2-AB9D-4857-BF83-B43121AECF19}" type="slidenum">
              <a:rPr lang="es-ES" smtClean="0"/>
              <a:t>‹Nº›</a:t>
            </a:fld>
            <a:endParaRPr lang="es-ES"/>
          </a:p>
        </p:txBody>
      </p:sp>
    </p:spTree>
    <p:extLst>
      <p:ext uri="{BB962C8B-B14F-4D97-AF65-F5344CB8AC3E}">
        <p14:creationId xmlns:p14="http://schemas.microsoft.com/office/powerpoint/2010/main" val="250462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8749C-3668-4A16-820D-54C664ADED62}" type="datetimeFigureOut">
              <a:rPr lang="es-ES" smtClean="0"/>
              <a:t>28/08/2018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129C2-AB9D-4857-BF83-B43121AECF19}" type="slidenum">
              <a:rPr lang="es-ES" smtClean="0"/>
              <a:t>‹Nº›</a:t>
            </a:fld>
            <a:endParaRPr lang="es-ES"/>
          </a:p>
        </p:txBody>
      </p:sp>
    </p:spTree>
    <p:extLst>
      <p:ext uri="{BB962C8B-B14F-4D97-AF65-F5344CB8AC3E}">
        <p14:creationId xmlns:p14="http://schemas.microsoft.com/office/powerpoint/2010/main" val="184109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478369" y="584884"/>
            <a:ext cx="11235267" cy="1188507"/>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478369" y="2468897"/>
            <a:ext cx="11235267" cy="3408379"/>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6405033"/>
            <a:ext cx="478368" cy="452968"/>
          </a:xfrm>
          <a:prstGeom prst="rect">
            <a:avLst/>
          </a:prstGeom>
        </p:spPr>
        <p:txBody>
          <a:bodyPr vert="horz" lIns="0" tIns="0" rIns="0" bIns="0" rtlCol="0" anchor="ctr" anchorCtr="0">
            <a:noAutofit/>
          </a:bodyPr>
          <a:lstStyle>
            <a:lvl1pPr algn="ctr">
              <a:defRPr sz="133">
                <a:solidFill>
                  <a:schemeClr val="bg1">
                    <a:alpha val="0"/>
                  </a:schemeClr>
                </a:solidFill>
              </a:defRPr>
            </a:lvl1pPr>
          </a:lstStyle>
          <a:p>
            <a:pPr defTabSz="1218390"/>
            <a:endParaRPr lang="en-US" dirty="0">
              <a:solidFill>
                <a:srgbClr val="FFFFFF">
                  <a:alpha val="0"/>
                </a:srgbClr>
              </a:solidFill>
            </a:endParaRPr>
          </a:p>
        </p:txBody>
      </p:sp>
      <p:sp>
        <p:nvSpPr>
          <p:cNvPr id="5" name="Espace réservé du pied de page 4"/>
          <p:cNvSpPr>
            <a:spLocks noGrp="1"/>
          </p:cNvSpPr>
          <p:nvPr>
            <p:ph type="ftr" sz="quarter" idx="3"/>
          </p:nvPr>
        </p:nvSpPr>
        <p:spPr bwMode="gray">
          <a:xfrm>
            <a:off x="680561" y="6069295"/>
            <a:ext cx="9120000" cy="335740"/>
          </a:xfrm>
          <a:prstGeom prst="rect">
            <a:avLst/>
          </a:prstGeom>
        </p:spPr>
        <p:txBody>
          <a:bodyPr vert="horz" lIns="0" tIns="0" rIns="0" bIns="0" rtlCol="0" anchor="b" anchorCtr="0">
            <a:noAutofit/>
          </a:bodyPr>
          <a:lstStyle>
            <a:lvl1pPr algn="l">
              <a:defRPr sz="1067">
                <a:solidFill>
                  <a:schemeClr val="accent4"/>
                </a:solidFill>
              </a:defRPr>
            </a:lvl1pPr>
          </a:lstStyle>
          <a:p>
            <a:pPr defTabSz="1218390"/>
            <a:r>
              <a:rPr lang="en-US" smtClean="0">
                <a:solidFill>
                  <a:srgbClr val="464B69"/>
                </a:solidFill>
              </a:rPr>
              <a:t>Airbus Defence and Space DTO Meeting</a:t>
            </a:r>
            <a:endParaRPr lang="en-US" dirty="0">
              <a:solidFill>
                <a:srgbClr val="464B69"/>
              </a:solidFill>
            </a:endParaRPr>
          </a:p>
        </p:txBody>
      </p:sp>
      <p:sp>
        <p:nvSpPr>
          <p:cNvPr id="6" name="Espace réservé du numéro de diapositive 5"/>
          <p:cNvSpPr>
            <a:spLocks noGrp="1"/>
          </p:cNvSpPr>
          <p:nvPr>
            <p:ph type="sldNum" sz="quarter" idx="4"/>
          </p:nvPr>
        </p:nvSpPr>
        <p:spPr bwMode="gray">
          <a:xfrm>
            <a:off x="-677" y="6069295"/>
            <a:ext cx="576080" cy="335740"/>
          </a:xfrm>
          <a:prstGeom prst="rect">
            <a:avLst/>
          </a:prstGeom>
        </p:spPr>
        <p:txBody>
          <a:bodyPr vert="horz" lIns="0" tIns="0" rIns="0" bIns="0" rtlCol="0" anchor="b" anchorCtr="0">
            <a:noAutofit/>
          </a:bodyPr>
          <a:lstStyle>
            <a:lvl1pPr algn="r">
              <a:defRPr sz="1067">
                <a:solidFill>
                  <a:schemeClr val="accent4"/>
                </a:solidFill>
              </a:defRPr>
            </a:lvl1pPr>
          </a:lstStyle>
          <a:p>
            <a:pPr defTabSz="1218390"/>
            <a:fld id="{733122C9-A0B9-462F-8757-0847AD287B63}" type="slidenum">
              <a:rPr lang="en-US" smtClean="0">
                <a:solidFill>
                  <a:srgbClr val="464B69"/>
                </a:solidFill>
              </a:rPr>
              <a:pPr defTabSz="1218390"/>
              <a:t>‹Nº›</a:t>
            </a:fld>
            <a:endParaRPr lang="en-US" dirty="0">
              <a:solidFill>
                <a:srgbClr val="464B69"/>
              </a:solidFill>
            </a:endParaRPr>
          </a:p>
        </p:txBody>
      </p:sp>
      <p:pic>
        <p:nvPicPr>
          <p:cNvPr id="9" name="8 Imagen"/>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669693" y="6138500"/>
            <a:ext cx="1211707" cy="216000"/>
          </a:xfrm>
          <a:prstGeom prst="rect">
            <a:avLst/>
          </a:prstGeom>
        </p:spPr>
      </p:pic>
    </p:spTree>
    <p:extLst>
      <p:ext uri="{BB962C8B-B14F-4D97-AF65-F5344CB8AC3E}">
        <p14:creationId xmlns:p14="http://schemas.microsoft.com/office/powerpoint/2010/main" val="3306302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1218390" rtl="0" eaLnBrk="1" latinLnBrk="0" hangingPunct="1">
        <a:lnSpc>
          <a:spcPct val="90000"/>
        </a:lnSpc>
        <a:spcBef>
          <a:spcPct val="0"/>
        </a:spcBef>
        <a:buNone/>
        <a:defRPr sz="2667" b="1" kern="1200">
          <a:solidFill>
            <a:schemeClr val="accent5"/>
          </a:solidFill>
          <a:latin typeface="+mj-lt"/>
          <a:ea typeface="+mj-ea"/>
          <a:cs typeface="+mj-cs"/>
        </a:defRPr>
      </a:lvl1pPr>
    </p:titleStyle>
    <p:bodyStyle>
      <a:lvl1pPr marL="0" indent="0" algn="ctr" defTabSz="1218390" rtl="0" eaLnBrk="1" latinLnBrk="0" hangingPunct="1">
        <a:lnSpc>
          <a:spcPct val="100000"/>
        </a:lnSpc>
        <a:spcBef>
          <a:spcPts val="0"/>
        </a:spcBef>
        <a:buFont typeface="Arial" pitchFamily="34" charset="0"/>
        <a:buNone/>
        <a:defRPr sz="1467" kern="1200">
          <a:solidFill>
            <a:schemeClr val="accent4"/>
          </a:solidFill>
          <a:latin typeface="+mn-lt"/>
          <a:ea typeface="+mn-ea"/>
          <a:cs typeface="+mn-cs"/>
        </a:defRPr>
      </a:lvl1pPr>
      <a:lvl2pPr marL="145943" indent="-145943" algn="ctr" defTabSz="1218390" rtl="0" eaLnBrk="1" latinLnBrk="0" hangingPunct="1">
        <a:lnSpc>
          <a:spcPct val="100000"/>
        </a:lnSpc>
        <a:spcBef>
          <a:spcPts val="0"/>
        </a:spcBef>
        <a:buFont typeface="Arial" pitchFamily="34" charset="0"/>
        <a:buChar char="•"/>
        <a:defRPr sz="1467" kern="1200">
          <a:solidFill>
            <a:schemeClr val="accent4"/>
          </a:solidFill>
          <a:latin typeface="+mn-lt"/>
          <a:ea typeface="+mn-ea"/>
          <a:cs typeface="+mn-cs"/>
        </a:defRPr>
      </a:lvl2pPr>
      <a:lvl3pPr marL="0" indent="0" algn="l" defTabSz="1218390" rtl="0" eaLnBrk="1" latinLnBrk="0" hangingPunct="1">
        <a:lnSpc>
          <a:spcPct val="100000"/>
        </a:lnSpc>
        <a:spcBef>
          <a:spcPts val="0"/>
        </a:spcBef>
        <a:buSzPct val="100000"/>
        <a:buFont typeface="Arial" pitchFamily="34" charset="0"/>
        <a:buNone/>
        <a:defRPr sz="1467" kern="1200">
          <a:solidFill>
            <a:schemeClr val="accent4"/>
          </a:solidFill>
          <a:latin typeface="+mn-lt"/>
          <a:ea typeface="+mn-ea"/>
          <a:cs typeface="+mn-cs"/>
        </a:defRPr>
      </a:lvl3pPr>
      <a:lvl4pPr marL="143892" indent="-143892" algn="l" defTabSz="1218390" rtl="0" eaLnBrk="1" latinLnBrk="0" hangingPunct="1">
        <a:lnSpc>
          <a:spcPct val="100000"/>
        </a:lnSpc>
        <a:spcBef>
          <a:spcPts val="0"/>
        </a:spcBef>
        <a:buSzPct val="100000"/>
        <a:buFont typeface="Arial" pitchFamily="34" charset="0"/>
        <a:buChar char="•"/>
        <a:defRPr sz="1467" kern="1200">
          <a:solidFill>
            <a:schemeClr val="accent4"/>
          </a:solidFill>
          <a:latin typeface="+mn-lt"/>
          <a:ea typeface="+mn-ea"/>
          <a:cs typeface="+mn-cs"/>
        </a:defRPr>
      </a:lvl4pPr>
      <a:lvl5pPr marL="287787" indent="-143892" algn="l" defTabSz="1218390" rtl="0" eaLnBrk="1" latinLnBrk="0" hangingPunct="1">
        <a:lnSpc>
          <a:spcPct val="100000"/>
        </a:lnSpc>
        <a:spcBef>
          <a:spcPts val="0"/>
        </a:spcBef>
        <a:buSzPct val="100000"/>
        <a:buFont typeface="Arial" pitchFamily="34" charset="0"/>
        <a:buChar char="•"/>
        <a:tabLst/>
        <a:defRPr sz="1467" kern="1200">
          <a:solidFill>
            <a:schemeClr val="accent4"/>
          </a:solidFill>
          <a:latin typeface="+mn-lt"/>
          <a:ea typeface="+mn-ea"/>
          <a:cs typeface="+mn-cs"/>
        </a:defRPr>
      </a:lvl5pPr>
      <a:lvl6pPr marL="3350532" indent="-304584" algn="l" defTabSz="121839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59736" indent="-304584" algn="l" defTabSz="121839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68922" indent="-304584" algn="l" defTabSz="121839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8108" indent="-304584" algn="l" defTabSz="121839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8390" rtl="0" eaLnBrk="1" latinLnBrk="0" hangingPunct="1">
        <a:defRPr sz="2400" kern="1200">
          <a:solidFill>
            <a:schemeClr val="tx1"/>
          </a:solidFill>
          <a:latin typeface="+mn-lt"/>
          <a:ea typeface="+mn-ea"/>
          <a:cs typeface="+mn-cs"/>
        </a:defRPr>
      </a:lvl1pPr>
      <a:lvl2pPr marL="609171" algn="l" defTabSz="1218390" rtl="0" eaLnBrk="1" latinLnBrk="0" hangingPunct="1">
        <a:defRPr sz="2400" kern="1200">
          <a:solidFill>
            <a:schemeClr val="tx1"/>
          </a:solidFill>
          <a:latin typeface="+mn-lt"/>
          <a:ea typeface="+mn-ea"/>
          <a:cs typeface="+mn-cs"/>
        </a:defRPr>
      </a:lvl2pPr>
      <a:lvl3pPr marL="1218390" algn="l" defTabSz="1218390" rtl="0" eaLnBrk="1" latinLnBrk="0" hangingPunct="1">
        <a:defRPr sz="2400" kern="1200">
          <a:solidFill>
            <a:schemeClr val="tx1"/>
          </a:solidFill>
          <a:latin typeface="+mn-lt"/>
          <a:ea typeface="+mn-ea"/>
          <a:cs typeface="+mn-cs"/>
        </a:defRPr>
      </a:lvl3pPr>
      <a:lvl4pPr marL="1827576" algn="l" defTabSz="1218390" rtl="0" eaLnBrk="1" latinLnBrk="0" hangingPunct="1">
        <a:defRPr sz="2400" kern="1200">
          <a:solidFill>
            <a:schemeClr val="tx1"/>
          </a:solidFill>
          <a:latin typeface="+mn-lt"/>
          <a:ea typeface="+mn-ea"/>
          <a:cs typeface="+mn-cs"/>
        </a:defRPr>
      </a:lvl4pPr>
      <a:lvl5pPr marL="2436778" algn="l" defTabSz="1218390" rtl="0" eaLnBrk="1" latinLnBrk="0" hangingPunct="1">
        <a:defRPr sz="2400" kern="1200">
          <a:solidFill>
            <a:schemeClr val="tx1"/>
          </a:solidFill>
          <a:latin typeface="+mn-lt"/>
          <a:ea typeface="+mn-ea"/>
          <a:cs typeface="+mn-cs"/>
        </a:defRPr>
      </a:lvl5pPr>
      <a:lvl6pPr marL="3045948" algn="l" defTabSz="1218390" rtl="0" eaLnBrk="1" latinLnBrk="0" hangingPunct="1">
        <a:defRPr sz="2400" kern="1200">
          <a:solidFill>
            <a:schemeClr val="tx1"/>
          </a:solidFill>
          <a:latin typeface="+mn-lt"/>
          <a:ea typeface="+mn-ea"/>
          <a:cs typeface="+mn-cs"/>
        </a:defRPr>
      </a:lvl6pPr>
      <a:lvl7pPr marL="3655119" algn="l" defTabSz="1218390" rtl="0" eaLnBrk="1" latinLnBrk="0" hangingPunct="1">
        <a:defRPr sz="2400" kern="1200">
          <a:solidFill>
            <a:schemeClr val="tx1"/>
          </a:solidFill>
          <a:latin typeface="+mn-lt"/>
          <a:ea typeface="+mn-ea"/>
          <a:cs typeface="+mn-cs"/>
        </a:defRPr>
      </a:lvl7pPr>
      <a:lvl8pPr marL="4264320" algn="l" defTabSz="1218390" rtl="0" eaLnBrk="1" latinLnBrk="0" hangingPunct="1">
        <a:defRPr sz="2400" kern="1200">
          <a:solidFill>
            <a:schemeClr val="tx1"/>
          </a:solidFill>
          <a:latin typeface="+mn-lt"/>
          <a:ea typeface="+mn-ea"/>
          <a:cs typeface="+mn-cs"/>
        </a:defRPr>
      </a:lvl8pPr>
      <a:lvl9pPr marL="4873507" algn="l" defTabSz="121839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jpeg"/><Relationship Id="rId21" Type="http://schemas.openxmlformats.org/officeDocument/2006/relationships/image" Target="../media/image23.jpe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jpeg"/><Relationship Id="rId25" Type="http://schemas.openxmlformats.org/officeDocument/2006/relationships/image" Target="../media/image3.png"/><Relationship Id="rId2" Type="http://schemas.openxmlformats.org/officeDocument/2006/relationships/image" Target="../media/image4.jpeg"/><Relationship Id="rId16" Type="http://schemas.openxmlformats.org/officeDocument/2006/relationships/image" Target="../media/image18.jpe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8.jpeg"/><Relationship Id="rId11" Type="http://schemas.openxmlformats.org/officeDocument/2006/relationships/image" Target="../media/image13.jpeg"/><Relationship Id="rId24" Type="http://schemas.openxmlformats.org/officeDocument/2006/relationships/image" Target="../media/image26.png"/><Relationship Id="rId5" Type="http://schemas.openxmlformats.org/officeDocument/2006/relationships/image" Target="../media/image7.jpeg"/><Relationship Id="rId15" Type="http://schemas.openxmlformats.org/officeDocument/2006/relationships/image" Target="../media/image17.jpeg"/><Relationship Id="rId23" Type="http://schemas.openxmlformats.org/officeDocument/2006/relationships/image" Target="../media/image25.pn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jpeg"/><Relationship Id="rId22"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6600" b="1" dirty="0" smtClean="0">
                <a:latin typeface="+mn-lt"/>
              </a:rPr>
              <a:t>ACME</a:t>
            </a:r>
            <a:endParaRPr lang="es-ES" sz="6600" b="1" dirty="0">
              <a:latin typeface="+mn-lt"/>
            </a:endParaRPr>
          </a:p>
        </p:txBody>
      </p:sp>
      <p:sp>
        <p:nvSpPr>
          <p:cNvPr id="3" name="2 Marcador de pie de página"/>
          <p:cNvSpPr>
            <a:spLocks noGrp="1"/>
          </p:cNvSpPr>
          <p:nvPr>
            <p:ph type="ftr" sz="quarter" idx="11"/>
          </p:nvPr>
        </p:nvSpPr>
        <p:spPr/>
        <p:txBody>
          <a:bodyPr/>
          <a:lstStyle/>
          <a:p>
            <a:pPr defTabSz="1218090"/>
            <a:r>
              <a:rPr lang="en-US">
                <a:solidFill>
                  <a:srgbClr val="FFFFFF">
                    <a:alpha val="0"/>
                  </a:srgbClr>
                </a:solidFill>
                <a:latin typeface="Arial"/>
              </a:rPr>
              <a:t>Airbus Defence and Space DTO Meeting</a:t>
            </a:r>
            <a:endParaRPr lang="en-US" dirty="0">
              <a:solidFill>
                <a:srgbClr val="FFFFFF">
                  <a:alpha val="0"/>
                </a:srgbClr>
              </a:solidFill>
              <a:latin typeface="Arial"/>
            </a:endParaRPr>
          </a:p>
        </p:txBody>
      </p:sp>
      <p:sp>
        <p:nvSpPr>
          <p:cNvPr id="4" name="3 Marcador de número de diapositiva"/>
          <p:cNvSpPr>
            <a:spLocks noGrp="1"/>
          </p:cNvSpPr>
          <p:nvPr>
            <p:ph type="sldNum" sz="quarter" idx="12"/>
          </p:nvPr>
        </p:nvSpPr>
        <p:spPr/>
        <p:txBody>
          <a:bodyPr/>
          <a:lstStyle/>
          <a:p>
            <a:pPr defTabSz="1218090"/>
            <a:fld id="{10C140CD-8AED-46FF-A9A2-77308F3F39AE}" type="slidenum">
              <a:rPr lang="en-US">
                <a:solidFill>
                  <a:srgbClr val="FFFFFF">
                    <a:alpha val="0"/>
                  </a:srgbClr>
                </a:solidFill>
                <a:latin typeface="Arial"/>
              </a:rPr>
              <a:pPr defTabSz="1218090"/>
              <a:t>1</a:t>
            </a:fld>
            <a:endParaRPr lang="en-US" dirty="0">
              <a:solidFill>
                <a:srgbClr val="FFFFFF">
                  <a:alpha val="0"/>
                </a:srgbClr>
              </a:solidFill>
              <a:latin typeface="Arial"/>
            </a:endParaRPr>
          </a:p>
        </p:txBody>
      </p:sp>
      <p:sp>
        <p:nvSpPr>
          <p:cNvPr id="5" name="4 Marcador de texto"/>
          <p:cNvSpPr>
            <a:spLocks noGrp="1"/>
          </p:cNvSpPr>
          <p:nvPr>
            <p:ph type="body" sz="quarter" idx="13"/>
          </p:nvPr>
        </p:nvSpPr>
        <p:spPr/>
        <p:txBody>
          <a:bodyPr/>
          <a:lstStyle/>
          <a:p>
            <a:r>
              <a:rPr lang="es-ES" sz="2400" b="1" cap="all" dirty="0" smtClean="0">
                <a:solidFill>
                  <a:srgbClr val="FFFFFF"/>
                </a:solidFill>
              </a:rPr>
              <a:t>Página web</a:t>
            </a:r>
            <a:endParaRPr lang="es-ES" sz="2400" b="1" cap="all" dirty="0">
              <a:solidFill>
                <a:srgbClr val="FFFFFF"/>
              </a:solidFill>
            </a:endParaRPr>
          </a:p>
          <a:p>
            <a:endParaRPr lang="es-ES" sz="3733" b="1" cap="all" dirty="0">
              <a:solidFill>
                <a:srgbClr val="FFFFFF"/>
              </a:solidFill>
            </a:endParaRPr>
          </a:p>
        </p:txBody>
      </p:sp>
    </p:spTree>
    <p:extLst>
      <p:ext uri="{BB962C8B-B14F-4D97-AF65-F5344CB8AC3E}">
        <p14:creationId xmlns:p14="http://schemas.microsoft.com/office/powerpoint/2010/main" val="1488143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1621185"/>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WHY</a:t>
            </a:r>
            <a:r>
              <a:rPr kumimoji="0" lang="en-US" sz="2800" b="1"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ALTRAN?</a:t>
            </a:r>
            <a:endParaRPr kumimoji="0" lang="en-U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CuadroTexto 1"/>
          <p:cNvSpPr txBox="1"/>
          <p:nvPr/>
        </p:nvSpPr>
        <p:spPr>
          <a:xfrm>
            <a:off x="1375184" y="3200741"/>
            <a:ext cx="9442568" cy="2954655"/>
          </a:xfrm>
          <a:prstGeom prst="rect">
            <a:avLst/>
          </a:prstGeom>
          <a:noFill/>
        </p:spPr>
        <p:txBody>
          <a:bodyPr wrap="square" rtlCol="0">
            <a:spAutoFit/>
          </a:bodyPr>
          <a:lstStyle/>
          <a:p>
            <a:pPr marL="171450" indent="-171450">
              <a:buFont typeface="Wingdings" panose="05000000000000000000" pitchFamily="2" charset="2"/>
              <a:buChar char="ü"/>
            </a:pPr>
            <a:r>
              <a:rPr lang="es-ES" sz="1400" b="1" dirty="0" smtClean="0">
                <a:latin typeface="Arial Black" panose="020B0A04020102020204" pitchFamily="34" charset="0"/>
                <a:cs typeface="Arial" panose="020B0604020202020204" pitchFamily="34" charset="0"/>
              </a:rPr>
              <a:t>ALTRAN </a:t>
            </a:r>
            <a:r>
              <a:rPr lang="es-ES" sz="1400" dirty="0">
                <a:latin typeface="Arial Black" panose="020B0A04020102020204" pitchFamily="34" charset="0"/>
              </a:rPr>
              <a:t> </a:t>
            </a:r>
            <a:r>
              <a:rPr lang="en-US" sz="1400" b="1" dirty="0">
                <a:latin typeface="Arial Black" panose="020B0A04020102020204" pitchFamily="34" charset="0"/>
              </a:rPr>
              <a:t>AND ARICENT </a:t>
            </a:r>
            <a:r>
              <a:rPr lang="en-US" sz="1400" b="1" dirty="0" smtClean="0">
                <a:latin typeface="Arial Black" panose="020B0A04020102020204" pitchFamily="34" charset="0"/>
              </a:rPr>
              <a:t>CREATING </a:t>
            </a:r>
            <a:r>
              <a:rPr lang="en-US" sz="1400" b="1" dirty="0">
                <a:latin typeface="Arial Black" panose="020B0A04020102020204" pitchFamily="34" charset="0"/>
              </a:rPr>
              <a:t>THE UNDISPUTED GLOBAL LEADER II ER&amp;D </a:t>
            </a:r>
            <a:r>
              <a:rPr lang="en-US" sz="1400" b="1" dirty="0" smtClean="0">
                <a:latin typeface="Arial Black" panose="020B0A04020102020204" pitchFamily="34" charset="0"/>
              </a:rPr>
              <a:t>SERVICES</a:t>
            </a:r>
          </a:p>
          <a:p>
            <a:r>
              <a:rPr lang="en-US" sz="1200" dirty="0" smtClean="0"/>
              <a:t/>
            </a:r>
            <a:br>
              <a:rPr lang="en-US" sz="1200" dirty="0" smtClean="0"/>
            </a:br>
            <a:r>
              <a:rPr lang="en-US" sz="1200" dirty="0"/>
              <a:t>Altran ranks as the undisputed global leader in Engineering and R&amp;D services (ER&amp;D), following its acquisition of </a:t>
            </a:r>
            <a:r>
              <a:rPr lang="en-US" sz="1200" dirty="0" err="1"/>
              <a:t>Aricent</a:t>
            </a:r>
            <a:r>
              <a:rPr lang="en-US" sz="1200" dirty="0"/>
              <a:t>. The company offers clients an unmatched value proposition to address their transformation and innovation needs. Altran works alongside its clients, from initial concept through industrialization, to invent the products and services of tomorrow. </a:t>
            </a:r>
            <a:r>
              <a:rPr lang="en-US" sz="1200" dirty="0" smtClean="0"/>
              <a:t/>
            </a:r>
            <a:br>
              <a:rPr lang="en-US" sz="1200" dirty="0" smtClean="0"/>
            </a:br>
            <a:r>
              <a:rPr lang="en-US" sz="1200" dirty="0" smtClean="0"/>
              <a:t/>
            </a:r>
            <a:br>
              <a:rPr lang="en-US" sz="1200" dirty="0" smtClean="0"/>
            </a:br>
            <a:r>
              <a:rPr lang="en-US" sz="1200" dirty="0"/>
              <a:t>For over 30 years, the company has provided expertise in aerospace, automotive, defense, energy, finance, life sciences, railway and telecommunications. The </a:t>
            </a:r>
            <a:r>
              <a:rPr lang="en-US" sz="1200" dirty="0" err="1"/>
              <a:t>Aricent</a:t>
            </a:r>
            <a:r>
              <a:rPr lang="en-US" sz="1200" dirty="0"/>
              <a:t> acquisition extends this leadership to semiconductors, digital experience and design innovation. Combined, Altran and </a:t>
            </a:r>
            <a:r>
              <a:rPr lang="en-US" sz="1200" dirty="0" err="1"/>
              <a:t>Aricent</a:t>
            </a:r>
            <a:r>
              <a:rPr lang="en-US" sz="1200" dirty="0"/>
              <a:t> generated revenues of €2.9 billion in 2017, with some 45,000 employees in more than 30 countries. </a:t>
            </a:r>
            <a:endParaRPr lang="en-US" sz="1200" dirty="0" smtClean="0"/>
          </a:p>
          <a:p>
            <a:endParaRPr lang="en-US" sz="1400" dirty="0"/>
          </a:p>
          <a:p>
            <a:pPr marL="285750" indent="-285750">
              <a:buFont typeface="Wingdings" panose="05000000000000000000" pitchFamily="2" charset="2"/>
              <a:buChar char="ü"/>
            </a:pPr>
            <a:r>
              <a:rPr lang="es-ES" sz="1400" b="1" dirty="0">
                <a:latin typeface="Arial Black" panose="020B0A04020102020204" pitchFamily="34" charset="0"/>
              </a:rPr>
              <a:t>OUR </a:t>
            </a:r>
            <a:r>
              <a:rPr lang="es-ES" sz="1400" b="1" dirty="0" smtClean="0">
                <a:latin typeface="Arial Black" panose="020B0A04020102020204" pitchFamily="34" charset="0"/>
              </a:rPr>
              <a:t>OFFERING</a:t>
            </a:r>
          </a:p>
          <a:p>
            <a:r>
              <a:rPr lang="en-US" sz="1200" dirty="0"/>
              <a:t>The defense industry is urged to answer security challenges, while brand new entrants are transforming space into a thriving industry. </a:t>
            </a:r>
            <a:r>
              <a:rPr lang="en-US" sz="1200" dirty="0" smtClean="0"/>
              <a:t/>
            </a:r>
            <a:br>
              <a:rPr lang="en-US" sz="1200" dirty="0" smtClean="0"/>
            </a:br>
            <a:r>
              <a:rPr lang="en-US" sz="1200" dirty="0"/>
              <a:t>Altran is a global player leveraging industry excellence to enable legacy and disruptive stakeholders to tackle their R&amp;D, production and business challenges</a:t>
            </a:r>
            <a:r>
              <a:rPr lang="en-US" sz="1200" dirty="0" smtClean="0"/>
              <a:t>. </a:t>
            </a:r>
            <a:endParaRPr lang="en-US" sz="1200" b="1" dirty="0" smtClean="0"/>
          </a:p>
          <a:p>
            <a:pPr marL="171450" indent="-171450">
              <a:buFont typeface="Wingdings" panose="05000000000000000000" pitchFamily="2" charset="2"/>
              <a:buChar char="ü"/>
            </a:pPr>
            <a:endParaRPr lang="es-ES" sz="1200" dirty="0"/>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pic>
        <p:nvPicPr>
          <p:cNvPr id="9" name="Imagen 8"/>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198332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1621185"/>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WHY ALTRAN?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CuadroTexto 1"/>
          <p:cNvSpPr txBox="1"/>
          <p:nvPr/>
        </p:nvSpPr>
        <p:spPr>
          <a:xfrm>
            <a:off x="1375184" y="3200741"/>
            <a:ext cx="9442568" cy="2000548"/>
          </a:xfrm>
          <a:prstGeom prst="rect">
            <a:avLst/>
          </a:prstGeom>
          <a:noFill/>
        </p:spPr>
        <p:txBody>
          <a:bodyPr wrap="square" rtlCol="0">
            <a:spAutoFit/>
          </a:bodyPr>
          <a:lstStyle/>
          <a:p>
            <a:pPr marL="171450" lvl="0" indent="-171450">
              <a:buFont typeface="Wingdings" panose="05000000000000000000" pitchFamily="2" charset="2"/>
              <a:buChar char="ü"/>
            </a:pPr>
            <a:r>
              <a:rPr lang="es-ES" sz="1400" b="1" dirty="0" smtClean="0">
                <a:solidFill>
                  <a:prstClr val="black"/>
                </a:solidFill>
                <a:latin typeface="Arial Black" panose="020B0A04020102020204" pitchFamily="34" charset="0"/>
                <a:cs typeface="Arial" panose="020B0604020202020204" pitchFamily="34" charset="0"/>
              </a:rPr>
              <a:t>UNMATCHED SCALE AND SCOPE</a:t>
            </a:r>
          </a:p>
          <a:p>
            <a:pPr lvl="0"/>
            <a:r>
              <a:rPr kumimoji="0" lang="en-US" sz="1200" b="0" i="0" u="none" strike="noStrike" kern="1200" cap="none" spc="0" normalizeH="0" baseline="0" noProof="0" dirty="0" smtClean="0">
                <a:ln>
                  <a:noFill/>
                </a:ln>
                <a:solidFill>
                  <a:prstClr val="black"/>
                </a:solidFill>
                <a:effectLst/>
                <a:uLnTx/>
                <a:uFillTx/>
              </a:rPr>
              <a:t/>
            </a:r>
            <a:br>
              <a:rPr kumimoji="0" lang="en-US" sz="1200" b="0" i="0" u="none" strike="noStrike" kern="1200" cap="none" spc="0" normalizeH="0" baseline="0" noProof="0" dirty="0" smtClean="0">
                <a:ln>
                  <a:noFill/>
                </a:ln>
                <a:solidFill>
                  <a:prstClr val="black"/>
                </a:solidFill>
                <a:effectLst/>
                <a:uLnTx/>
                <a:uFillTx/>
              </a:rPr>
            </a:br>
            <a:r>
              <a:rPr lang="en-US" sz="1200" b="1" dirty="0" smtClean="0">
                <a:solidFill>
                  <a:prstClr val="black"/>
                </a:solidFill>
              </a:rPr>
              <a:t>~</a:t>
            </a:r>
            <a:r>
              <a:rPr lang="en-US" sz="1200" b="1" dirty="0">
                <a:solidFill>
                  <a:prstClr val="black"/>
                </a:solidFill>
              </a:rPr>
              <a:t>€</a:t>
            </a:r>
            <a:r>
              <a:rPr kumimoji="0" lang="en-US" sz="1200" b="0" i="0" u="none" strike="noStrike" kern="1200" cap="none" spc="0" normalizeH="0" noProof="0" dirty="0" smtClean="0">
                <a:ln>
                  <a:noFill/>
                </a:ln>
                <a:solidFill>
                  <a:prstClr val="black"/>
                </a:solidFill>
                <a:effectLst/>
                <a:uLnTx/>
                <a:uFillTx/>
              </a:rPr>
              <a:t> 3bn</a:t>
            </a:r>
          </a:p>
          <a:p>
            <a:pPr lvl="0"/>
            <a:r>
              <a:rPr lang="en-US" sz="1200" dirty="0"/>
              <a:t> </a:t>
            </a:r>
            <a:r>
              <a:rPr lang="en-US" sz="1200" dirty="0" smtClean="0"/>
              <a:t>    </a:t>
            </a:r>
            <a:r>
              <a:rPr lang="en-US" sz="1200" baseline="0" dirty="0" err="1" smtClean="0"/>
              <a:t>Reveneues</a:t>
            </a:r>
            <a:endParaRPr lang="en-US" sz="1200" baseline="0" dirty="0" smtClean="0"/>
          </a:p>
          <a:p>
            <a:pPr lvl="0"/>
            <a:endParaRPr kumimoji="0" lang="en-US" sz="1200" b="0" i="0" u="none" strike="noStrike" kern="1200" cap="none" spc="0" normalizeH="0" noProof="0" dirty="0">
              <a:ln>
                <a:noFill/>
              </a:ln>
              <a:effectLst/>
              <a:uLnTx/>
              <a:uFillTx/>
            </a:endParaRPr>
          </a:p>
          <a:p>
            <a:r>
              <a:rPr lang="es-ES" sz="1200" b="1" spc="-7" dirty="0" smtClean="0">
                <a:cs typeface="Arial"/>
              </a:rPr>
              <a:t>#1</a:t>
            </a:r>
            <a:r>
              <a:rPr lang="es-ES" sz="1200" b="1" spc="-87" dirty="0" smtClean="0">
                <a:cs typeface="Arial"/>
              </a:rPr>
              <a:t> </a:t>
            </a:r>
            <a:r>
              <a:rPr lang="es-ES" sz="1200" spc="-7" dirty="0" err="1" smtClean="0">
                <a:cs typeface="Arial"/>
              </a:rPr>
              <a:t>Worldwide</a:t>
            </a:r>
            <a:r>
              <a:rPr lang="es-ES" sz="1200" spc="-7" dirty="0">
                <a:cs typeface="Arial"/>
              </a:rPr>
              <a:t> </a:t>
            </a:r>
            <a:r>
              <a:rPr lang="es-ES" sz="1200" spc="-7" dirty="0" smtClean="0">
                <a:cs typeface="Arial"/>
              </a:rPr>
              <a:t>                              </a:t>
            </a:r>
            <a:r>
              <a:rPr lang="es-ES" sz="1200" b="1" spc="-7" dirty="0" smtClean="0">
                <a:cs typeface="Arial"/>
              </a:rPr>
              <a:t>#1 </a:t>
            </a:r>
            <a:r>
              <a:rPr lang="es-ES" sz="1200" dirty="0" smtClean="0">
                <a:cs typeface="Arial"/>
              </a:rPr>
              <a:t>in</a:t>
            </a:r>
            <a:r>
              <a:rPr lang="es-ES" sz="1200" spc="-127" dirty="0" smtClean="0">
                <a:cs typeface="Arial"/>
              </a:rPr>
              <a:t> </a:t>
            </a:r>
            <a:r>
              <a:rPr lang="es-ES" sz="1200" dirty="0" err="1" smtClean="0">
                <a:cs typeface="Arial"/>
              </a:rPr>
              <a:t>Europe</a:t>
            </a:r>
            <a:r>
              <a:rPr lang="es-ES" sz="1200" dirty="0">
                <a:cs typeface="Arial"/>
              </a:rPr>
              <a:t> </a:t>
            </a:r>
            <a:r>
              <a:rPr lang="es-ES" sz="1200" dirty="0" smtClean="0">
                <a:cs typeface="Arial"/>
              </a:rPr>
              <a:t>                     </a:t>
            </a:r>
            <a:r>
              <a:rPr lang="es-ES" sz="1200" b="1" spc="-7" dirty="0" smtClean="0">
                <a:cs typeface="Arial"/>
              </a:rPr>
              <a:t>#1 </a:t>
            </a:r>
            <a:r>
              <a:rPr lang="es-ES" sz="1200" dirty="0" smtClean="0">
                <a:cs typeface="Arial"/>
              </a:rPr>
              <a:t>in </a:t>
            </a:r>
            <a:r>
              <a:rPr lang="es-ES" sz="1200" dirty="0" err="1" smtClean="0">
                <a:cs typeface="Arial"/>
              </a:rPr>
              <a:t>the</a:t>
            </a:r>
            <a:r>
              <a:rPr lang="es-ES" sz="1200" spc="-140" dirty="0" smtClean="0">
                <a:cs typeface="Arial"/>
              </a:rPr>
              <a:t> </a:t>
            </a:r>
            <a:r>
              <a:rPr lang="es-ES" sz="1200" spc="-7" dirty="0" smtClean="0">
                <a:cs typeface="Arial"/>
              </a:rPr>
              <a:t>US**</a:t>
            </a:r>
            <a:endParaRPr lang="es-ES" sz="1200" dirty="0" smtClean="0">
              <a:cs typeface="Arial"/>
            </a:endParaRPr>
          </a:p>
          <a:p>
            <a:endParaRPr lang="es-ES" sz="1200" b="1" dirty="0" smtClean="0">
              <a:latin typeface="Arial"/>
              <a:cs typeface="Arial"/>
            </a:endParaRPr>
          </a:p>
          <a:p>
            <a:pPr marL="171450" indent="-171450">
              <a:buFont typeface="Wingdings" panose="05000000000000000000" pitchFamily="2" charset="2"/>
              <a:buChar char="ü"/>
            </a:pPr>
            <a:r>
              <a:rPr lang="es-ES" sz="1400" b="1" dirty="0" smtClean="0">
                <a:latin typeface="Arial Black" panose="020B0A04020102020204" pitchFamily="34" charset="0"/>
                <a:cs typeface="Arial"/>
              </a:rPr>
              <a:t>WORLDWIDE</a:t>
            </a:r>
            <a:r>
              <a:rPr lang="es-ES" sz="1400" b="1" spc="-152" dirty="0" smtClean="0">
                <a:latin typeface="Arial Black" panose="020B0A04020102020204" pitchFamily="34" charset="0"/>
                <a:cs typeface="Arial"/>
              </a:rPr>
              <a:t> </a:t>
            </a:r>
            <a:r>
              <a:rPr lang="es-ES" sz="1400" b="1" dirty="0" smtClean="0">
                <a:latin typeface="Arial Black" panose="020B0A04020102020204" pitchFamily="34" charset="0"/>
                <a:cs typeface="Arial"/>
              </a:rPr>
              <a:t>LEADERSHIP  ACROSS</a:t>
            </a:r>
            <a:r>
              <a:rPr lang="es-ES" sz="1400" b="1" spc="-40" dirty="0" smtClean="0">
                <a:latin typeface="Arial Black" panose="020B0A04020102020204" pitchFamily="34" charset="0"/>
                <a:cs typeface="Arial"/>
              </a:rPr>
              <a:t> </a:t>
            </a:r>
            <a:r>
              <a:rPr lang="es-ES" sz="1400" b="1" dirty="0" smtClean="0">
                <a:latin typeface="Arial Black" panose="020B0A04020102020204" pitchFamily="34" charset="0"/>
                <a:cs typeface="Arial"/>
              </a:rPr>
              <a:t>INDUSTRIES</a:t>
            </a:r>
          </a:p>
          <a:p>
            <a:endParaRPr lang="es-ES" sz="1200" b="1" dirty="0" smtClean="0">
              <a:latin typeface="Arial"/>
              <a:cs typeface="Arial"/>
            </a:endParaRPr>
          </a:p>
          <a:p>
            <a:pPr lvl="0"/>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sp>
        <p:nvSpPr>
          <p:cNvPr id="10" name="object 29"/>
          <p:cNvSpPr txBox="1"/>
          <p:nvPr/>
        </p:nvSpPr>
        <p:spPr>
          <a:xfrm>
            <a:off x="7346440" y="5734114"/>
            <a:ext cx="697653" cy="571096"/>
          </a:xfrm>
          <a:prstGeom prst="rect">
            <a:avLst/>
          </a:prstGeom>
        </p:spPr>
        <p:txBody>
          <a:bodyPr vert="horz" wrap="square" lIns="0" tIns="16933" rIns="0" bIns="0" rtlCol="0">
            <a:spAutoFit/>
          </a:bodyPr>
          <a:lstStyle/>
          <a:p>
            <a:pPr marL="16086" marR="6773" indent="-2540" algn="ctr" defTabSz="1218900">
              <a:spcBef>
                <a:spcPts val="133"/>
              </a:spcBef>
              <a:defRPr/>
            </a:pPr>
            <a:r>
              <a:rPr sz="1200" spc="-7" dirty="0">
                <a:solidFill>
                  <a:srgbClr val="0099CC"/>
                </a:solidFill>
                <a:latin typeface="Arial"/>
                <a:cs typeface="Arial"/>
              </a:rPr>
              <a:t>Software  </a:t>
            </a:r>
            <a:r>
              <a:rPr sz="1200" dirty="0">
                <a:solidFill>
                  <a:srgbClr val="0099CC"/>
                </a:solidFill>
                <a:latin typeface="Arial"/>
                <a:cs typeface="Arial"/>
              </a:rPr>
              <a:t>&amp;</a:t>
            </a:r>
            <a:r>
              <a:rPr sz="1200" spc="-127" dirty="0">
                <a:solidFill>
                  <a:srgbClr val="0099CC"/>
                </a:solidFill>
                <a:latin typeface="Arial"/>
                <a:cs typeface="Arial"/>
              </a:rPr>
              <a:t> </a:t>
            </a:r>
            <a:r>
              <a:rPr sz="1200" dirty="0">
                <a:solidFill>
                  <a:srgbClr val="0099CC"/>
                </a:solidFill>
                <a:latin typeface="Arial"/>
                <a:cs typeface="Arial"/>
              </a:rPr>
              <a:t>Internet  Top</a:t>
            </a:r>
            <a:r>
              <a:rPr sz="1200" spc="-47" dirty="0">
                <a:solidFill>
                  <a:srgbClr val="0099CC"/>
                </a:solidFill>
                <a:latin typeface="Arial"/>
                <a:cs typeface="Arial"/>
              </a:rPr>
              <a:t> </a:t>
            </a:r>
            <a:r>
              <a:rPr sz="1200" spc="-7" dirty="0">
                <a:solidFill>
                  <a:srgbClr val="0099CC"/>
                </a:solidFill>
                <a:latin typeface="Arial"/>
                <a:cs typeface="Arial"/>
              </a:rPr>
              <a:t>5</a:t>
            </a:r>
            <a:endParaRPr sz="1200" dirty="0">
              <a:solidFill>
                <a:srgbClr val="0099CC"/>
              </a:solidFill>
              <a:latin typeface="Arial"/>
              <a:cs typeface="Arial"/>
            </a:endParaRPr>
          </a:p>
        </p:txBody>
      </p:sp>
      <p:sp>
        <p:nvSpPr>
          <p:cNvPr id="11" name="object 30"/>
          <p:cNvSpPr/>
          <p:nvPr/>
        </p:nvSpPr>
        <p:spPr>
          <a:xfrm>
            <a:off x="5311511" y="5191535"/>
            <a:ext cx="367792" cy="314959"/>
          </a:xfrm>
          <a:prstGeom prst="rect">
            <a:avLst/>
          </a:prstGeom>
          <a:blipFill>
            <a:blip r:embed="rId2"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13" name="object 31"/>
          <p:cNvSpPr txBox="1"/>
          <p:nvPr/>
        </p:nvSpPr>
        <p:spPr>
          <a:xfrm>
            <a:off x="5166574" y="5550171"/>
            <a:ext cx="656167" cy="571096"/>
          </a:xfrm>
          <a:prstGeom prst="rect">
            <a:avLst/>
          </a:prstGeom>
        </p:spPr>
        <p:txBody>
          <a:bodyPr vert="horz" wrap="square" lIns="0" tIns="16933" rIns="0" bIns="0" rtlCol="0">
            <a:spAutoFit/>
          </a:bodyPr>
          <a:lstStyle/>
          <a:p>
            <a:pPr marL="16933" marR="6773" indent="-42330" algn="ctr" defTabSz="1218900">
              <a:spcBef>
                <a:spcPts val="133"/>
              </a:spcBef>
              <a:defRPr/>
            </a:pPr>
            <a:r>
              <a:rPr sz="1200" spc="-7" dirty="0">
                <a:solidFill>
                  <a:srgbClr val="007DAE"/>
                </a:solidFill>
                <a:latin typeface="Arial"/>
                <a:cs typeface="Arial"/>
              </a:rPr>
              <a:t>Life  </a:t>
            </a:r>
            <a:r>
              <a:rPr sz="1200" dirty="0">
                <a:solidFill>
                  <a:srgbClr val="007DAE"/>
                </a:solidFill>
                <a:latin typeface="Arial"/>
                <a:cs typeface="Arial"/>
              </a:rPr>
              <a:t>Sc</a:t>
            </a:r>
            <a:r>
              <a:rPr sz="1200" spc="-7" dirty="0">
                <a:solidFill>
                  <a:srgbClr val="007DAE"/>
                </a:solidFill>
                <a:latin typeface="Arial"/>
                <a:cs typeface="Arial"/>
              </a:rPr>
              <a:t>ien</a:t>
            </a:r>
            <a:r>
              <a:rPr sz="1200" dirty="0">
                <a:solidFill>
                  <a:srgbClr val="007DAE"/>
                </a:solidFill>
                <a:latin typeface="Arial"/>
                <a:cs typeface="Arial"/>
              </a:rPr>
              <a:t>c</a:t>
            </a:r>
            <a:r>
              <a:rPr sz="1200" spc="-7" dirty="0">
                <a:solidFill>
                  <a:srgbClr val="007DAE"/>
                </a:solidFill>
                <a:latin typeface="Arial"/>
                <a:cs typeface="Arial"/>
              </a:rPr>
              <a:t>e</a:t>
            </a:r>
            <a:r>
              <a:rPr sz="1200" dirty="0">
                <a:solidFill>
                  <a:srgbClr val="007DAE"/>
                </a:solidFill>
                <a:latin typeface="Arial"/>
                <a:cs typeface="Arial"/>
              </a:rPr>
              <a:t>s  </a:t>
            </a:r>
            <a:r>
              <a:rPr sz="1200" b="1" dirty="0">
                <a:solidFill>
                  <a:srgbClr val="007DAE"/>
                </a:solidFill>
                <a:latin typeface="Arial"/>
                <a:cs typeface="Arial"/>
              </a:rPr>
              <a:t>Top</a:t>
            </a:r>
            <a:r>
              <a:rPr sz="1200" b="1" spc="-53" dirty="0">
                <a:solidFill>
                  <a:srgbClr val="007DAE"/>
                </a:solidFill>
                <a:latin typeface="Arial"/>
                <a:cs typeface="Arial"/>
              </a:rPr>
              <a:t> </a:t>
            </a:r>
            <a:r>
              <a:rPr sz="1200" b="1" spc="-7" dirty="0">
                <a:solidFill>
                  <a:srgbClr val="007DAE"/>
                </a:solidFill>
                <a:latin typeface="Arial"/>
                <a:cs typeface="Arial"/>
              </a:rPr>
              <a:t>5</a:t>
            </a:r>
            <a:endParaRPr sz="1200" dirty="0">
              <a:solidFill>
                <a:prstClr val="black"/>
              </a:solidFill>
              <a:latin typeface="Arial"/>
              <a:cs typeface="Arial"/>
            </a:endParaRPr>
          </a:p>
        </p:txBody>
      </p:sp>
      <p:sp>
        <p:nvSpPr>
          <p:cNvPr id="14" name="object 32"/>
          <p:cNvSpPr txBox="1"/>
          <p:nvPr/>
        </p:nvSpPr>
        <p:spPr>
          <a:xfrm>
            <a:off x="6118332" y="5675056"/>
            <a:ext cx="799253" cy="386430"/>
          </a:xfrm>
          <a:prstGeom prst="rect">
            <a:avLst/>
          </a:prstGeom>
        </p:spPr>
        <p:txBody>
          <a:bodyPr vert="horz" wrap="square" lIns="0" tIns="16933" rIns="0" bIns="0" rtlCol="0">
            <a:spAutoFit/>
          </a:bodyPr>
          <a:lstStyle/>
          <a:p>
            <a:pPr algn="ctr" defTabSz="1218900">
              <a:spcBef>
                <a:spcPts val="133"/>
              </a:spcBef>
              <a:defRPr/>
            </a:pPr>
            <a:r>
              <a:rPr sz="1200" spc="-7" dirty="0">
                <a:solidFill>
                  <a:srgbClr val="007DAE"/>
                </a:solidFill>
                <a:latin typeface="Arial"/>
                <a:cs typeface="Arial"/>
              </a:rPr>
              <a:t>Automotive</a:t>
            </a:r>
            <a:endParaRPr sz="1200" dirty="0">
              <a:solidFill>
                <a:prstClr val="black"/>
              </a:solidFill>
              <a:latin typeface="Arial"/>
              <a:cs typeface="Arial"/>
            </a:endParaRPr>
          </a:p>
          <a:p>
            <a:pPr algn="ctr" defTabSz="1218900">
              <a:defRPr/>
            </a:pPr>
            <a:r>
              <a:rPr sz="1200" b="1" dirty="0">
                <a:solidFill>
                  <a:srgbClr val="007DAE"/>
                </a:solidFill>
                <a:latin typeface="Arial"/>
                <a:cs typeface="Arial"/>
              </a:rPr>
              <a:t>Top</a:t>
            </a:r>
            <a:r>
              <a:rPr sz="1200" b="1" spc="-40" dirty="0">
                <a:solidFill>
                  <a:srgbClr val="007DAE"/>
                </a:solidFill>
                <a:latin typeface="Arial"/>
                <a:cs typeface="Arial"/>
              </a:rPr>
              <a:t> </a:t>
            </a:r>
            <a:r>
              <a:rPr sz="1200" b="1" dirty="0">
                <a:solidFill>
                  <a:srgbClr val="007DAE"/>
                </a:solidFill>
                <a:latin typeface="Arial"/>
                <a:cs typeface="Arial"/>
              </a:rPr>
              <a:t>5</a:t>
            </a:r>
            <a:endParaRPr sz="1200" dirty="0">
              <a:solidFill>
                <a:prstClr val="black"/>
              </a:solidFill>
              <a:latin typeface="Arial"/>
              <a:cs typeface="Arial"/>
            </a:endParaRPr>
          </a:p>
        </p:txBody>
      </p:sp>
      <p:sp>
        <p:nvSpPr>
          <p:cNvPr id="15" name="object 33"/>
          <p:cNvSpPr/>
          <p:nvPr/>
        </p:nvSpPr>
        <p:spPr>
          <a:xfrm>
            <a:off x="6258876" y="5271016"/>
            <a:ext cx="518160" cy="331216"/>
          </a:xfrm>
          <a:prstGeom prst="rect">
            <a:avLst/>
          </a:prstGeom>
          <a:blipFill>
            <a:blip r:embed="rId3"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16" name="object 34"/>
          <p:cNvSpPr txBox="1"/>
          <p:nvPr/>
        </p:nvSpPr>
        <p:spPr>
          <a:xfrm>
            <a:off x="2547199" y="5595717"/>
            <a:ext cx="626533" cy="571096"/>
          </a:xfrm>
          <a:prstGeom prst="rect">
            <a:avLst/>
          </a:prstGeom>
        </p:spPr>
        <p:txBody>
          <a:bodyPr vert="horz" wrap="square" lIns="0" tIns="16933" rIns="0" bIns="0" rtlCol="0">
            <a:spAutoFit/>
          </a:bodyPr>
          <a:lstStyle/>
          <a:p>
            <a:pPr marL="16933" marR="6773" indent="-7620" algn="ctr" defTabSz="1218900">
              <a:spcBef>
                <a:spcPts val="133"/>
              </a:spcBef>
              <a:defRPr/>
            </a:pPr>
            <a:r>
              <a:rPr sz="1200" b="1" spc="-13" dirty="0">
                <a:solidFill>
                  <a:srgbClr val="00878B"/>
                </a:solidFill>
                <a:latin typeface="Arial"/>
                <a:cs typeface="Arial"/>
              </a:rPr>
              <a:t>T</a:t>
            </a:r>
            <a:r>
              <a:rPr sz="1200" b="1" spc="-7" dirty="0">
                <a:solidFill>
                  <a:srgbClr val="00878B"/>
                </a:solidFill>
                <a:latin typeface="Arial"/>
                <a:cs typeface="Arial"/>
              </a:rPr>
              <a:t>ele</a:t>
            </a:r>
            <a:r>
              <a:rPr sz="1200" b="1" dirty="0">
                <a:solidFill>
                  <a:srgbClr val="00878B"/>
                </a:solidFill>
                <a:latin typeface="Arial"/>
                <a:cs typeface="Arial"/>
              </a:rPr>
              <a:t>c</a:t>
            </a:r>
            <a:r>
              <a:rPr sz="1200" b="1" spc="-7" dirty="0">
                <a:solidFill>
                  <a:srgbClr val="00878B"/>
                </a:solidFill>
                <a:latin typeface="Arial"/>
                <a:cs typeface="Arial"/>
              </a:rPr>
              <a:t>o</a:t>
            </a:r>
            <a:r>
              <a:rPr sz="1200" b="1" dirty="0">
                <a:solidFill>
                  <a:srgbClr val="00878B"/>
                </a:solidFill>
                <a:latin typeface="Arial"/>
                <a:cs typeface="Arial"/>
              </a:rPr>
              <a:t>m  &amp; </a:t>
            </a:r>
            <a:r>
              <a:rPr sz="1200" b="1" spc="-7" dirty="0">
                <a:solidFill>
                  <a:srgbClr val="00878B"/>
                </a:solidFill>
                <a:latin typeface="Arial"/>
                <a:cs typeface="Arial"/>
              </a:rPr>
              <a:t>Media  #1</a:t>
            </a:r>
            <a:endParaRPr sz="1200" b="1" dirty="0">
              <a:solidFill>
                <a:srgbClr val="00878B"/>
              </a:solidFill>
              <a:latin typeface="Arial"/>
              <a:cs typeface="Arial"/>
            </a:endParaRPr>
          </a:p>
        </p:txBody>
      </p:sp>
      <p:sp>
        <p:nvSpPr>
          <p:cNvPr id="17" name="object 35"/>
          <p:cNvSpPr/>
          <p:nvPr/>
        </p:nvSpPr>
        <p:spPr>
          <a:xfrm>
            <a:off x="2770564" y="5153093"/>
            <a:ext cx="213359" cy="325119"/>
          </a:xfrm>
          <a:prstGeom prst="rect">
            <a:avLst/>
          </a:prstGeom>
          <a:blipFill>
            <a:blip r:embed="rId4"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18" name="object 36"/>
          <p:cNvSpPr txBox="1"/>
          <p:nvPr/>
        </p:nvSpPr>
        <p:spPr>
          <a:xfrm>
            <a:off x="3761848" y="5536636"/>
            <a:ext cx="1150958" cy="571096"/>
          </a:xfrm>
          <a:prstGeom prst="rect">
            <a:avLst/>
          </a:prstGeom>
        </p:spPr>
        <p:txBody>
          <a:bodyPr vert="horz" wrap="square" lIns="0" tIns="16933" rIns="0" bIns="0" rtlCol="0">
            <a:spAutoFit/>
          </a:bodyPr>
          <a:lstStyle/>
          <a:p>
            <a:pPr marL="16933" marR="6773" indent="78721" defTabSz="1218900">
              <a:spcBef>
                <a:spcPts val="133"/>
              </a:spcBef>
              <a:defRPr/>
            </a:pPr>
            <a:r>
              <a:rPr sz="1200" b="1" spc="-7" dirty="0">
                <a:solidFill>
                  <a:srgbClr val="00878B"/>
                </a:solidFill>
                <a:latin typeface="Arial"/>
                <a:cs typeface="Arial"/>
              </a:rPr>
              <a:t>Industrials  </a:t>
            </a:r>
            <a:r>
              <a:rPr sz="1200" b="1" dirty="0">
                <a:solidFill>
                  <a:srgbClr val="00878B"/>
                </a:solidFill>
                <a:latin typeface="Arial"/>
                <a:cs typeface="Arial"/>
              </a:rPr>
              <a:t>&amp;</a:t>
            </a:r>
            <a:r>
              <a:rPr sz="1200" b="1" spc="-47" dirty="0">
                <a:solidFill>
                  <a:srgbClr val="00878B"/>
                </a:solidFill>
                <a:latin typeface="Arial"/>
                <a:cs typeface="Arial"/>
              </a:rPr>
              <a:t> </a:t>
            </a:r>
            <a:r>
              <a:rPr sz="1200" b="1" spc="-7" dirty="0">
                <a:solidFill>
                  <a:srgbClr val="00878B"/>
                </a:solidFill>
                <a:latin typeface="Arial"/>
                <a:cs typeface="Arial"/>
              </a:rPr>
              <a:t>Electronics</a:t>
            </a:r>
            <a:endParaRPr sz="1200" b="1" dirty="0">
              <a:solidFill>
                <a:srgbClr val="00878B"/>
              </a:solidFill>
              <a:latin typeface="Arial"/>
              <a:cs typeface="Arial"/>
            </a:endParaRPr>
          </a:p>
          <a:p>
            <a:pPr algn="ctr" defTabSz="1218900">
              <a:defRPr/>
            </a:pPr>
            <a:r>
              <a:rPr sz="1200" b="1" dirty="0">
                <a:solidFill>
                  <a:srgbClr val="00878B"/>
                </a:solidFill>
                <a:latin typeface="Arial"/>
                <a:cs typeface="Arial"/>
              </a:rPr>
              <a:t>#1</a:t>
            </a:r>
          </a:p>
        </p:txBody>
      </p:sp>
      <p:sp>
        <p:nvSpPr>
          <p:cNvPr id="19" name="object 37"/>
          <p:cNvSpPr/>
          <p:nvPr/>
        </p:nvSpPr>
        <p:spPr>
          <a:xfrm>
            <a:off x="4068499" y="5191535"/>
            <a:ext cx="314960" cy="308864"/>
          </a:xfrm>
          <a:prstGeom prst="rect">
            <a:avLst/>
          </a:prstGeom>
          <a:blipFill>
            <a:blip r:embed="rId5"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20" name="object 38"/>
          <p:cNvSpPr txBox="1"/>
          <p:nvPr/>
        </p:nvSpPr>
        <p:spPr>
          <a:xfrm>
            <a:off x="1333170" y="5593125"/>
            <a:ext cx="809413" cy="571096"/>
          </a:xfrm>
          <a:prstGeom prst="rect">
            <a:avLst/>
          </a:prstGeom>
        </p:spPr>
        <p:txBody>
          <a:bodyPr vert="horz" wrap="square" lIns="0" tIns="16933" rIns="0" bIns="0" rtlCol="0">
            <a:spAutoFit/>
          </a:bodyPr>
          <a:lstStyle/>
          <a:p>
            <a:pPr marL="16933" marR="6773" algn="ctr" defTabSz="1218900">
              <a:spcBef>
                <a:spcPts val="133"/>
              </a:spcBef>
              <a:defRPr/>
            </a:pPr>
            <a:r>
              <a:rPr sz="1200" spc="-7" dirty="0">
                <a:solidFill>
                  <a:srgbClr val="007DAE"/>
                </a:solidFill>
                <a:latin typeface="Arial"/>
                <a:cs typeface="Arial"/>
              </a:rPr>
              <a:t>Aero</a:t>
            </a:r>
            <a:r>
              <a:rPr sz="1200" dirty="0">
                <a:solidFill>
                  <a:srgbClr val="007DAE"/>
                </a:solidFill>
                <a:latin typeface="Arial"/>
                <a:cs typeface="Arial"/>
              </a:rPr>
              <a:t>s</a:t>
            </a:r>
            <a:r>
              <a:rPr sz="1200" spc="-7" dirty="0">
                <a:solidFill>
                  <a:srgbClr val="007DAE"/>
                </a:solidFill>
                <a:latin typeface="Arial"/>
                <a:cs typeface="Arial"/>
              </a:rPr>
              <a:t>pa</a:t>
            </a:r>
            <a:r>
              <a:rPr sz="1200" dirty="0">
                <a:solidFill>
                  <a:srgbClr val="007DAE"/>
                </a:solidFill>
                <a:latin typeface="Arial"/>
                <a:cs typeface="Arial"/>
              </a:rPr>
              <a:t>c</a:t>
            </a:r>
            <a:r>
              <a:rPr sz="1200" spc="-7" dirty="0">
                <a:solidFill>
                  <a:srgbClr val="007DAE"/>
                </a:solidFill>
                <a:latin typeface="Arial"/>
                <a:cs typeface="Arial"/>
              </a:rPr>
              <a:t>e</a:t>
            </a:r>
            <a:r>
              <a:rPr sz="1200" dirty="0">
                <a:solidFill>
                  <a:srgbClr val="007DAE"/>
                </a:solidFill>
                <a:latin typeface="Arial"/>
                <a:cs typeface="Arial"/>
              </a:rPr>
              <a:t>,  </a:t>
            </a:r>
            <a:r>
              <a:rPr sz="1200" spc="-7" dirty="0">
                <a:solidFill>
                  <a:srgbClr val="007DAE"/>
                </a:solidFill>
                <a:latin typeface="Arial"/>
                <a:cs typeface="Arial"/>
              </a:rPr>
              <a:t>Defense  </a:t>
            </a:r>
            <a:r>
              <a:rPr sz="1200" b="1" dirty="0">
                <a:solidFill>
                  <a:srgbClr val="007DAE"/>
                </a:solidFill>
                <a:latin typeface="Arial"/>
                <a:cs typeface="Arial"/>
              </a:rPr>
              <a:t>#1</a:t>
            </a:r>
            <a:endParaRPr sz="1200" dirty="0">
              <a:solidFill>
                <a:prstClr val="black"/>
              </a:solidFill>
              <a:latin typeface="Arial"/>
              <a:cs typeface="Arial"/>
            </a:endParaRPr>
          </a:p>
        </p:txBody>
      </p:sp>
      <p:sp>
        <p:nvSpPr>
          <p:cNvPr id="21" name="object 39"/>
          <p:cNvSpPr/>
          <p:nvPr/>
        </p:nvSpPr>
        <p:spPr>
          <a:xfrm>
            <a:off x="1510643" y="5201289"/>
            <a:ext cx="312927" cy="306832"/>
          </a:xfrm>
          <a:prstGeom prst="rect">
            <a:avLst/>
          </a:prstGeom>
          <a:blipFill>
            <a:blip r:embed="rId6" cstate="screen">
              <a:extLst>
                <a:ext uri="{28A0092B-C50C-407E-A947-70E740481C1C}">
                  <a14:useLocalDpi xmlns:a14="http://schemas.microsoft.com/office/drawing/2010/main" val="0"/>
                </a:ext>
              </a:extLst>
            </a:blip>
            <a:stretch>
              <a:fillRect/>
            </a:stretch>
          </a:blipFill>
        </p:spPr>
        <p:txBody>
          <a:bodyPr wrap="square" lIns="0" tIns="0" rIns="0" bIns="0" rtlCol="0"/>
          <a:lstStyle/>
          <a:p>
            <a:pPr defTabSz="1218900">
              <a:defRPr/>
            </a:pPr>
            <a:endParaRPr sz="2400">
              <a:solidFill>
                <a:prstClr val="black"/>
              </a:solidFill>
              <a:latin typeface="Arial"/>
            </a:endParaRPr>
          </a:p>
        </p:txBody>
      </p:sp>
      <p:sp>
        <p:nvSpPr>
          <p:cNvPr id="22" name="Freeform 26"/>
          <p:cNvSpPr>
            <a:spLocks/>
          </p:cNvSpPr>
          <p:nvPr/>
        </p:nvSpPr>
        <p:spPr bwMode="auto">
          <a:xfrm>
            <a:off x="7381868" y="5232233"/>
            <a:ext cx="662225" cy="408781"/>
          </a:xfrm>
          <a:custGeom>
            <a:avLst/>
            <a:gdLst>
              <a:gd name="T0" fmla="*/ 1000 w 1134"/>
              <a:gd name="T1" fmla="*/ 315 h 701"/>
              <a:gd name="T2" fmla="*/ 683 w 1134"/>
              <a:gd name="T3" fmla="*/ 0 h 701"/>
              <a:gd name="T4" fmla="*/ 407 w 1134"/>
              <a:gd name="T5" fmla="*/ 161 h 701"/>
              <a:gd name="T6" fmla="*/ 212 w 1134"/>
              <a:gd name="T7" fmla="*/ 189 h 701"/>
              <a:gd name="T8" fmla="*/ 165 w 1134"/>
              <a:gd name="T9" fmla="*/ 307 h 701"/>
              <a:gd name="T10" fmla="*/ 0 w 1134"/>
              <a:gd name="T11" fmla="*/ 503 h 701"/>
              <a:gd name="T12" fmla="*/ 199 w 1134"/>
              <a:gd name="T13" fmla="*/ 701 h 701"/>
              <a:gd name="T14" fmla="*/ 935 w 1134"/>
              <a:gd name="T15" fmla="*/ 701 h 701"/>
              <a:gd name="T16" fmla="*/ 1134 w 1134"/>
              <a:gd name="T17" fmla="*/ 503 h 701"/>
              <a:gd name="T18" fmla="*/ 1000 w 1134"/>
              <a:gd name="T19" fmla="*/ 31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701">
                <a:moveTo>
                  <a:pt x="1000" y="315"/>
                </a:moveTo>
                <a:cubicBezTo>
                  <a:pt x="999" y="141"/>
                  <a:pt x="857" y="0"/>
                  <a:pt x="683" y="0"/>
                </a:cubicBezTo>
                <a:cubicBezTo>
                  <a:pt x="564" y="0"/>
                  <a:pt x="461" y="65"/>
                  <a:pt x="407" y="161"/>
                </a:cubicBezTo>
                <a:cubicBezTo>
                  <a:pt x="345" y="127"/>
                  <a:pt x="265" y="136"/>
                  <a:pt x="212" y="189"/>
                </a:cubicBezTo>
                <a:cubicBezTo>
                  <a:pt x="180" y="221"/>
                  <a:pt x="164" y="264"/>
                  <a:pt x="165" y="307"/>
                </a:cubicBezTo>
                <a:cubicBezTo>
                  <a:pt x="71" y="323"/>
                  <a:pt x="0" y="404"/>
                  <a:pt x="0" y="503"/>
                </a:cubicBezTo>
                <a:cubicBezTo>
                  <a:pt x="0" y="612"/>
                  <a:pt x="89" y="701"/>
                  <a:pt x="199" y="701"/>
                </a:cubicBezTo>
                <a:cubicBezTo>
                  <a:pt x="935" y="701"/>
                  <a:pt x="935" y="701"/>
                  <a:pt x="935" y="701"/>
                </a:cubicBezTo>
                <a:cubicBezTo>
                  <a:pt x="1045" y="701"/>
                  <a:pt x="1134" y="612"/>
                  <a:pt x="1134" y="503"/>
                </a:cubicBezTo>
                <a:cubicBezTo>
                  <a:pt x="1134" y="415"/>
                  <a:pt x="1078" y="342"/>
                  <a:pt x="1000" y="315"/>
                </a:cubicBezTo>
              </a:path>
            </a:pathLst>
          </a:custGeom>
          <a:noFill/>
          <a:ln>
            <a:solidFill>
              <a:srgbClr val="66C0CA"/>
            </a:solidFill>
          </a:ln>
          <a:extLst/>
        </p:spPr>
        <p:txBody>
          <a:bodyPr vert="horz" wrap="square" lIns="121901" tIns="60951" rIns="121901" bIns="60951" numCol="1" anchor="t" anchorCtr="0" compatLnSpc="1">
            <a:prstTxWarp prst="textNoShape">
              <a:avLst/>
            </a:prstTxWarp>
          </a:bodyPr>
          <a:lstStyle/>
          <a:p>
            <a:pPr defTabSz="1218960"/>
            <a:endParaRPr lang="fr-FR" sz="2400">
              <a:solidFill>
                <a:prstClr val="black"/>
              </a:solidFill>
              <a:latin typeface="Arial (Body)"/>
            </a:endParaRPr>
          </a:p>
        </p:txBody>
      </p:sp>
      <p:pic>
        <p:nvPicPr>
          <p:cNvPr id="23" name="Imagen 22"/>
          <p:cNvPicPr>
            <a:picLocks noChangeAspect="1"/>
          </p:cNvPicPr>
          <p:nvPr/>
        </p:nvPicPr>
        <p:blipFill rotWithShape="1">
          <a:blip r:embed="rId7"/>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372379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1621185"/>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WHY ALTRAN?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CuadroTexto 1"/>
          <p:cNvSpPr txBox="1"/>
          <p:nvPr/>
        </p:nvSpPr>
        <p:spPr>
          <a:xfrm>
            <a:off x="1385619" y="3043428"/>
            <a:ext cx="10054816" cy="4485843"/>
          </a:xfrm>
          <a:prstGeom prst="rect">
            <a:avLst/>
          </a:prstGeom>
          <a:noFill/>
        </p:spPr>
        <p:txBody>
          <a:bodyPr wrap="square" rtlCol="0">
            <a:spAutoFit/>
          </a:bodyPr>
          <a:lstStyle/>
          <a:p>
            <a:pPr marL="285750" indent="-285750">
              <a:buFont typeface="Wingdings" panose="05000000000000000000" pitchFamily="2" charset="2"/>
              <a:buChar char="ü"/>
            </a:pPr>
            <a:r>
              <a:rPr lang="en-US" sz="1400" b="1" dirty="0" smtClean="0">
                <a:latin typeface="Arial Black" panose="020B0A04020102020204" pitchFamily="34" charset="0"/>
                <a:cs typeface="Arial"/>
              </a:rPr>
              <a:t>SUPERIOR EXPERTISE IN</a:t>
            </a:r>
            <a:r>
              <a:rPr lang="en-US" sz="1400" b="1" spc="-207" dirty="0" smtClean="0">
                <a:latin typeface="Arial Black" panose="020B0A04020102020204" pitchFamily="34" charset="0"/>
                <a:cs typeface="Arial"/>
              </a:rPr>
              <a:t> </a:t>
            </a:r>
            <a:r>
              <a:rPr lang="en-US" sz="1400" b="1" dirty="0" smtClean="0">
                <a:latin typeface="Arial Black" panose="020B0A04020102020204" pitchFamily="34" charset="0"/>
                <a:cs typeface="Arial"/>
              </a:rPr>
              <a:t>KEY  TECHNOLOGY</a:t>
            </a:r>
            <a:r>
              <a:rPr lang="en-US" sz="1400" b="1" spc="-47" dirty="0" smtClean="0">
                <a:latin typeface="Arial Black" panose="020B0A04020102020204" pitchFamily="34" charset="0"/>
                <a:cs typeface="Arial"/>
              </a:rPr>
              <a:t> </a:t>
            </a:r>
            <a:r>
              <a:rPr lang="en-US" sz="1400" b="1" dirty="0" smtClean="0">
                <a:latin typeface="Arial Black" panose="020B0A04020102020204" pitchFamily="34" charset="0"/>
                <a:cs typeface="Arial"/>
              </a:rPr>
              <a:t>DOMAINS</a:t>
            </a:r>
          </a:p>
          <a:p>
            <a:endParaRPr lang="en-US" sz="1400" b="1" dirty="0" smtClean="0">
              <a:latin typeface="Arial Black" panose="020B0A04020102020204" pitchFamily="34" charset="0"/>
              <a:cs typeface="Arial"/>
            </a:endParaRPr>
          </a:p>
          <a:p>
            <a:pPr marL="171450" indent="-171450">
              <a:buFontTx/>
              <a:buChar char="-"/>
            </a:pPr>
            <a:r>
              <a:rPr lang="es-ES" sz="1200" spc="-13" dirty="0" err="1" smtClean="0">
                <a:cs typeface="Arial"/>
              </a:rPr>
              <a:t>D</a:t>
            </a:r>
            <a:r>
              <a:rPr lang="es-ES" sz="1200" dirty="0" err="1" smtClean="0">
                <a:cs typeface="Arial"/>
              </a:rPr>
              <a:t>esign</a:t>
            </a:r>
            <a:endParaRPr lang="es-ES" sz="1200" dirty="0" smtClean="0">
              <a:cs typeface="Arial"/>
            </a:endParaRPr>
          </a:p>
          <a:p>
            <a:pPr marL="171450" indent="-171450">
              <a:buFontTx/>
              <a:buChar char="-"/>
            </a:pPr>
            <a:r>
              <a:rPr lang="es-ES" sz="1200" dirty="0" err="1" smtClean="0">
                <a:cs typeface="Arial"/>
              </a:rPr>
              <a:t>Product</a:t>
            </a:r>
            <a:r>
              <a:rPr lang="es-ES" sz="1200" dirty="0">
                <a:cs typeface="Arial"/>
              </a:rPr>
              <a:t> </a:t>
            </a:r>
            <a:r>
              <a:rPr lang="es-ES" sz="1200" dirty="0" err="1" smtClean="0">
                <a:cs typeface="Arial"/>
              </a:rPr>
              <a:t>Development</a:t>
            </a:r>
            <a:endParaRPr lang="es-ES" sz="1200" dirty="0" smtClean="0">
              <a:cs typeface="Arial"/>
            </a:endParaRPr>
          </a:p>
          <a:p>
            <a:pPr marL="171450" indent="-171450">
              <a:buFontTx/>
              <a:buChar char="-"/>
            </a:pPr>
            <a:r>
              <a:rPr lang="en-US" sz="1200" dirty="0" smtClean="0">
                <a:cs typeface="Arial"/>
              </a:rPr>
              <a:t>Mechanical  Engineering </a:t>
            </a:r>
          </a:p>
          <a:p>
            <a:pPr marL="171450" indent="-171450">
              <a:buFontTx/>
              <a:buChar char="-"/>
            </a:pPr>
            <a:r>
              <a:rPr lang="en-US" sz="1200" dirty="0" smtClean="0">
                <a:cs typeface="Arial"/>
              </a:rPr>
              <a:t>System</a:t>
            </a:r>
            <a:r>
              <a:rPr lang="en-US" sz="1200" dirty="0">
                <a:cs typeface="Arial"/>
              </a:rPr>
              <a:t> </a:t>
            </a:r>
            <a:r>
              <a:rPr lang="en-US" sz="1200" dirty="0" smtClean="0">
                <a:cs typeface="Arial"/>
              </a:rPr>
              <a:t>Engineering</a:t>
            </a:r>
          </a:p>
          <a:p>
            <a:pPr marL="171450" indent="-171450">
              <a:buFontTx/>
              <a:buChar char="-"/>
            </a:pPr>
            <a:r>
              <a:rPr lang="en-US" sz="1200" dirty="0" smtClean="0">
                <a:cs typeface="Arial"/>
              </a:rPr>
              <a:t>Digital &amp; Software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400" b="1" i="0" u="none" strike="noStrike" kern="1200" cap="none" spc="0" normalizeH="0" baseline="0" noProof="0" dirty="0" smtClean="0">
              <a:ln>
                <a:noFill/>
              </a:ln>
              <a:effectLst/>
              <a:uLnTx/>
              <a:uFillTx/>
              <a:latin typeface="Arial Black" panose="020B0A04020102020204" pitchFamily="34" charset="0"/>
              <a:cs typeface="Arial"/>
            </a:endParaRPr>
          </a:p>
          <a:p>
            <a:pPr marL="171450" lvl="0" indent="-171450">
              <a:buFont typeface="Wingdings" panose="05000000000000000000" pitchFamily="2" charset="2"/>
              <a:buChar char="ü"/>
            </a:pPr>
            <a:r>
              <a:rPr lang="es-ES" sz="1400" b="1" dirty="0" smtClean="0">
                <a:solidFill>
                  <a:prstClr val="black"/>
                </a:solidFill>
                <a:latin typeface="Arial Black" panose="020B0A04020102020204" pitchFamily="34" charset="0"/>
                <a:cs typeface="Arial"/>
              </a:rPr>
              <a:t>PREMIER ER&amp;D  GLOBAL DELIVERY</a:t>
            </a:r>
          </a:p>
          <a:p>
            <a:pPr lvl="0"/>
            <a:endParaRPr lang="es-ES" sz="1400" b="1" dirty="0" smtClean="0">
              <a:solidFill>
                <a:prstClr val="black"/>
              </a:solidFill>
              <a:latin typeface="Arial Black" panose="020B0A04020102020204" pitchFamily="34" charset="0"/>
              <a:cs typeface="Arial"/>
            </a:endParaRPr>
          </a:p>
          <a:p>
            <a:pPr marL="302683" indent="-285750" defTabSz="1218900">
              <a:spcBef>
                <a:spcPts val="133"/>
              </a:spcBef>
              <a:buFontTx/>
              <a:buChar char="-"/>
              <a:defRPr/>
            </a:pPr>
            <a:r>
              <a:rPr lang="en-US" sz="1400" b="1" spc="-7" dirty="0" smtClean="0">
                <a:cs typeface="Arial"/>
              </a:rPr>
              <a:t>15,000+</a:t>
            </a:r>
            <a:r>
              <a:rPr lang="en-US" sz="1400" dirty="0" smtClean="0">
                <a:cs typeface="Arial"/>
              </a:rPr>
              <a:t> </a:t>
            </a:r>
            <a:r>
              <a:rPr lang="en-US" sz="1200" spc="-7" dirty="0" smtClean="0">
                <a:cs typeface="Arial"/>
              </a:rPr>
              <a:t>near </a:t>
            </a:r>
            <a:r>
              <a:rPr lang="en-US" sz="1200" spc="-7" dirty="0">
                <a:cs typeface="Arial"/>
              </a:rPr>
              <a:t>and offshore</a:t>
            </a:r>
            <a:r>
              <a:rPr lang="en-US" sz="1200" spc="-27" dirty="0">
                <a:cs typeface="Arial"/>
              </a:rPr>
              <a:t> </a:t>
            </a:r>
            <a:r>
              <a:rPr lang="en-US" sz="1200" spc="-7" dirty="0" smtClean="0">
                <a:cs typeface="Arial"/>
              </a:rPr>
              <a:t>engineers</a:t>
            </a:r>
            <a:r>
              <a:rPr lang="en-US" sz="1200" dirty="0" smtClean="0">
                <a:cs typeface="Arial"/>
              </a:rPr>
              <a:t> (35</a:t>
            </a:r>
            <a:r>
              <a:rPr lang="en-US" sz="1200" dirty="0">
                <a:cs typeface="Arial"/>
              </a:rPr>
              <a:t>% of total</a:t>
            </a:r>
            <a:r>
              <a:rPr lang="en-US" sz="1200" spc="-53" dirty="0">
                <a:cs typeface="Arial"/>
              </a:rPr>
              <a:t> </a:t>
            </a:r>
            <a:r>
              <a:rPr lang="en-US" sz="1200" spc="-7" dirty="0">
                <a:cs typeface="Arial"/>
              </a:rPr>
              <a:t>workforce</a:t>
            </a:r>
            <a:r>
              <a:rPr lang="en-US" sz="1200" spc="-7" dirty="0" smtClean="0">
                <a:cs typeface="Arial"/>
              </a:rPr>
              <a:t>)</a:t>
            </a:r>
          </a:p>
          <a:p>
            <a:pPr marL="16933" defTabSz="1218900">
              <a:spcBef>
                <a:spcPts val="453"/>
              </a:spcBef>
              <a:defRPr/>
            </a:pPr>
            <a:r>
              <a:rPr lang="en-US" sz="1600" b="1" spc="-7" dirty="0">
                <a:cs typeface="Arial"/>
              </a:rPr>
              <a:t>5</a:t>
            </a:r>
            <a:r>
              <a:rPr lang="en-US" sz="2400" b="1" spc="-7" dirty="0">
                <a:latin typeface="Arial"/>
                <a:cs typeface="Arial"/>
              </a:rPr>
              <a:t> </a:t>
            </a:r>
            <a:r>
              <a:rPr lang="en-US" sz="1200" spc="-7" dirty="0">
                <a:cs typeface="Arial"/>
              </a:rPr>
              <a:t>Global Delivery</a:t>
            </a:r>
            <a:r>
              <a:rPr lang="en-US" sz="1200" spc="-40" dirty="0">
                <a:cs typeface="Arial"/>
              </a:rPr>
              <a:t> </a:t>
            </a:r>
            <a:r>
              <a:rPr lang="en-US" sz="1200" spc="-7" dirty="0">
                <a:cs typeface="Arial"/>
              </a:rPr>
              <a:t>Centers</a:t>
            </a:r>
            <a:endParaRPr lang="en-US" sz="1200" dirty="0">
              <a:cs typeface="Arial"/>
            </a:endParaRPr>
          </a:p>
          <a:p>
            <a:pPr marL="231933" indent="-181146" defTabSz="1218900">
              <a:spcBef>
                <a:spcPts val="160"/>
              </a:spcBef>
              <a:buFont typeface="Wingdings 2"/>
              <a:buChar char=""/>
              <a:tabLst>
                <a:tab pos="232780" algn="l"/>
              </a:tabLst>
              <a:defRPr/>
            </a:pPr>
            <a:r>
              <a:rPr lang="en-US" sz="1200" i="1" spc="-7" dirty="0">
                <a:cs typeface="Arial"/>
              </a:rPr>
              <a:t>India</a:t>
            </a:r>
            <a:endParaRPr lang="en-US" sz="1200" i="1" dirty="0">
              <a:cs typeface="Arial"/>
            </a:endParaRPr>
          </a:p>
          <a:p>
            <a:pPr marL="231933" indent="-181146" defTabSz="1218900">
              <a:buFont typeface="Wingdings 2"/>
              <a:buChar char=""/>
              <a:tabLst>
                <a:tab pos="232780" algn="l"/>
              </a:tabLst>
              <a:defRPr/>
            </a:pPr>
            <a:r>
              <a:rPr lang="en-US" sz="1200" spc="-7" dirty="0">
                <a:cs typeface="Arial"/>
              </a:rPr>
              <a:t>Eastern</a:t>
            </a:r>
            <a:r>
              <a:rPr lang="en-US" sz="1200" spc="-33" dirty="0">
                <a:cs typeface="Arial"/>
              </a:rPr>
              <a:t> </a:t>
            </a:r>
            <a:r>
              <a:rPr lang="en-US" sz="1200" spc="-7" dirty="0">
                <a:cs typeface="Arial"/>
              </a:rPr>
              <a:t>Europe</a:t>
            </a:r>
            <a:endParaRPr lang="en-US" sz="1200" dirty="0">
              <a:cs typeface="Arial"/>
            </a:endParaRPr>
          </a:p>
          <a:p>
            <a:pPr marL="231933" indent="-181146" defTabSz="1218900">
              <a:buFont typeface="Wingdings 2"/>
              <a:buChar char=""/>
              <a:tabLst>
                <a:tab pos="232780" algn="l"/>
              </a:tabLst>
              <a:defRPr/>
            </a:pPr>
            <a:r>
              <a:rPr lang="en-US" sz="1200" spc="-7" dirty="0">
                <a:cs typeface="Arial"/>
              </a:rPr>
              <a:t>North</a:t>
            </a:r>
            <a:r>
              <a:rPr lang="en-US" sz="1200" spc="-20" dirty="0">
                <a:cs typeface="Arial"/>
              </a:rPr>
              <a:t> </a:t>
            </a:r>
            <a:r>
              <a:rPr lang="en-US" sz="1200" spc="-7" dirty="0">
                <a:cs typeface="Arial"/>
              </a:rPr>
              <a:t>Africa</a:t>
            </a:r>
            <a:endParaRPr lang="en-US" sz="1200" dirty="0">
              <a:cs typeface="Arial"/>
            </a:endParaRPr>
          </a:p>
          <a:p>
            <a:pPr marL="231933" indent="-181146" defTabSz="1218900">
              <a:buFont typeface="Wingdings 2"/>
              <a:buChar char=""/>
              <a:tabLst>
                <a:tab pos="232780" algn="l"/>
              </a:tabLst>
              <a:defRPr/>
            </a:pPr>
            <a:r>
              <a:rPr lang="en-US" sz="1200" dirty="0">
                <a:cs typeface="Arial"/>
              </a:rPr>
              <a:t>Portugal</a:t>
            </a:r>
          </a:p>
          <a:p>
            <a:pPr marL="231933" indent="-181146" defTabSz="1218900">
              <a:buFont typeface="Wingdings 2"/>
              <a:buChar char=""/>
              <a:tabLst>
                <a:tab pos="232780" algn="l"/>
              </a:tabLst>
              <a:defRPr/>
            </a:pPr>
            <a:r>
              <a:rPr lang="en-US" sz="1200" i="1" spc="-7" dirty="0">
                <a:cs typeface="Arial"/>
              </a:rPr>
              <a:t>North America</a:t>
            </a:r>
            <a:r>
              <a:rPr lang="en-US" sz="1200" i="1" spc="-13" dirty="0">
                <a:cs typeface="Arial"/>
              </a:rPr>
              <a:t> </a:t>
            </a:r>
            <a:r>
              <a:rPr lang="en-US" sz="1200" i="1" spc="-7" dirty="0">
                <a:cs typeface="Arial"/>
              </a:rPr>
              <a:t>nearshore</a:t>
            </a:r>
            <a:endParaRPr lang="en-US" sz="1200" i="1" dirty="0">
              <a:cs typeface="Arial"/>
            </a:endParaRPr>
          </a:p>
          <a:p>
            <a:pPr marL="188383" indent="-171450" defTabSz="1218900">
              <a:spcBef>
                <a:spcPts val="133"/>
              </a:spcBef>
              <a:buFontTx/>
              <a:buChar char="-"/>
              <a:defRPr/>
            </a:pPr>
            <a:endParaRPr lang="en-US" sz="1200" dirty="0">
              <a:cs typeface="Arial"/>
            </a:endParaRPr>
          </a:p>
          <a:p>
            <a:pPr marL="171450" lvl="0" indent="-171450">
              <a:buFont typeface="Wingdings" panose="05000000000000000000" pitchFamily="2" charset="2"/>
              <a:buChar char="ü"/>
            </a:pPr>
            <a:endParaRPr lang="es-ES" sz="1400" b="1" dirty="0">
              <a:latin typeface="Arial Black" panose="020B0A04020102020204" pitchFamily="34" charset="0"/>
              <a:cs typeface="Aria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200" b="1" i="0" u="none" strike="noStrike" kern="1200" cap="none" spc="0" normalizeH="0" baseline="0" noProof="0" dirty="0" smtClean="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pic>
        <p:nvPicPr>
          <p:cNvPr id="9" name="Imagen 8"/>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137126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1621185"/>
            <a:ext cx="10045602" cy="137160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prstClr val="white"/>
                </a:solidFill>
                <a:latin typeface="Arial" panose="020B0604020202020204" pitchFamily="34" charset="0"/>
                <a:cs typeface="Arial" panose="020B0604020202020204" pitchFamily="34" charset="0"/>
              </a:rPr>
              <a:t>MEET OUR TEAM </a:t>
            </a:r>
            <a:endParaRPr kumimoji="0" lang="es-ES" sz="1200"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 name="CuadroTexto 1"/>
          <p:cNvSpPr txBox="1"/>
          <p:nvPr/>
        </p:nvSpPr>
        <p:spPr>
          <a:xfrm>
            <a:off x="1375184" y="3200741"/>
            <a:ext cx="9442568" cy="4801314"/>
          </a:xfrm>
          <a:prstGeom prst="rect">
            <a:avLst/>
          </a:prstGeom>
          <a:noFill/>
        </p:spPr>
        <p:txBody>
          <a:bodyPr wrap="square" rtlCol="0">
            <a:spAutoFit/>
          </a:bodyPr>
          <a:lstStyle/>
          <a:p>
            <a:pPr lvl="0"/>
            <a:endParaRPr lang="es-ES" sz="1200" dirty="0" smtClean="0">
              <a:solidFill>
                <a:prstClr val="black"/>
              </a:solidFill>
              <a:cs typeface="Arial" panose="020B0604020202020204" pitchFamily="34" charset="0"/>
            </a:endParaRPr>
          </a:p>
          <a:p>
            <a:pPr lvl="0"/>
            <a:r>
              <a:rPr lang="es-ES" sz="1200" dirty="0" smtClean="0">
                <a:solidFill>
                  <a:srgbClr val="FF0000"/>
                </a:solidFill>
                <a:cs typeface="Arial" panose="020B0604020202020204" pitchFamily="34" charset="0"/>
              </a:rPr>
              <a:t>En este apartado no estamos seguras si deben ir las personas que conforman el </a:t>
            </a:r>
            <a:r>
              <a:rPr lang="es-ES" sz="1200" b="1" dirty="0" smtClean="0">
                <a:solidFill>
                  <a:srgbClr val="FF0000"/>
                </a:solidFill>
                <a:cs typeface="Arial" panose="020B0604020202020204" pitchFamily="34" charset="0"/>
              </a:rPr>
              <a:t>equipo del Proyecto de </a:t>
            </a:r>
            <a:r>
              <a:rPr lang="es-ES" sz="1200" b="1" dirty="0" err="1" smtClean="0">
                <a:solidFill>
                  <a:srgbClr val="FF0000"/>
                </a:solidFill>
                <a:cs typeface="Arial" panose="020B0604020202020204" pitchFamily="34" charset="0"/>
              </a:rPr>
              <a:t>Acme</a:t>
            </a:r>
            <a:r>
              <a:rPr lang="es-ES" sz="1200" b="1" dirty="0" smtClean="0">
                <a:solidFill>
                  <a:srgbClr val="FF0000"/>
                </a:solidFill>
                <a:cs typeface="Arial" panose="020B0604020202020204" pitchFamily="34" charset="0"/>
              </a:rPr>
              <a:t> </a:t>
            </a:r>
            <a:r>
              <a:rPr lang="es-ES" sz="1200" dirty="0" smtClean="0">
                <a:solidFill>
                  <a:srgbClr val="FF0000"/>
                </a:solidFill>
                <a:cs typeface="Arial" panose="020B0604020202020204" pitchFamily="34" charset="0"/>
              </a:rPr>
              <a:t>o de </a:t>
            </a:r>
            <a:r>
              <a:rPr lang="es-ES" sz="1200" b="1" dirty="0" smtClean="0">
                <a:solidFill>
                  <a:srgbClr val="FF0000"/>
                </a:solidFill>
                <a:cs typeface="Arial" panose="020B0604020202020204" pitchFamily="34" charset="0"/>
              </a:rPr>
              <a:t>Altran </a:t>
            </a:r>
            <a:r>
              <a:rPr lang="es-ES" sz="1200" dirty="0" smtClean="0">
                <a:solidFill>
                  <a:srgbClr val="FF0000"/>
                </a:solidFill>
                <a:cs typeface="Arial" panose="020B0604020202020204" pitchFamily="34" charset="0"/>
              </a:rPr>
              <a:t>en general con sus respectivos cargos? Nos confirmas por favor .</a:t>
            </a:r>
            <a:endParaRPr lang="es-ES" sz="1200" dirty="0">
              <a:solidFill>
                <a:srgbClr val="FF0000"/>
              </a:solidFill>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s-ES" sz="1400" b="1" noProof="0" dirty="0" smtClean="0">
              <a:solidFill>
                <a:prstClr val="black"/>
              </a:solidFill>
              <a:latin typeface="Arial Black" panose="020B0A040201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s-ES" sz="1100" b="1" dirty="0" smtClean="0">
                <a:solidFill>
                  <a:prstClr val="black"/>
                </a:solidFill>
                <a:latin typeface="Arial Black" panose="020B0A04020102020204" pitchFamily="34" charset="0"/>
                <a:cs typeface="Arial" panose="020B0604020202020204" pitchFamily="34" charset="0"/>
              </a:rPr>
              <a:t>ACME</a:t>
            </a:r>
          </a:p>
          <a:p>
            <a:pPr marR="0" lvl="0" algn="l" defTabSz="914400" rtl="0" eaLnBrk="1" fontAlgn="auto" latinLnBrk="0" hangingPunct="1">
              <a:lnSpc>
                <a:spcPct val="100000"/>
              </a:lnSpc>
              <a:spcBef>
                <a:spcPts val="0"/>
              </a:spcBef>
              <a:spcAft>
                <a:spcPts val="0"/>
              </a:spcAft>
              <a:buClrTx/>
              <a:buSzTx/>
              <a:tabLst/>
              <a:defRPr/>
            </a:pPr>
            <a:endParaRPr lang="es-ES" sz="1100" b="1" dirty="0">
              <a:solidFill>
                <a:prstClr val="black"/>
              </a:solidFill>
              <a:latin typeface="Arial Black" panose="020B0A04020102020204" pitchFamily="34" charset="0"/>
              <a:cs typeface="Arial" panose="020B0604020202020204" pitchFamily="34" charset="0"/>
            </a:endParaRPr>
          </a:p>
          <a:p>
            <a:pPr lvl="0">
              <a:defRPr/>
            </a:pPr>
            <a:r>
              <a:rPr lang="es-ES" sz="1200" b="1" i="1" dirty="0">
                <a:solidFill>
                  <a:prstClr val="black"/>
                </a:solidFill>
                <a:cs typeface="Arial" panose="020B0604020202020204" pitchFamily="34" charset="0"/>
              </a:rPr>
              <a:t>Luis Javier Codón</a:t>
            </a:r>
          </a:p>
          <a:p>
            <a:r>
              <a:rPr lang="es-ES" sz="1200" dirty="0" err="1" smtClean="0"/>
              <a:t>Managing</a:t>
            </a:r>
            <a:r>
              <a:rPr lang="es-ES" sz="1200" dirty="0" smtClean="0"/>
              <a:t> Director</a:t>
            </a:r>
          </a:p>
          <a:p>
            <a:r>
              <a:rPr lang="es-ES" sz="1200" dirty="0" err="1" smtClean="0"/>
              <a:t>Aeronautics</a:t>
            </a:r>
            <a:r>
              <a:rPr lang="es-ES" sz="1200" dirty="0" smtClean="0"/>
              <a:t>, </a:t>
            </a:r>
            <a:r>
              <a:rPr lang="es-ES" sz="1200" dirty="0" err="1" smtClean="0"/>
              <a:t>Space</a:t>
            </a:r>
            <a:r>
              <a:rPr lang="es-ES" sz="1200" dirty="0" smtClean="0"/>
              <a:t> &amp; </a:t>
            </a:r>
            <a:r>
              <a:rPr lang="es-ES" sz="1200" dirty="0" err="1" smtClean="0"/>
              <a:t>Defense</a:t>
            </a:r>
            <a:r>
              <a:rPr lang="es-ES" sz="1200" dirty="0" smtClean="0"/>
              <a:t> </a:t>
            </a:r>
            <a:r>
              <a:rPr lang="es-ES" sz="1200" dirty="0" err="1" smtClean="0"/>
              <a:t>Division</a:t>
            </a:r>
            <a:endParaRPr lang="es-ES" sz="1200" dirty="0" smtClean="0"/>
          </a:p>
          <a:p>
            <a:r>
              <a:rPr lang="es-ES" sz="1200" dirty="0" smtClean="0"/>
              <a:t> </a:t>
            </a:r>
            <a:endParaRPr lang="es-ES" sz="1200" i="1" dirty="0">
              <a:solidFill>
                <a:prstClr val="black"/>
              </a:solidFill>
              <a:cs typeface="Arial" panose="020B0604020202020204" pitchFamily="34" charset="0"/>
            </a:endParaRPr>
          </a:p>
          <a:p>
            <a:pPr lvl="0">
              <a:defRPr/>
            </a:pPr>
            <a:r>
              <a:rPr lang="es-ES" sz="1200" b="1" i="1" dirty="0">
                <a:solidFill>
                  <a:prstClr val="black"/>
                </a:solidFill>
                <a:cs typeface="Arial" panose="020B0604020202020204" pitchFamily="34" charset="0"/>
              </a:rPr>
              <a:t>Alex </a:t>
            </a:r>
            <a:r>
              <a:rPr lang="es-ES" sz="1200" b="1" i="1" dirty="0" err="1">
                <a:solidFill>
                  <a:prstClr val="black"/>
                </a:solidFill>
                <a:cs typeface="Arial" panose="020B0604020202020204" pitchFamily="34" charset="0"/>
              </a:rPr>
              <a:t>Bodcher</a:t>
            </a:r>
            <a:endParaRPr lang="es-ES" sz="1200" b="1" i="1" dirty="0">
              <a:solidFill>
                <a:prstClr val="black"/>
              </a:solidFill>
              <a:cs typeface="Arial" panose="020B0604020202020204" pitchFamily="34" charset="0"/>
            </a:endParaRPr>
          </a:p>
          <a:p>
            <a:pPr lvl="0"/>
            <a:r>
              <a:rPr lang="es-ES" sz="1200" dirty="0" err="1">
                <a:solidFill>
                  <a:prstClr val="black"/>
                </a:solidFill>
                <a:cs typeface="Arial" panose="020B0604020202020204" pitchFamily="34" charset="0"/>
              </a:rPr>
              <a:t>Industry</a:t>
            </a:r>
            <a:r>
              <a:rPr lang="es-ES" sz="1200" dirty="0">
                <a:solidFill>
                  <a:prstClr val="black"/>
                </a:solidFill>
                <a:cs typeface="Arial" panose="020B0604020202020204" pitchFamily="34" charset="0"/>
              </a:rPr>
              <a:t> Director/ ASDR </a:t>
            </a:r>
            <a:r>
              <a:rPr lang="es-ES" sz="1200" dirty="0" err="1">
                <a:solidFill>
                  <a:prstClr val="black"/>
                </a:solidFill>
                <a:cs typeface="Arial" panose="020B0604020202020204" pitchFamily="34" charset="0"/>
              </a:rPr>
              <a:t>Germany</a:t>
            </a:r>
            <a:endParaRPr lang="es-ES" sz="1200" dirty="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s-ES" sz="1200" b="1" i="1" dirty="0" smtClean="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s-ES" sz="1200" b="1" i="1" dirty="0" smtClean="0">
                <a:solidFill>
                  <a:prstClr val="black"/>
                </a:solidFill>
                <a:cs typeface="Arial" panose="020B0604020202020204" pitchFamily="34" charset="0"/>
              </a:rPr>
              <a:t>Sebastián  </a:t>
            </a:r>
            <a:r>
              <a:rPr lang="es-ES" sz="1200" b="1" i="1" dirty="0" err="1" smtClean="0">
                <a:solidFill>
                  <a:prstClr val="black"/>
                </a:solidFill>
                <a:cs typeface="Arial" panose="020B0604020202020204" pitchFamily="34" charset="0"/>
              </a:rPr>
              <a:t>Renoard</a:t>
            </a:r>
            <a:endParaRPr lang="es-ES" sz="1200" b="1" i="1" dirty="0" smtClean="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s-ES" sz="1200" i="1" dirty="0" smtClean="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s-ES" sz="1200" dirty="0" smtClean="0">
              <a:solidFill>
                <a:prstClr val="black"/>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s-ES" sz="1200" b="1" i="1" noProof="0" dirty="0" smtClean="0">
                <a:solidFill>
                  <a:prstClr val="black"/>
                </a:solidFill>
                <a:cs typeface="Arial" panose="020B0604020202020204" pitchFamily="34" charset="0"/>
              </a:rPr>
              <a:t>Alberto Reguera</a:t>
            </a:r>
          </a:p>
          <a:p>
            <a:pPr marR="0" lvl="0" algn="l" defTabSz="914400" rtl="0" eaLnBrk="1" fontAlgn="auto" latinLnBrk="0" hangingPunct="1">
              <a:lnSpc>
                <a:spcPct val="100000"/>
              </a:lnSpc>
              <a:spcBef>
                <a:spcPts val="0"/>
              </a:spcBef>
              <a:spcAft>
                <a:spcPts val="0"/>
              </a:spcAft>
              <a:buClrTx/>
              <a:buSzTx/>
              <a:tabLst/>
              <a:defRPr/>
            </a:pPr>
            <a:r>
              <a:rPr lang="es-ES" sz="1200" noProof="0" dirty="0" err="1" smtClean="0">
                <a:solidFill>
                  <a:prstClr val="black"/>
                </a:solidFill>
                <a:cs typeface="Arial" panose="020B0604020202020204" pitchFamily="34" charset="0"/>
              </a:rPr>
              <a:t>Sennior</a:t>
            </a:r>
            <a:r>
              <a:rPr lang="es-ES" sz="1200" noProof="0" dirty="0" smtClean="0">
                <a:solidFill>
                  <a:prstClr val="black"/>
                </a:solidFill>
                <a:cs typeface="Arial" panose="020B0604020202020204" pitchFamily="34" charset="0"/>
              </a:rPr>
              <a:t> Key </a:t>
            </a:r>
            <a:r>
              <a:rPr lang="es-ES" sz="1200" noProof="0" dirty="0" err="1" smtClean="0">
                <a:solidFill>
                  <a:prstClr val="black"/>
                </a:solidFill>
                <a:cs typeface="Arial" panose="020B0604020202020204" pitchFamily="34" charset="0"/>
              </a:rPr>
              <a:t>Account</a:t>
            </a:r>
            <a:r>
              <a:rPr lang="es-ES" sz="1200" noProof="0" dirty="0" smtClean="0">
                <a:solidFill>
                  <a:prstClr val="black"/>
                </a:solidFill>
                <a:cs typeface="Arial" panose="020B0604020202020204" pitchFamily="34" charset="0"/>
              </a:rPr>
              <a:t> Manager</a:t>
            </a:r>
          </a:p>
          <a:p>
            <a:pPr marR="0" lvl="0" algn="l" defTabSz="914400" rtl="0" eaLnBrk="1" fontAlgn="auto" latinLnBrk="0" hangingPunct="1">
              <a:lnSpc>
                <a:spcPct val="100000"/>
              </a:lnSpc>
              <a:spcBef>
                <a:spcPts val="0"/>
              </a:spcBef>
              <a:spcAft>
                <a:spcPts val="0"/>
              </a:spcAft>
              <a:buClrTx/>
              <a:buSzTx/>
              <a:tabLst/>
              <a:defRPr/>
            </a:pPr>
            <a:endParaRPr lang="es-ES" sz="1200" noProof="0" dirty="0" smtClean="0">
              <a:solidFill>
                <a:prstClr val="black"/>
              </a:solidFill>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400" b="1" i="0" u="none" strike="noStrike" kern="1200" cap="none" spc="0" normalizeH="0" baseline="0" dirty="0">
              <a:ln>
                <a:noFill/>
              </a:ln>
              <a:solidFill>
                <a:prstClr val="black"/>
              </a:solidFill>
              <a:effectLst/>
              <a:uLnTx/>
              <a:uFillTx/>
              <a:latin typeface="Arial Black" panose="020B0A040201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s-ES" sz="1400" b="1" noProof="0" dirty="0" smtClean="0">
              <a:solidFill>
                <a:prstClr val="black"/>
              </a:solidFill>
              <a:latin typeface="Arial Black" panose="020B0A040201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400" b="1" i="0" u="none" strike="noStrike" kern="1200" cap="none" spc="0" normalizeH="0" baseline="0" noProof="0" dirty="0" smtClean="0">
              <a:ln>
                <a:noFill/>
              </a:ln>
              <a:solidFill>
                <a:prstClr val="black"/>
              </a:solidFill>
              <a:effectLst/>
              <a:uLnTx/>
              <a:uFillTx/>
              <a:latin typeface="Arial Black" panose="020B0A040201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br>
            <a:endParaRPr kumimoji="0" lang="es-ES" sz="1200" b="1" i="0" u="none" strike="noStrike" kern="1200" cap="none" spc="0" normalizeH="0" baseline="0" noProof="0" dirty="0" smtClean="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pic>
        <p:nvPicPr>
          <p:cNvPr id="9" name="Imagen 8"/>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1396737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1621185"/>
            <a:ext cx="10045602" cy="13716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noProof="0" dirty="0" smtClean="0">
                <a:solidFill>
                  <a:prstClr val="white"/>
                </a:solidFill>
                <a:latin typeface="Arial" panose="020B0604020202020204" pitchFamily="34" charset="0"/>
                <a:cs typeface="Arial" panose="020B0604020202020204" pitchFamily="34" charset="0"/>
              </a:rPr>
              <a:t>HANDBOOK</a:t>
            </a:r>
            <a:endParaRPr kumimoji="0" lang="es-ES" sz="12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CuadroTexto 1"/>
          <p:cNvSpPr txBox="1"/>
          <p:nvPr/>
        </p:nvSpPr>
        <p:spPr>
          <a:xfrm>
            <a:off x="1375184" y="3200741"/>
            <a:ext cx="9442568" cy="178510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s-ES" sz="1200" dirty="0" smtClean="0">
                <a:solidFill>
                  <a:srgbClr val="FF0000"/>
                </a:solidFill>
                <a:cs typeface="Arial" panose="020B0604020202020204" pitchFamily="34" charset="0"/>
              </a:rPr>
              <a:t>Nos ayudas por favor con:</a:t>
            </a:r>
          </a:p>
          <a:p>
            <a:pPr marR="0" lvl="0" algn="l" defTabSz="914400" rtl="0" eaLnBrk="1" fontAlgn="auto" latinLnBrk="0" hangingPunct="1">
              <a:lnSpc>
                <a:spcPct val="100000"/>
              </a:lnSpc>
              <a:spcBef>
                <a:spcPts val="0"/>
              </a:spcBef>
              <a:spcAft>
                <a:spcPts val="0"/>
              </a:spcAft>
              <a:buClrTx/>
              <a:buSzTx/>
              <a:tabLst/>
              <a:defRPr/>
            </a:pPr>
            <a:endParaRPr lang="es-ES" sz="1200" dirty="0">
              <a:solidFill>
                <a:srgbClr val="FF0000"/>
              </a:solidFill>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s-ES" sz="1200" dirty="0" smtClean="0">
                <a:solidFill>
                  <a:srgbClr val="FF0000"/>
                </a:solidFill>
                <a:cs typeface="Arial" panose="020B0604020202020204" pitchFamily="34" charset="0"/>
              </a:rPr>
              <a:t>- Una breve descripción del contenido de este </a:t>
            </a:r>
            <a:r>
              <a:rPr lang="es-ES" sz="1200" dirty="0" err="1" smtClean="0">
                <a:solidFill>
                  <a:srgbClr val="FF0000"/>
                </a:solidFill>
                <a:cs typeface="Arial" panose="020B0604020202020204" pitchFamily="34" charset="0"/>
              </a:rPr>
              <a:t>Handbook</a:t>
            </a:r>
            <a:r>
              <a:rPr lang="es-ES" sz="1200" dirty="0" smtClean="0">
                <a:solidFill>
                  <a:srgbClr val="FF0000"/>
                </a:solidFill>
                <a:cs typeface="Arial" panose="020B0604020202020204" pitchFamily="34" charset="0"/>
              </a:rPr>
              <a:t> con el objetivo de que este texto esté junto con el documento para descargar y alguna imagen.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200" b="1" i="0" u="none" strike="noStrike" kern="1200" cap="none" spc="0" normalizeH="0" baseline="0" noProof="0" dirty="0" smtClean="0">
              <a:ln>
                <a:noFill/>
              </a:ln>
              <a:solidFill>
                <a:srgbClr val="FF0000"/>
              </a:solidFill>
              <a:effectLst/>
              <a:uLnTx/>
              <a:uFillTx/>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s-ES" sz="1400" b="1" i="0" u="none" strike="noStrike" kern="1200" cap="none" spc="0" normalizeH="0" baseline="0" noProof="0" dirty="0" smtClean="0">
              <a:ln>
                <a:noFill/>
              </a:ln>
              <a:solidFill>
                <a:prstClr val="black"/>
              </a:solidFill>
              <a:effectLst/>
              <a:uLnTx/>
              <a:uFillTx/>
              <a:latin typeface="Arial Black" panose="020B0A040201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br>
            <a:endParaRPr kumimoji="0" lang="es-ES" sz="1200" b="1" i="0" u="none" strike="noStrike" kern="1200" cap="none" spc="0" normalizeH="0" baseline="0" noProof="0" dirty="0" smtClean="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8" name="Elipse 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pic>
        <p:nvPicPr>
          <p:cNvPr id="9" name="Imagen 8"/>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178957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ES"/>
          </a:p>
        </p:txBody>
      </p:sp>
    </p:spTree>
    <p:extLst>
      <p:ext uri="{BB962C8B-B14F-4D97-AF65-F5344CB8AC3E}">
        <p14:creationId xmlns:p14="http://schemas.microsoft.com/office/powerpoint/2010/main" val="175295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2237873"/>
            <a:ext cx="10045602" cy="34668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s-ES" sz="1200" b="1" dirty="0" smtClean="0">
                <a:solidFill>
                  <a:schemeClr val="bg1"/>
                </a:solidFill>
                <a:cs typeface="Arial" panose="020B0604020202020204" pitchFamily="34" charset="0"/>
              </a:rPr>
              <a:t>                                    </a:t>
            </a:r>
            <a:r>
              <a:rPr lang="es-ES" sz="2400" b="1" dirty="0" smtClean="0">
                <a:solidFill>
                  <a:schemeClr val="bg1"/>
                </a:solidFill>
                <a:cs typeface="Arial" panose="020B0604020202020204" pitchFamily="34" charset="0"/>
              </a:rPr>
              <a:t>ALTRAN GLOBAL</a:t>
            </a:r>
          </a:p>
          <a:p>
            <a:pPr marL="0" marR="0" lvl="0" indent="0" defTabSz="914400" rtl="0" eaLnBrk="1" fontAlgn="auto" latinLnBrk="0" hangingPunct="1">
              <a:lnSpc>
                <a:spcPct val="100000"/>
              </a:lnSpc>
              <a:spcBef>
                <a:spcPts val="0"/>
              </a:spcBef>
              <a:spcAft>
                <a:spcPts val="0"/>
              </a:spcAft>
              <a:buClrTx/>
              <a:buSzTx/>
              <a:buFontTx/>
              <a:buNone/>
              <a:tabLst/>
              <a:defRPr/>
            </a:pPr>
            <a:endParaRPr lang="es-ES" sz="1200" b="1" dirty="0" smtClean="0">
              <a:solidFill>
                <a:schemeClr val="bg1"/>
              </a:solidFill>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s-ES" sz="1200" b="1" dirty="0">
                <a:solidFill>
                  <a:schemeClr val="bg1"/>
                </a:solidFill>
                <a:cs typeface="Arial" panose="020B0604020202020204" pitchFamily="34" charset="0"/>
              </a:rPr>
              <a:t> </a:t>
            </a:r>
            <a:r>
              <a:rPr lang="es-ES" sz="1200" b="1" dirty="0" smtClean="0">
                <a:solidFill>
                  <a:schemeClr val="bg1"/>
                </a:solidFill>
                <a:cs typeface="Arial" panose="020B0604020202020204" pitchFamily="34" charset="0"/>
              </a:rPr>
              <a:t>                                   - EXECUTIVE SUMMARY </a:t>
            </a:r>
            <a:r>
              <a:rPr lang="es-ES" sz="1200" b="1" i="1" dirty="0" smtClean="0">
                <a:solidFill>
                  <a:srgbClr val="FFFF00"/>
                </a:solidFill>
                <a:cs typeface="Arial" panose="020B0604020202020204" pitchFamily="34" charset="0"/>
              </a:rPr>
              <a:t>(pendiente)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schemeClr val="bg1"/>
                </a:solidFill>
                <a:effectLst/>
                <a:uLnTx/>
                <a:uFillTx/>
                <a:ea typeface="+mn-ea"/>
                <a:cs typeface="Arial" panose="020B0604020202020204" pitchFamily="34" charset="0"/>
              </a:rPr>
              <a:t>                                   </a:t>
            </a:r>
            <a:r>
              <a:rPr kumimoji="0" lang="es-ES" sz="1200" b="1" i="0" u="none" strike="noStrike" kern="1200" cap="none" spc="0" normalizeH="0" noProof="0" dirty="0" smtClean="0">
                <a:ln>
                  <a:noFill/>
                </a:ln>
                <a:solidFill>
                  <a:schemeClr val="bg1"/>
                </a:solidFill>
                <a:effectLst/>
                <a:uLnTx/>
                <a:uFillTx/>
                <a:ea typeface="+mn-ea"/>
                <a:cs typeface="Arial" panose="020B0604020202020204" pitchFamily="34" charset="0"/>
              </a:rPr>
              <a:t> - </a:t>
            </a:r>
            <a:r>
              <a:rPr kumimoji="0" lang="es-ES" sz="1200" b="1" i="0" u="none" strike="noStrike" kern="1200" cap="none" spc="0" normalizeH="0" baseline="0" noProof="0" dirty="0" smtClean="0">
                <a:ln>
                  <a:noFill/>
                </a:ln>
                <a:solidFill>
                  <a:schemeClr val="bg1"/>
                </a:solidFill>
                <a:effectLst/>
                <a:uLnTx/>
                <a:uFillTx/>
                <a:ea typeface="+mn-ea"/>
                <a:cs typeface="Arial" panose="020B0604020202020204" pitchFamily="34" charset="0"/>
              </a:rPr>
              <a:t>A</a:t>
            </a:r>
            <a:r>
              <a:rPr kumimoji="0" lang="es-ES" sz="1200" b="1" i="0" u="none" strike="noStrike" kern="1200" cap="none" spc="0" normalizeH="0" noProof="0" dirty="0" smtClean="0">
                <a:ln>
                  <a:noFill/>
                </a:ln>
                <a:solidFill>
                  <a:schemeClr val="bg1"/>
                </a:solidFill>
                <a:effectLst/>
                <a:uLnTx/>
                <a:uFillTx/>
                <a:ea typeface="+mn-ea"/>
                <a:cs typeface="Arial" panose="020B0604020202020204" pitchFamily="34" charset="0"/>
              </a:rPr>
              <a:t> BRIEF SUMMARY OF ALTRAN </a:t>
            </a:r>
            <a:r>
              <a:rPr kumimoji="0" lang="es-ES" sz="1200" b="1" i="1" u="none" strike="noStrike" kern="1200" cap="none" spc="0" normalizeH="0" noProof="0" dirty="0" smtClean="0">
                <a:ln>
                  <a:noFill/>
                </a:ln>
                <a:solidFill>
                  <a:srgbClr val="FFFF00"/>
                </a:solidFill>
                <a:effectLst/>
                <a:uLnTx/>
                <a:uFillTx/>
                <a:cs typeface="Arial" panose="020B0604020202020204" pitchFamily="34" charset="0"/>
              </a:rPr>
              <a:t>(actualizar datos</a:t>
            </a:r>
            <a:r>
              <a:rPr lang="es-ES" sz="1200" b="1" i="1" noProof="0" dirty="0">
                <a:solidFill>
                  <a:srgbClr val="FFFF00"/>
                </a:solidFill>
                <a:cs typeface="Arial" panose="020B0604020202020204" pitchFamily="34" charset="0"/>
              </a:rPr>
              <a:t> </a:t>
            </a:r>
            <a:r>
              <a:rPr lang="es-ES" sz="1200" b="1" i="1" noProof="0" dirty="0" smtClean="0">
                <a:solidFill>
                  <a:srgbClr val="FFFF00"/>
                </a:solidFill>
                <a:cs typeface="Arial" panose="020B0604020202020204" pitchFamily="34" charset="0"/>
              </a:rPr>
              <a:t>y </a:t>
            </a:r>
            <a:r>
              <a:rPr kumimoji="0" lang="es-ES" sz="1200" b="1" i="1" u="none" strike="noStrike" kern="1200" cap="none" spc="0" normalizeH="0" noProof="0" dirty="0" smtClean="0">
                <a:ln>
                  <a:noFill/>
                </a:ln>
                <a:solidFill>
                  <a:srgbClr val="FFFF00"/>
                </a:solidFill>
                <a:effectLst/>
                <a:uLnTx/>
                <a:uFillTx/>
                <a:cs typeface="Arial" panose="020B0604020202020204" pitchFamily="34" charset="0"/>
              </a:rPr>
              <a:t>completar)</a:t>
            </a:r>
            <a:endParaRPr lang="es-ES" sz="1200" b="1" i="1" dirty="0">
              <a:solidFill>
                <a:srgbClr val="FFFF00"/>
              </a:solidFill>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noProof="0" dirty="0" smtClean="0">
                <a:ln>
                  <a:noFill/>
                </a:ln>
                <a:solidFill>
                  <a:schemeClr val="bg1"/>
                </a:solidFill>
                <a:effectLst/>
                <a:uLnTx/>
                <a:uFillTx/>
                <a:ea typeface="+mn-ea"/>
                <a:cs typeface="Arial" panose="020B0604020202020204" pitchFamily="34" charset="0"/>
              </a:rPr>
              <a:t>                                    - MEET OUR TEAM </a:t>
            </a:r>
            <a:r>
              <a:rPr kumimoji="0" lang="es-ES" sz="1200" b="1" i="1" u="none" strike="noStrike" kern="1200" cap="none" spc="0" normalizeH="0" noProof="0" dirty="0" smtClean="0">
                <a:ln>
                  <a:noFill/>
                </a:ln>
                <a:solidFill>
                  <a:srgbClr val="FFFF00"/>
                </a:solidFill>
                <a:effectLst/>
                <a:uLnTx/>
                <a:uFillTx/>
                <a:cs typeface="Arial" panose="020B0604020202020204" pitchFamily="34" charset="0"/>
              </a:rPr>
              <a:t>(pendiente)</a:t>
            </a:r>
            <a:endParaRPr lang="es-ES" sz="1200" b="1" i="1" noProof="0" dirty="0">
              <a:solidFill>
                <a:srgbClr val="FFFF00"/>
              </a:solidFill>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dirty="0" smtClean="0">
                <a:ln>
                  <a:noFill/>
                </a:ln>
                <a:solidFill>
                  <a:schemeClr val="bg1"/>
                </a:solidFill>
                <a:effectLst/>
                <a:uLnTx/>
                <a:uFillTx/>
                <a:ea typeface="+mn-ea"/>
                <a:cs typeface="Arial" panose="020B0604020202020204" pitchFamily="34" charset="0"/>
              </a:rPr>
              <a:t>                                    </a:t>
            </a:r>
            <a:r>
              <a:rPr kumimoji="0" lang="es-ES" sz="1200" b="1" i="0" u="none" strike="noStrike" kern="1200" cap="none" spc="0" normalizeH="0" baseline="0" noProof="0" dirty="0" smtClean="0">
                <a:ln>
                  <a:noFill/>
                </a:ln>
                <a:solidFill>
                  <a:schemeClr val="bg1"/>
                </a:solidFill>
                <a:effectLst/>
                <a:uLnTx/>
                <a:uFillTx/>
                <a:ea typeface="+mn-ea"/>
                <a:cs typeface="Arial" panose="020B0604020202020204" pitchFamily="34" charset="0"/>
              </a:rPr>
              <a:t>- HANDBOOK  </a:t>
            </a:r>
            <a:r>
              <a:rPr kumimoji="0" lang="es-ES" sz="1200" b="1" i="1" u="none" strike="noStrike" kern="1200" cap="none" spc="0" normalizeH="0" baseline="0" noProof="0" dirty="0" smtClean="0">
                <a:ln>
                  <a:noFill/>
                </a:ln>
                <a:solidFill>
                  <a:srgbClr val="FFFF00"/>
                </a:solidFill>
                <a:effectLst/>
                <a:uLnTx/>
                <a:uFillTx/>
                <a:ea typeface="+mn-ea"/>
                <a:cs typeface="Arial" panose="020B0604020202020204" pitchFamily="34" charset="0"/>
              </a:rPr>
              <a:t>(pendiente)</a:t>
            </a:r>
          </a:p>
        </p:txBody>
      </p:sp>
      <p:sp>
        <p:nvSpPr>
          <p:cNvPr id="14" name="Elipse 13"/>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5" name="CuadroTexto 14"/>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p>
        </p:txBody>
      </p:sp>
      <p:pic>
        <p:nvPicPr>
          <p:cNvPr id="2" name="Imagen 1"/>
          <p:cNvPicPr>
            <a:picLocks noChangeAspect="1"/>
          </p:cNvPicPr>
          <p:nvPr/>
        </p:nvPicPr>
        <p:blipFill rotWithShape="1">
          <a:blip r:embed="rId2"/>
          <a:srcRect l="5731" t="12430" r="12311" b="79779"/>
          <a:stretch/>
        </p:blipFill>
        <p:spPr>
          <a:xfrm>
            <a:off x="690128" y="617604"/>
            <a:ext cx="10663518" cy="564776"/>
          </a:xfrm>
          <a:prstGeom prst="rect">
            <a:avLst/>
          </a:prstGeom>
        </p:spPr>
      </p:pic>
      <p:sp>
        <p:nvSpPr>
          <p:cNvPr id="3" name="CuadroTexto 2"/>
          <p:cNvSpPr txBox="1"/>
          <p:nvPr/>
        </p:nvSpPr>
        <p:spPr>
          <a:xfrm>
            <a:off x="9669887" y="1091066"/>
            <a:ext cx="1436914" cy="261610"/>
          </a:xfrm>
          <a:prstGeom prst="rect">
            <a:avLst/>
          </a:prstGeom>
          <a:noFill/>
          <a:ln>
            <a:solidFill>
              <a:srgbClr val="336699"/>
            </a:solidFill>
          </a:ln>
        </p:spPr>
        <p:txBody>
          <a:bodyPr wrap="square" rtlCol="0">
            <a:spAutoFit/>
          </a:bodyPr>
          <a:lstStyle/>
          <a:p>
            <a:r>
              <a:rPr lang="es-ES" sz="1100" b="1" dirty="0" smtClean="0">
                <a:solidFill>
                  <a:srgbClr val="0099CC"/>
                </a:solidFill>
              </a:rPr>
              <a:t>Tender </a:t>
            </a:r>
            <a:r>
              <a:rPr lang="es-ES" sz="1100" b="1" dirty="0" err="1" smtClean="0">
                <a:solidFill>
                  <a:srgbClr val="0099CC"/>
                </a:solidFill>
              </a:rPr>
              <a:t>documents</a:t>
            </a:r>
            <a:endParaRPr lang="es-ES" sz="1100" b="1" dirty="0" smtClean="0">
              <a:solidFill>
                <a:srgbClr val="0099CC"/>
              </a:solidFill>
            </a:endParaRPr>
          </a:p>
        </p:txBody>
      </p:sp>
      <p:sp>
        <p:nvSpPr>
          <p:cNvPr id="8" name="CuadroTexto 7"/>
          <p:cNvSpPr txBox="1"/>
          <p:nvPr/>
        </p:nvSpPr>
        <p:spPr>
          <a:xfrm>
            <a:off x="9669887" y="1413665"/>
            <a:ext cx="1436914" cy="261610"/>
          </a:xfrm>
          <a:prstGeom prst="rect">
            <a:avLst/>
          </a:prstGeom>
          <a:noFill/>
          <a:ln>
            <a:solidFill>
              <a:srgbClr val="336699"/>
            </a:solidFill>
          </a:ln>
        </p:spPr>
        <p:txBody>
          <a:bodyPr wrap="square" rtlCol="0">
            <a:spAutoFit/>
          </a:bodyPr>
          <a:lstStyle/>
          <a:p>
            <a:r>
              <a:rPr lang="es-ES" sz="1100" b="1" dirty="0" smtClean="0">
                <a:solidFill>
                  <a:srgbClr val="0099CC"/>
                </a:solidFill>
              </a:rPr>
              <a:t>Comercial </a:t>
            </a:r>
            <a:r>
              <a:rPr lang="es-ES" sz="1100" b="1" dirty="0" err="1" smtClean="0">
                <a:solidFill>
                  <a:srgbClr val="0099CC"/>
                </a:solidFill>
              </a:rPr>
              <a:t>Proposal</a:t>
            </a:r>
            <a:endParaRPr lang="es-ES" sz="1100" b="1" dirty="0" smtClean="0">
              <a:solidFill>
                <a:srgbClr val="0099CC"/>
              </a:solidFill>
            </a:endParaRPr>
          </a:p>
        </p:txBody>
      </p:sp>
      <p:sp>
        <p:nvSpPr>
          <p:cNvPr id="9" name="CuadroTexto 8"/>
          <p:cNvSpPr txBox="1"/>
          <p:nvPr/>
        </p:nvSpPr>
        <p:spPr>
          <a:xfrm>
            <a:off x="9669887" y="1736264"/>
            <a:ext cx="1436914" cy="261610"/>
          </a:xfrm>
          <a:prstGeom prst="rect">
            <a:avLst/>
          </a:prstGeom>
          <a:noFill/>
          <a:ln>
            <a:solidFill>
              <a:srgbClr val="336699"/>
            </a:solidFill>
          </a:ln>
        </p:spPr>
        <p:txBody>
          <a:bodyPr wrap="square" rtlCol="0">
            <a:spAutoFit/>
          </a:bodyPr>
          <a:lstStyle/>
          <a:p>
            <a:r>
              <a:rPr lang="es-ES" sz="1100" b="1" dirty="0" err="1" smtClean="0">
                <a:solidFill>
                  <a:srgbClr val="0099CC"/>
                </a:solidFill>
              </a:rPr>
              <a:t>Technical</a:t>
            </a:r>
            <a:r>
              <a:rPr lang="es-ES" sz="1100" b="1" dirty="0" smtClean="0">
                <a:solidFill>
                  <a:srgbClr val="0099CC"/>
                </a:solidFill>
              </a:rPr>
              <a:t> </a:t>
            </a:r>
            <a:r>
              <a:rPr lang="es-ES" sz="1100" b="1" dirty="0" err="1" smtClean="0">
                <a:solidFill>
                  <a:srgbClr val="0099CC"/>
                </a:solidFill>
              </a:rPr>
              <a:t>Proposal</a:t>
            </a:r>
            <a:endParaRPr lang="es-ES" sz="1100" b="1" dirty="0" smtClean="0">
              <a:solidFill>
                <a:srgbClr val="0099CC"/>
              </a:solidFill>
            </a:endParaRPr>
          </a:p>
        </p:txBody>
      </p:sp>
    </p:spTree>
    <p:extLst>
      <p:ext uri="{BB962C8B-B14F-4D97-AF65-F5344CB8AC3E}">
        <p14:creationId xmlns:p14="http://schemas.microsoft.com/office/powerpoint/2010/main" val="216781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2237873"/>
            <a:ext cx="10045602" cy="137160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800" b="1" noProof="0" dirty="0" smtClean="0">
                <a:solidFill>
                  <a:prstClr val="white"/>
                </a:solidFill>
                <a:latin typeface="Arial" panose="020B0604020202020204" pitchFamily="34" charset="0"/>
                <a:cs typeface="Arial" panose="020B0604020202020204" pitchFamily="34" charset="0"/>
              </a:rPr>
              <a:t>EXECUTIVE SUMMARY</a:t>
            </a:r>
            <a:endParaRPr kumimoji="0" lang="es-E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CuadroTexto 7"/>
          <p:cNvSpPr txBox="1"/>
          <p:nvPr/>
        </p:nvSpPr>
        <p:spPr>
          <a:xfrm>
            <a:off x="1385621" y="3898232"/>
            <a:ext cx="9808076" cy="27699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dirty="0" err="1" smtClean="0">
                <a:solidFill>
                  <a:srgbClr val="FF0000"/>
                </a:solidFill>
                <a:latin typeface="Calibri" panose="020F0502020204030204"/>
              </a:rPr>
              <a:t>Pendiente</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Elipse 13"/>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uadroTexto 14"/>
          <p:cNvSpPr txBox="1"/>
          <p:nvPr/>
        </p:nvSpPr>
        <p:spPr>
          <a:xfrm>
            <a:off x="1104132" y="1570543"/>
            <a:ext cx="56297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Home</a:t>
            </a:r>
            <a:endParaRPr kumimoji="0" lang="es-E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Imagen 8"/>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389200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solidFill>
                  <a:schemeClr val="bg1"/>
                </a:solidFill>
                <a:latin typeface="Arial" panose="020B0604020202020204" pitchFamily="34" charset="0"/>
                <a:cs typeface="Arial" panose="020B0604020202020204" pitchFamily="34" charset="0"/>
              </a:rPr>
              <a:t>A </a:t>
            </a:r>
            <a:r>
              <a:rPr lang="es-ES" sz="2800" b="1" dirty="0">
                <a:solidFill>
                  <a:schemeClr val="bg1"/>
                </a:solidFill>
                <a:latin typeface="Arial" panose="020B0604020202020204" pitchFamily="34" charset="0"/>
                <a:cs typeface="Arial" panose="020B0604020202020204" pitchFamily="34" charset="0"/>
              </a:rPr>
              <a:t>BRIEF SUMMARY OF ALTRAN </a:t>
            </a:r>
            <a:endParaRPr lang="es-ES" sz="2800" b="1" dirty="0">
              <a:latin typeface="Arial" panose="020B0604020202020204" pitchFamily="34" charset="0"/>
              <a:cs typeface="Arial" panose="020B0604020202020204" pitchFamily="34" charset="0"/>
            </a:endParaRPr>
          </a:p>
        </p:txBody>
      </p:sp>
      <p:sp>
        <p:nvSpPr>
          <p:cNvPr id="8" name="CuadroTexto 7"/>
          <p:cNvSpPr txBox="1"/>
          <p:nvPr/>
        </p:nvSpPr>
        <p:spPr>
          <a:xfrm>
            <a:off x="1385621" y="3898232"/>
            <a:ext cx="9808076" cy="1015663"/>
          </a:xfrm>
          <a:prstGeom prst="rect">
            <a:avLst/>
          </a:prstGeom>
          <a:noFill/>
        </p:spPr>
        <p:txBody>
          <a:bodyPr wrap="square" rtlCol="0">
            <a:spAutoFit/>
          </a:bodyPr>
          <a:lstStyle/>
          <a:p>
            <a:pPr algn="ctr"/>
            <a:r>
              <a:rPr lang="en-US" sz="1200" dirty="0"/>
              <a:t>ALTRAN operates in </a:t>
            </a:r>
            <a:r>
              <a:rPr lang="en-US" sz="1200" b="1" dirty="0"/>
              <a:t>more than 20 countries</a:t>
            </a:r>
            <a:r>
              <a:rPr lang="en-US" sz="1200" dirty="0"/>
              <a:t>. As a </a:t>
            </a:r>
            <a:r>
              <a:rPr lang="en-US" sz="1200" b="1" dirty="0"/>
              <a:t>strategic partner, leading innovation and high‐tech engineering consulting</a:t>
            </a:r>
            <a:r>
              <a:rPr lang="en-US" sz="1200" dirty="0"/>
              <a:t>, ALTRAN accompanies its clients on the creation and development of their new products and services. </a:t>
            </a:r>
            <a:r>
              <a:rPr lang="en-US" sz="1200" dirty="0" smtClean="0"/>
              <a:t/>
            </a:r>
            <a:br>
              <a:rPr lang="en-US" sz="1200" dirty="0" smtClean="0"/>
            </a:br>
            <a:r>
              <a:rPr lang="en-US" sz="1200" dirty="0" smtClean="0"/>
              <a:t/>
            </a:r>
            <a:br>
              <a:rPr lang="en-US" sz="1200" dirty="0" smtClean="0"/>
            </a:br>
            <a:r>
              <a:rPr lang="en-US" sz="1200" b="1" dirty="0"/>
              <a:t>ALTRAN has with AIRBUS Group a long-standing presence </a:t>
            </a:r>
            <a:r>
              <a:rPr lang="en-US" sz="1200" dirty="0"/>
              <a:t>and expertise in the field of engineering. ALTRAN has developed a deep experience and knowledge of AIRBUS Group global product and service life cycle.  </a:t>
            </a:r>
            <a:endParaRPr lang="es-ES" sz="1200" dirty="0"/>
          </a:p>
        </p:txBody>
      </p:sp>
      <p:sp>
        <p:nvSpPr>
          <p:cNvPr id="14" name="Elipse 13"/>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pic>
        <p:nvPicPr>
          <p:cNvPr id="9" name="Imagen 8"/>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78983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ALTRAN GROUP</a:t>
            </a:r>
            <a:r>
              <a:rPr kumimoji="0" lang="es-ES" sz="2800" b="1"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AT GLANCE</a:t>
            </a: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CuadroTexto 7"/>
          <p:cNvSpPr txBox="1"/>
          <p:nvPr/>
        </p:nvSpPr>
        <p:spPr>
          <a:xfrm>
            <a:off x="1667107" y="4154506"/>
            <a:ext cx="1550084" cy="1415772"/>
          </a:xfrm>
          <a:prstGeom prst="rect">
            <a:avLst/>
          </a:prstGeom>
          <a:noFill/>
        </p:spPr>
        <p:txBody>
          <a:bodyPr wrap="square" rtlCol="0">
            <a:spAutoFit/>
          </a:bodyPr>
          <a:lstStyle/>
          <a:p>
            <a:pPr lvl="0" algn="ctr"/>
            <a:r>
              <a:rPr lang="en-US" sz="1400" dirty="0" smtClean="0">
                <a:solidFill>
                  <a:prstClr val="black"/>
                </a:solidFill>
              </a:rPr>
              <a:t>TURNOVER 2017</a:t>
            </a:r>
          </a:p>
          <a:p>
            <a:pPr lvl="0" algn="ctr"/>
            <a:r>
              <a:rPr lang="en-US" sz="1600" b="1" dirty="0" smtClean="0">
                <a:solidFill>
                  <a:prstClr val="black"/>
                </a:solidFill>
                <a:latin typeface="Arial Black" panose="020B0A04020102020204" pitchFamily="34" charset="0"/>
              </a:rPr>
              <a:t>~</a:t>
            </a:r>
            <a:r>
              <a:rPr lang="en-US" sz="1600" b="1" dirty="0">
                <a:solidFill>
                  <a:prstClr val="black"/>
                </a:solidFill>
                <a:latin typeface="Arial Black" panose="020B0A04020102020204" pitchFamily="34" charset="0"/>
              </a:rPr>
              <a:t>€3 </a:t>
            </a:r>
            <a:r>
              <a:rPr lang="en-US" sz="1600" b="1" dirty="0" smtClean="0">
                <a:solidFill>
                  <a:prstClr val="black"/>
                </a:solidFill>
                <a:latin typeface="Arial Black" panose="020B0A04020102020204" pitchFamily="34" charset="0"/>
              </a:rPr>
              <a:t>billion</a:t>
            </a:r>
          </a:p>
          <a:p>
            <a:pPr lvl="0"/>
            <a:endParaRPr lang="en-US" sz="1600" b="1" dirty="0">
              <a:solidFill>
                <a:prstClr val="black"/>
              </a:solidFill>
            </a:endParaRPr>
          </a:p>
          <a:p>
            <a:pPr lvl="0"/>
            <a:endParaRPr lang="en-US" sz="1400" b="1" dirty="0" smtClean="0"/>
          </a:p>
          <a:p>
            <a:pPr lvl="0"/>
            <a:endParaRPr lang="en-US" sz="1400" b="1"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2" name="CuadroTexto 1"/>
          <p:cNvSpPr txBox="1"/>
          <p:nvPr/>
        </p:nvSpPr>
        <p:spPr>
          <a:xfrm>
            <a:off x="4030782" y="4142473"/>
            <a:ext cx="1748877" cy="800219"/>
          </a:xfrm>
          <a:prstGeom prst="rect">
            <a:avLst/>
          </a:prstGeom>
          <a:noFill/>
        </p:spPr>
        <p:txBody>
          <a:bodyPr wrap="none" rtlCol="0">
            <a:spAutoFit/>
          </a:bodyPr>
          <a:lstStyle/>
          <a:p>
            <a:pPr algn="ctr"/>
            <a:r>
              <a:rPr lang="es-ES" sz="1400" dirty="0" smtClean="0"/>
              <a:t>INNOVATION</a:t>
            </a:r>
          </a:p>
          <a:p>
            <a:pPr algn="ctr"/>
            <a:r>
              <a:rPr lang="es-ES" sz="1600" b="1" dirty="0" err="1" smtClean="0">
                <a:latin typeface="Arial Black" panose="020B0A04020102020204" pitchFamily="34" charset="0"/>
              </a:rPr>
              <a:t>Over</a:t>
            </a:r>
            <a:r>
              <a:rPr lang="es-ES" sz="1600" b="1" dirty="0" smtClean="0">
                <a:latin typeface="Arial Black" panose="020B0A04020102020204" pitchFamily="34" charset="0"/>
              </a:rPr>
              <a:t> 30 </a:t>
            </a:r>
            <a:r>
              <a:rPr lang="es-ES" sz="1600" b="1" dirty="0" err="1" smtClean="0">
                <a:latin typeface="Arial Black" panose="020B0A04020102020204" pitchFamily="34" charset="0"/>
              </a:rPr>
              <a:t>Years</a:t>
            </a:r>
            <a:endParaRPr lang="es-ES" sz="1600" b="1" dirty="0" smtClean="0">
              <a:latin typeface="Arial Black" panose="020B0A04020102020204" pitchFamily="34" charset="0"/>
            </a:endParaRPr>
          </a:p>
          <a:p>
            <a:pPr algn="ctr"/>
            <a:endParaRPr lang="es-ES" sz="1600" b="1" dirty="0"/>
          </a:p>
        </p:txBody>
      </p:sp>
      <p:sp>
        <p:nvSpPr>
          <p:cNvPr id="3" name="CuadroTexto 2"/>
          <p:cNvSpPr txBox="1"/>
          <p:nvPr/>
        </p:nvSpPr>
        <p:spPr>
          <a:xfrm>
            <a:off x="6593249" y="4154505"/>
            <a:ext cx="1937085" cy="830997"/>
          </a:xfrm>
          <a:prstGeom prst="rect">
            <a:avLst/>
          </a:prstGeom>
          <a:noFill/>
        </p:spPr>
        <p:txBody>
          <a:bodyPr wrap="square" rtlCol="0">
            <a:spAutoFit/>
          </a:bodyPr>
          <a:lstStyle/>
          <a:p>
            <a:pPr algn="ctr" defTabSz="1219170"/>
            <a:r>
              <a:rPr lang="en-GB" sz="1400" kern="0" spc="133" dirty="0">
                <a:cs typeface="Arial" panose="020B0604020202020204" pitchFamily="34" charset="0"/>
              </a:rPr>
              <a:t>EMPLOYEES</a:t>
            </a:r>
          </a:p>
          <a:p>
            <a:pPr algn="ctr" defTabSz="1219170"/>
            <a:r>
              <a:rPr lang="en-GB" sz="1600" b="1" dirty="0" smtClean="0">
                <a:latin typeface="Arial Black" panose="020B0A04020102020204" pitchFamily="34" charset="0"/>
                <a:cs typeface="Arial" panose="020B0604020202020204" pitchFamily="34" charset="0"/>
              </a:rPr>
              <a:t>45,000+</a:t>
            </a:r>
          </a:p>
          <a:p>
            <a:endParaRPr lang="es-ES" dirty="0"/>
          </a:p>
        </p:txBody>
      </p:sp>
      <p:sp>
        <p:nvSpPr>
          <p:cNvPr id="6" name="Rectángulo 5"/>
          <p:cNvSpPr/>
          <p:nvPr/>
        </p:nvSpPr>
        <p:spPr>
          <a:xfrm>
            <a:off x="8830842" y="4154505"/>
            <a:ext cx="2045650" cy="553998"/>
          </a:xfrm>
          <a:prstGeom prst="rect">
            <a:avLst/>
          </a:prstGeom>
        </p:spPr>
        <p:txBody>
          <a:bodyPr wrap="square">
            <a:spAutoFit/>
          </a:bodyPr>
          <a:lstStyle/>
          <a:p>
            <a:pPr algn="ctr" defTabSz="1219170"/>
            <a:r>
              <a:rPr lang="en-GB" sz="1400" kern="0" spc="133" dirty="0"/>
              <a:t>INTERNATIONAL</a:t>
            </a:r>
          </a:p>
          <a:p>
            <a:pPr algn="ctr" defTabSz="1219170"/>
            <a:r>
              <a:rPr lang="en-GB" sz="1600" b="1" dirty="0">
                <a:latin typeface="Arial Black" panose="020B0A04020102020204" pitchFamily="34" charset="0"/>
              </a:rPr>
              <a:t>20+ Countries</a:t>
            </a:r>
          </a:p>
        </p:txBody>
      </p:sp>
      <p:sp>
        <p:nvSpPr>
          <p:cNvPr id="10" name="Elipse 9"/>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pic>
        <p:nvPicPr>
          <p:cNvPr id="12" name="Imagen 11"/>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418318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ALTRAN SPAIN AT GLANCE</a:t>
            </a:r>
          </a:p>
        </p:txBody>
      </p:sp>
      <p:sp>
        <p:nvSpPr>
          <p:cNvPr id="8" name="CuadroTexto 7"/>
          <p:cNvSpPr txBox="1"/>
          <p:nvPr/>
        </p:nvSpPr>
        <p:spPr>
          <a:xfrm>
            <a:off x="1736495" y="5276546"/>
            <a:ext cx="1782881"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TURNOVER 2017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Black" panose="020B0A04020102020204" pitchFamily="34" charset="0"/>
              </a:rPr>
              <a:t>~€215 billion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3" name="CuadroTexto 2"/>
          <p:cNvSpPr txBox="1"/>
          <p:nvPr/>
        </p:nvSpPr>
        <p:spPr>
          <a:xfrm>
            <a:off x="5482423" y="5276546"/>
            <a:ext cx="1937085" cy="830997"/>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0" cap="none" spc="133" normalizeH="0" baseline="0" noProof="0" dirty="0" smtClean="0">
                <a:ln>
                  <a:noFill/>
                </a:ln>
                <a:solidFill>
                  <a:prstClr val="black"/>
                </a:solidFill>
                <a:effectLst/>
                <a:uLnTx/>
                <a:uFillTx/>
                <a:latin typeface="Calibri" panose="020F0502020204030204"/>
                <a:ea typeface="+mn-ea"/>
                <a:cs typeface="Arial" panose="020B0604020202020204" pitchFamily="34" charset="0"/>
              </a:rPr>
              <a:t>EMPLOYEES</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dirty="0" smtClean="0">
                <a:solidFill>
                  <a:prstClr val="black"/>
                </a:solidFill>
                <a:latin typeface="Arial Black" panose="020B0A04020102020204" pitchFamily="34" charset="0"/>
                <a:cs typeface="Arial" panose="020B0604020202020204" pitchFamily="34" charset="0"/>
              </a:rPr>
              <a:t>3</a:t>
            </a:r>
            <a:r>
              <a:rPr kumimoji="0" lang="en-GB" sz="1600" b="1" i="0" u="none" strike="noStrike" kern="1200" cap="none" spc="0" normalizeH="0" baseline="0" noProof="0" dirty="0" smtClean="0">
                <a:ln>
                  <a:noFill/>
                </a:ln>
                <a:solidFill>
                  <a:prstClr val="black"/>
                </a:solidFill>
                <a:effectLst/>
                <a:uLnTx/>
                <a:uFillTx/>
                <a:latin typeface="Arial Black" panose="020B0A04020102020204" pitchFamily="34" charset="0"/>
                <a:cs typeface="Arial" panose="020B0604020202020204" pitchFamily="34" charset="0"/>
              </a:rPr>
              <a:t>,600+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6" name="Rectángulo 5"/>
          <p:cNvSpPr/>
          <p:nvPr/>
        </p:nvSpPr>
        <p:spPr>
          <a:xfrm>
            <a:off x="8804537" y="5269831"/>
            <a:ext cx="2045650" cy="800219"/>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kern="0" spc="133" dirty="0" smtClean="0">
                <a:solidFill>
                  <a:prstClr val="black"/>
                </a:solidFill>
                <a:latin typeface="Calibri" panose="020F0502020204030204"/>
              </a:rPr>
              <a:t>OFFICES</a:t>
            </a:r>
            <a:endParaRPr kumimoji="0" lang="en-GB" sz="1400" b="0" i="0" u="none" strike="noStrike" kern="0" cap="none" spc="133"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dirty="0">
                <a:solidFill>
                  <a:prstClr val="black"/>
                </a:solidFill>
                <a:latin typeface="Arial Black" panose="020B0A04020102020204" pitchFamily="34" charset="0"/>
              </a:rPr>
              <a:t>8</a:t>
            </a:r>
            <a:r>
              <a:rPr lang="en-GB" sz="1600" b="1" dirty="0" smtClean="0">
                <a:solidFill>
                  <a:prstClr val="black"/>
                </a:solidFill>
                <a:latin typeface="Arial Black" panose="020B0A04020102020204" pitchFamily="34" charset="0"/>
              </a:rPr>
              <a:t> headquarters</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smtClean="0">
              <a:ln>
                <a:noFill/>
              </a:ln>
              <a:solidFill>
                <a:prstClr val="black"/>
              </a:solidFill>
              <a:effectLst/>
              <a:uLnTx/>
              <a:uFillTx/>
              <a:latin typeface="Arial Black" panose="020B0A04020102020204" pitchFamily="34" charset="0"/>
            </a:endParaRPr>
          </a:p>
        </p:txBody>
      </p:sp>
      <p:sp>
        <p:nvSpPr>
          <p:cNvPr id="5" name="CuadroTexto 4"/>
          <p:cNvSpPr txBox="1"/>
          <p:nvPr/>
        </p:nvSpPr>
        <p:spPr>
          <a:xfrm>
            <a:off x="2288254" y="3838314"/>
            <a:ext cx="7259371" cy="1200329"/>
          </a:xfrm>
          <a:prstGeom prst="rect">
            <a:avLst/>
          </a:prstGeom>
          <a:noFill/>
        </p:spPr>
        <p:txBody>
          <a:bodyPr wrap="square" rtlCol="0">
            <a:spAutoFit/>
          </a:bodyPr>
          <a:lstStyle/>
          <a:p>
            <a:pPr algn="ctr"/>
            <a:r>
              <a:rPr lang="en-US" sz="1200" dirty="0" smtClean="0"/>
              <a:t> </a:t>
            </a:r>
            <a:r>
              <a:rPr lang="en-US" sz="1200" spc="5" dirty="0" smtClean="0">
                <a:cs typeface="Arial"/>
              </a:rPr>
              <a:t>Altran Spain </a:t>
            </a:r>
            <a:r>
              <a:rPr lang="en-US" sz="1200" spc="-5" dirty="0" smtClean="0">
                <a:cs typeface="Arial"/>
              </a:rPr>
              <a:t>have</a:t>
            </a:r>
            <a:r>
              <a:rPr lang="en-US" sz="1200" dirty="0" smtClean="0">
                <a:cs typeface="Arial"/>
              </a:rPr>
              <a:t> </a:t>
            </a:r>
            <a:r>
              <a:rPr lang="en-US" sz="1200" dirty="0">
                <a:cs typeface="Arial"/>
              </a:rPr>
              <a:t>a presence</a:t>
            </a:r>
            <a:r>
              <a:rPr lang="en-US" sz="1200" spc="-5" dirty="0">
                <a:cs typeface="Arial"/>
              </a:rPr>
              <a:t> in </a:t>
            </a:r>
            <a:r>
              <a:rPr lang="en-US" sz="1200" dirty="0">
                <a:cs typeface="Arial"/>
              </a:rPr>
              <a:t>the </a:t>
            </a:r>
            <a:r>
              <a:rPr lang="en-US" sz="1200" b="1" dirty="0">
                <a:cs typeface="Arial"/>
              </a:rPr>
              <a:t>most</a:t>
            </a:r>
            <a:r>
              <a:rPr lang="en-US" sz="1200" b="1" spc="-25" dirty="0">
                <a:cs typeface="Arial"/>
              </a:rPr>
              <a:t> </a:t>
            </a:r>
            <a:r>
              <a:rPr lang="en-US" sz="1200" b="1" dirty="0">
                <a:cs typeface="Arial"/>
              </a:rPr>
              <a:t>significant</a:t>
            </a:r>
            <a:r>
              <a:rPr lang="en-US" sz="1200" b="1" spc="-35" dirty="0">
                <a:cs typeface="Arial"/>
              </a:rPr>
              <a:t> </a:t>
            </a:r>
            <a:r>
              <a:rPr lang="en-US" sz="1200" b="1" dirty="0">
                <a:cs typeface="Arial"/>
              </a:rPr>
              <a:t>companies</a:t>
            </a:r>
            <a:r>
              <a:rPr lang="en-US" sz="1200" b="1" spc="-15" dirty="0">
                <a:cs typeface="Arial"/>
              </a:rPr>
              <a:t> </a:t>
            </a:r>
            <a:r>
              <a:rPr lang="en-US" sz="1200" spc="-5" dirty="0">
                <a:cs typeface="Arial"/>
              </a:rPr>
              <a:t>in</a:t>
            </a:r>
            <a:r>
              <a:rPr lang="en-US" sz="1200" dirty="0">
                <a:cs typeface="Arial"/>
              </a:rPr>
              <a:t> the</a:t>
            </a:r>
            <a:r>
              <a:rPr lang="en-US" sz="1200" spc="-20" dirty="0">
                <a:cs typeface="Arial"/>
              </a:rPr>
              <a:t> </a:t>
            </a:r>
            <a:r>
              <a:rPr lang="en-US" sz="1200" dirty="0">
                <a:cs typeface="Arial"/>
              </a:rPr>
              <a:t>major</a:t>
            </a:r>
            <a:r>
              <a:rPr lang="en-US" sz="1200" spc="-25" dirty="0">
                <a:cs typeface="Arial"/>
              </a:rPr>
              <a:t> </a:t>
            </a:r>
            <a:r>
              <a:rPr lang="en-US" sz="1200" dirty="0">
                <a:cs typeface="Arial"/>
              </a:rPr>
              <a:t>market</a:t>
            </a:r>
            <a:r>
              <a:rPr lang="en-US" sz="1200" spc="-50" dirty="0">
                <a:cs typeface="Arial"/>
              </a:rPr>
              <a:t> </a:t>
            </a:r>
            <a:r>
              <a:rPr lang="en-US" sz="1200" dirty="0" smtClean="0">
                <a:cs typeface="Arial"/>
              </a:rPr>
              <a:t>sectors </a:t>
            </a:r>
            <a:r>
              <a:rPr lang="en-US" sz="1200" dirty="0" smtClean="0"/>
              <a:t>as </a:t>
            </a:r>
            <a:r>
              <a:rPr lang="en-US" sz="1200" dirty="0" err="1" smtClean="0"/>
              <a:t>Movistar</a:t>
            </a:r>
            <a:r>
              <a:rPr lang="en-US" sz="1200" dirty="0" smtClean="0"/>
              <a:t>, Gas Natural, Santander</a:t>
            </a:r>
            <a:r>
              <a:rPr lang="en-US" sz="1200" dirty="0" smtClean="0">
                <a:cs typeface="Arial"/>
              </a:rPr>
              <a:t>,</a:t>
            </a:r>
            <a:r>
              <a:rPr lang="en-US" sz="1200" spc="-35" dirty="0" smtClean="0">
                <a:cs typeface="Arial"/>
              </a:rPr>
              <a:t> </a:t>
            </a:r>
            <a:r>
              <a:rPr lang="en-US" sz="1200" spc="-10" dirty="0">
                <a:cs typeface="Arial"/>
              </a:rPr>
              <a:t>with</a:t>
            </a:r>
            <a:r>
              <a:rPr lang="en-US" sz="1200" dirty="0">
                <a:cs typeface="Arial"/>
              </a:rPr>
              <a:t> a </a:t>
            </a:r>
            <a:r>
              <a:rPr lang="en-US" sz="1200" spc="-5" dirty="0">
                <a:cs typeface="Arial"/>
              </a:rPr>
              <a:t>growing</a:t>
            </a:r>
            <a:r>
              <a:rPr lang="en-US" sz="1200" dirty="0">
                <a:cs typeface="Arial"/>
              </a:rPr>
              <a:t> professional</a:t>
            </a:r>
            <a:r>
              <a:rPr lang="en-US" sz="1200" spc="-20" dirty="0">
                <a:cs typeface="Arial"/>
              </a:rPr>
              <a:t> </a:t>
            </a:r>
            <a:r>
              <a:rPr lang="en-US" sz="1200" dirty="0">
                <a:cs typeface="Arial"/>
              </a:rPr>
              <a:t>workforce</a:t>
            </a:r>
            <a:r>
              <a:rPr lang="en-US" sz="1200" spc="-40" dirty="0">
                <a:cs typeface="Arial"/>
              </a:rPr>
              <a:t> </a:t>
            </a:r>
            <a:r>
              <a:rPr lang="en-US" sz="1200" dirty="0">
                <a:cs typeface="Arial"/>
              </a:rPr>
              <a:t>and</a:t>
            </a:r>
            <a:r>
              <a:rPr lang="en-US" sz="1200" spc="-5" dirty="0">
                <a:cs typeface="Arial"/>
              </a:rPr>
              <a:t> </a:t>
            </a:r>
            <a:r>
              <a:rPr lang="en-US" sz="1200" dirty="0">
                <a:cs typeface="Arial"/>
              </a:rPr>
              <a:t>new  offices to better meet </a:t>
            </a:r>
            <a:r>
              <a:rPr lang="en-US" sz="1200" dirty="0" smtClean="0">
                <a:cs typeface="Arial"/>
              </a:rPr>
              <a:t>the</a:t>
            </a:r>
          </a:p>
          <a:p>
            <a:pPr algn="ctr"/>
            <a:r>
              <a:rPr lang="en-US" sz="1200" dirty="0" smtClean="0">
                <a:cs typeface="Arial"/>
              </a:rPr>
              <a:t> demands of the</a:t>
            </a:r>
            <a:r>
              <a:rPr lang="en-US" sz="1200" spc="-200" dirty="0" smtClean="0">
                <a:cs typeface="Arial"/>
              </a:rPr>
              <a:t> </a:t>
            </a:r>
            <a:r>
              <a:rPr lang="en-US" sz="1200" spc="-5" dirty="0">
                <a:cs typeface="Arial"/>
              </a:rPr>
              <a:t>clients.</a:t>
            </a:r>
            <a:endParaRPr lang="en-US" sz="1200" dirty="0">
              <a:cs typeface="Arial"/>
            </a:endParaRPr>
          </a:p>
          <a:p>
            <a:pPr algn="ctr"/>
            <a:endParaRPr lang="en-US" sz="1200" dirty="0" smtClean="0"/>
          </a:p>
          <a:p>
            <a:pPr algn="ctr"/>
            <a:r>
              <a:rPr lang="en-US" sz="1200" dirty="0" smtClean="0"/>
              <a:t>We have presence in </a:t>
            </a:r>
            <a:r>
              <a:rPr lang="es-ES" sz="1200" dirty="0" smtClean="0"/>
              <a:t>MADRID, BARCELONA, SEVILLE, CADIZ, VITORIA, FERROL, SAN SEBASTIAN, PAMPLONA.</a:t>
            </a:r>
          </a:p>
          <a:p>
            <a:pPr algn="ctr"/>
            <a:endParaRPr lang="es-ES" sz="1200" dirty="0"/>
          </a:p>
        </p:txBody>
      </p:sp>
      <p:sp>
        <p:nvSpPr>
          <p:cNvPr id="9" name="Elipse 8"/>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pic>
        <p:nvPicPr>
          <p:cNvPr id="11" name="Imagen 10"/>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94092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ALTRAN</a:t>
            </a:r>
            <a:r>
              <a:rPr kumimoji="0" lang="es-ES" sz="2800" b="1"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ASD SPAIN AT GLANCE</a:t>
            </a: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CuadroTexto 7"/>
          <p:cNvSpPr txBox="1"/>
          <p:nvPr/>
        </p:nvSpPr>
        <p:spPr>
          <a:xfrm>
            <a:off x="1736496" y="5276546"/>
            <a:ext cx="1550084"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TURNOVER 2017</a:t>
            </a:r>
          </a:p>
          <a:p>
            <a:pPr lvl="0" algn="ctr"/>
            <a:r>
              <a:rPr lang="en-US" sz="1600" b="1" dirty="0" smtClean="0">
                <a:solidFill>
                  <a:prstClr val="black"/>
                </a:solidFill>
                <a:latin typeface="Arial Black" panose="020B0A04020102020204" pitchFamily="34" charset="0"/>
              </a:rPr>
              <a:t>57 m</a:t>
            </a:r>
            <a:r>
              <a:rPr lang="en-US" sz="1600" b="1" dirty="0">
                <a:solidFill>
                  <a:prstClr val="black"/>
                </a:solidFill>
                <a:latin typeface="Arial Black" panose="020B0A04020102020204" pitchFamily="34" charset="0"/>
              </a:rPr>
              <a:t> €</a:t>
            </a:r>
            <a:endParaRPr kumimoji="0" lang="en-US" sz="1600" b="1" i="0" u="none" strike="noStrike" kern="1200" cap="none" spc="0" normalizeH="0" baseline="0" noProof="0" dirty="0" smtClean="0">
              <a:ln>
                <a:noFill/>
              </a:ln>
              <a:solidFill>
                <a:prstClr val="black"/>
              </a:solidFill>
              <a:effectLst/>
              <a:uLnTx/>
              <a:uFillTx/>
              <a:latin typeface="Arial Black" panose="020B0A040201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3" name="CuadroTexto 2"/>
          <p:cNvSpPr txBox="1"/>
          <p:nvPr/>
        </p:nvSpPr>
        <p:spPr>
          <a:xfrm>
            <a:off x="5482423" y="5276546"/>
            <a:ext cx="1937085" cy="830997"/>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0" cap="none" spc="133" normalizeH="0" baseline="0" noProof="0" dirty="0" smtClean="0">
                <a:ln>
                  <a:noFill/>
                </a:ln>
                <a:solidFill>
                  <a:prstClr val="black"/>
                </a:solidFill>
                <a:effectLst/>
                <a:uLnTx/>
                <a:uFillTx/>
                <a:latin typeface="Calibri" panose="020F0502020204030204"/>
                <a:ea typeface="+mn-ea"/>
                <a:cs typeface="Arial" panose="020B0604020202020204" pitchFamily="34" charset="0"/>
              </a:rPr>
              <a:t>EMPLOYEES 2017</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dirty="0" smtClean="0">
                <a:solidFill>
                  <a:prstClr val="black"/>
                </a:solidFill>
                <a:latin typeface="Arial Black" panose="020B0A04020102020204" pitchFamily="34" charset="0"/>
                <a:cs typeface="Arial" panose="020B0604020202020204" pitchFamily="34" charset="0"/>
              </a:rPr>
              <a:t>1,150 +</a:t>
            </a:r>
            <a:endParaRPr kumimoji="0" lang="en-GB" sz="1600" b="1" i="0" u="none" strike="noStrike" kern="1200" cap="none" spc="0" normalizeH="0" baseline="0" noProof="0" dirty="0" smtClean="0">
              <a:ln>
                <a:noFill/>
              </a:ln>
              <a:solidFill>
                <a:prstClr val="black"/>
              </a:solidFill>
              <a:effectLst/>
              <a:uLnTx/>
              <a:uFillTx/>
              <a:latin typeface="Arial Black" panose="020B0A040201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6" name="Rectángulo 5"/>
          <p:cNvSpPr/>
          <p:nvPr/>
        </p:nvSpPr>
        <p:spPr>
          <a:xfrm>
            <a:off x="8804537" y="5269831"/>
            <a:ext cx="2045650" cy="5539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kern="0" spc="133" noProof="0" dirty="0" smtClean="0">
                <a:solidFill>
                  <a:prstClr val="black"/>
                </a:solidFill>
                <a:latin typeface="Calibri" panose="020F0502020204030204"/>
              </a:rPr>
              <a:t>R &amp; PROJECTS</a:t>
            </a:r>
            <a:endParaRPr kumimoji="0" lang="en-GB" sz="1400" b="0" i="0" u="none" strike="noStrike" kern="0" cap="none" spc="133"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dirty="0" smtClean="0">
                <a:solidFill>
                  <a:prstClr val="black"/>
                </a:solidFill>
                <a:latin typeface="Arial Black" panose="020B0A04020102020204" pitchFamily="34" charset="0"/>
              </a:rPr>
              <a:t>11</a:t>
            </a:r>
            <a:endParaRPr kumimoji="0" lang="en-GB" sz="1600" b="1" i="0" u="none" strike="noStrike" kern="1200" cap="none" spc="0" normalizeH="0" baseline="0" noProof="0" dirty="0" smtClean="0">
              <a:ln>
                <a:noFill/>
              </a:ln>
              <a:solidFill>
                <a:prstClr val="black"/>
              </a:solidFill>
              <a:effectLst/>
              <a:uLnTx/>
              <a:uFillTx/>
              <a:latin typeface="Arial Black" panose="020B0A04020102020204" pitchFamily="34" charset="0"/>
            </a:endParaRPr>
          </a:p>
        </p:txBody>
      </p:sp>
      <p:sp>
        <p:nvSpPr>
          <p:cNvPr id="5" name="CuadroTexto 4"/>
          <p:cNvSpPr txBox="1"/>
          <p:nvPr/>
        </p:nvSpPr>
        <p:spPr>
          <a:xfrm>
            <a:off x="2288254" y="3838314"/>
            <a:ext cx="725937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Airbus Group is ALTRAN’s main customer, not only in Spain but worldwide. </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ALTRAN Aeronautics, Space and </a:t>
            </a:r>
            <a:r>
              <a:rPr kumimoji="0" lang="en-US" sz="1200" b="1" i="0" u="none" strike="noStrike" kern="1200" cap="none" spc="0" normalizeH="0" baseline="0" noProof="0" dirty="0" err="1" smtClean="0">
                <a:ln>
                  <a:noFill/>
                </a:ln>
                <a:solidFill>
                  <a:prstClr val="black"/>
                </a:solidFill>
                <a:effectLst/>
                <a:uLnTx/>
                <a:uFillTx/>
                <a:latin typeface="Calibri" panose="020F0502020204030204"/>
                <a:ea typeface="+mn-ea"/>
                <a:cs typeface="+mn-cs"/>
              </a:rPr>
              <a:t>Defence</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division</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is nowadays more than </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25% of the company. </a:t>
            </a:r>
            <a:endParaRPr kumimoji="0" lang="es-ES"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9" name="Elipse 8"/>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pic>
        <p:nvPicPr>
          <p:cNvPr id="11" name="Imagen 10"/>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314717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48095" y="2237873"/>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a:p>
            <a:pPr lvl="0" algn="ct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a:p>
            <a:pPr lvl="0" algn="ct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ALTRAN</a:t>
            </a:r>
            <a:r>
              <a:rPr lang="en-US" sz="2800" b="1" dirty="0" smtClean="0">
                <a:solidFill>
                  <a:prstClr val="white"/>
                </a:solidFill>
                <a:latin typeface="Arial" panose="020B0604020202020204" pitchFamily="34" charset="0"/>
                <a:cs typeface="Arial" panose="020B0604020202020204" pitchFamily="34" charset="0"/>
              </a:rPr>
              <a:t> </a:t>
            </a:r>
            <a:r>
              <a:rPr lang="en-US" sz="2800" b="1" dirty="0">
                <a:solidFill>
                  <a:prstClr val="white"/>
                </a:solidFill>
                <a:latin typeface="Arial" panose="020B0604020202020204" pitchFamily="34" charset="0"/>
                <a:cs typeface="Arial" panose="020B0604020202020204" pitchFamily="34" charset="0"/>
              </a:rPr>
              <a:t>FOOTPRINT IN</a:t>
            </a:r>
          </a:p>
          <a:p>
            <a:pPr lvl="0" algn="ctr"/>
            <a:r>
              <a:rPr lang="en-US" sz="2800" b="1" dirty="0">
                <a:solidFill>
                  <a:prstClr val="white"/>
                </a:solidFill>
                <a:latin typeface="Arial" panose="020B0604020202020204" pitchFamily="34" charset="0"/>
                <a:cs typeface="Arial" panose="020B0604020202020204" pitchFamily="34" charset="0"/>
              </a:rPr>
              <a:t>AERONAUTICS, SPACE, DEFENCE AND NAVAL</a:t>
            </a:r>
          </a:p>
          <a:p>
            <a:pPr lvl="0" algn="ctr"/>
            <a:endParaRPr lang="en-US" sz="32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2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ZoneTexte 57"/>
          <p:cNvSpPr txBox="1"/>
          <p:nvPr/>
        </p:nvSpPr>
        <p:spPr>
          <a:xfrm>
            <a:off x="625556" y="4071708"/>
            <a:ext cx="3924197" cy="415498"/>
          </a:xfrm>
          <a:prstGeom prst="rect">
            <a:avLst/>
          </a:prstGeom>
          <a:noFill/>
        </p:spPr>
        <p:txBody>
          <a:bodyPr wrap="square" lIns="0" tIns="0" rIns="0" bIns="0" rtlCol="0">
            <a:spAutoFit/>
          </a:bodyPr>
          <a:lstStyle/>
          <a:p>
            <a:pPr algn="ctr" defTabSz="1218060"/>
            <a:r>
              <a:rPr lang="en-GB" sz="1600" dirty="0">
                <a:latin typeface="Arial Black" panose="020B0A04020102020204" pitchFamily="34" charset="0"/>
                <a:ea typeface="Arial" charset="0"/>
                <a:cs typeface="Arial" charset="0"/>
              </a:rPr>
              <a:t>30+</a:t>
            </a:r>
          </a:p>
          <a:p>
            <a:pPr algn="ctr" defTabSz="1218060"/>
            <a:r>
              <a:rPr lang="en-GB" sz="1100" dirty="0">
                <a:latin typeface="Arial"/>
                <a:cs typeface="Arial" charset="0"/>
              </a:rPr>
              <a:t>YEARS PRESENCE IN AEROSPACE AND DEFENSE</a:t>
            </a:r>
          </a:p>
        </p:txBody>
      </p:sp>
      <p:sp>
        <p:nvSpPr>
          <p:cNvPr id="10" name="ZoneTexte 58"/>
          <p:cNvSpPr txBox="1"/>
          <p:nvPr/>
        </p:nvSpPr>
        <p:spPr>
          <a:xfrm>
            <a:off x="9419374" y="4080159"/>
            <a:ext cx="1327286" cy="415498"/>
          </a:xfrm>
          <a:prstGeom prst="rect">
            <a:avLst/>
          </a:prstGeom>
          <a:noFill/>
        </p:spPr>
        <p:txBody>
          <a:bodyPr wrap="none" lIns="0" tIns="0" rIns="0" bIns="0" rtlCol="0">
            <a:spAutoFit/>
          </a:bodyPr>
          <a:lstStyle/>
          <a:p>
            <a:pPr algn="ctr" defTabSz="1218060"/>
            <a:r>
              <a:rPr lang="en-US" sz="1600" dirty="0">
                <a:latin typeface="Arial Black" panose="020B0A04020102020204" pitchFamily="34" charset="0"/>
                <a:cs typeface="Arial" charset="0"/>
              </a:rPr>
              <a:t>€475m+</a:t>
            </a:r>
          </a:p>
          <a:p>
            <a:pPr algn="ctr" defTabSz="1218060"/>
            <a:r>
              <a:rPr lang="en-US" sz="1100" dirty="0">
                <a:latin typeface="Arial"/>
                <a:cs typeface="Arial" charset="0"/>
              </a:rPr>
              <a:t>TURNOVER IN 2017</a:t>
            </a:r>
          </a:p>
        </p:txBody>
      </p:sp>
      <p:sp>
        <p:nvSpPr>
          <p:cNvPr id="11" name="ZoneTexte 59"/>
          <p:cNvSpPr txBox="1"/>
          <p:nvPr/>
        </p:nvSpPr>
        <p:spPr>
          <a:xfrm>
            <a:off x="5460332" y="4071661"/>
            <a:ext cx="1691168" cy="415498"/>
          </a:xfrm>
          <a:prstGeom prst="rect">
            <a:avLst/>
          </a:prstGeom>
          <a:noFill/>
        </p:spPr>
        <p:txBody>
          <a:bodyPr wrap="none" lIns="0" tIns="0" rIns="0" bIns="0" rtlCol="0">
            <a:spAutoFit/>
          </a:bodyPr>
          <a:lstStyle/>
          <a:p>
            <a:pPr algn="ctr" defTabSz="1218060"/>
            <a:r>
              <a:rPr lang="en-GB" sz="1600" dirty="0">
                <a:latin typeface="Arial Black" panose="020B0A04020102020204" pitchFamily="34" charset="0"/>
                <a:cs typeface="Arial" charset="0"/>
              </a:rPr>
              <a:t>5,700+</a:t>
            </a:r>
          </a:p>
          <a:p>
            <a:pPr algn="ctr" defTabSz="1218060"/>
            <a:r>
              <a:rPr lang="en-GB" sz="1100" dirty="0">
                <a:latin typeface="Arial"/>
                <a:cs typeface="Arial" charset="0"/>
              </a:rPr>
              <a:t>DEDICATED ENGINEERS</a:t>
            </a:r>
          </a:p>
        </p:txBody>
      </p:sp>
      <p:sp>
        <p:nvSpPr>
          <p:cNvPr id="12" name="Elipse 11"/>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pic>
        <p:nvPicPr>
          <p:cNvPr id="14" name="Imagen 13"/>
          <p:cNvPicPr>
            <a:picLocks noChangeAspect="1"/>
          </p:cNvPicPr>
          <p:nvPr/>
        </p:nvPicPr>
        <p:blipFill rotWithShape="1">
          <a:blip r:embed="rId2"/>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266621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113888" y="2232478"/>
            <a:ext cx="10045602" cy="1371601"/>
          </a:xfrm>
          <a:prstGeom prst="rect">
            <a:avLst/>
          </a:prstGeom>
          <a:solidFill>
            <a:srgbClr val="66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ALTRAN FOOTPRINT</a:t>
            </a:r>
            <a:r>
              <a:rPr kumimoji="0" lang="es-ES" sz="2800" b="1"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WITH AIRBUS DS</a:t>
            </a:r>
            <a:endParaRPr kumimoji="0" lang="es-ES" sz="28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ZoneTexte 57"/>
          <p:cNvSpPr txBox="1"/>
          <p:nvPr/>
        </p:nvSpPr>
        <p:spPr>
          <a:xfrm>
            <a:off x="7534562" y="3661305"/>
            <a:ext cx="3924197" cy="461665"/>
          </a:xfrm>
          <a:prstGeom prst="rect">
            <a:avLst/>
          </a:prstGeom>
          <a:noFill/>
        </p:spPr>
        <p:txBody>
          <a:bodyPr wrap="square" lIns="0" tIns="0" rIns="0" bIns="0" rtlCol="0">
            <a:spAutoFit/>
          </a:bodyPr>
          <a:lstStyle/>
          <a:p>
            <a:pPr algn="ctr" defTabSz="1218030">
              <a:defRPr/>
            </a:pPr>
            <a:r>
              <a:rPr lang="en-GB" sz="1600" b="1" dirty="0">
                <a:latin typeface="Arial Black" panose="020B0A04020102020204" pitchFamily="34" charset="0"/>
                <a:cs typeface="Arial" charset="0"/>
              </a:rPr>
              <a:t>78%</a:t>
            </a:r>
          </a:p>
          <a:p>
            <a:pPr algn="ctr" defTabSz="1218030">
              <a:defRPr/>
            </a:pPr>
            <a:r>
              <a:rPr lang="en-GB" sz="1400" dirty="0">
                <a:cs typeface="Arial" charset="0"/>
              </a:rPr>
              <a:t>ADM 2+ </a:t>
            </a:r>
            <a:r>
              <a:rPr lang="en-GB" sz="1400" i="1" dirty="0">
                <a:cs typeface="Arial" charset="0"/>
              </a:rPr>
              <a:t>(</a:t>
            </a:r>
            <a:r>
              <a:rPr lang="en-US" sz="1400" i="1" dirty="0">
                <a:cs typeface="Arial" charset="0"/>
              </a:rPr>
              <a:t>Work Packages/ Service Level Agreement)</a:t>
            </a:r>
            <a:endParaRPr lang="en-GB" sz="1400" i="1" dirty="0">
              <a:cs typeface="Arial" charset="0"/>
            </a:endParaRPr>
          </a:p>
        </p:txBody>
      </p:sp>
      <p:sp>
        <p:nvSpPr>
          <p:cNvPr id="10" name="ZoneTexte 58"/>
          <p:cNvSpPr txBox="1"/>
          <p:nvPr/>
        </p:nvSpPr>
        <p:spPr>
          <a:xfrm>
            <a:off x="1486009" y="3680393"/>
            <a:ext cx="1381660" cy="461665"/>
          </a:xfrm>
          <a:prstGeom prst="rect">
            <a:avLst/>
          </a:prstGeom>
          <a:noFill/>
        </p:spPr>
        <p:txBody>
          <a:bodyPr wrap="none" lIns="0" tIns="0" rIns="0" bIns="0" rtlCol="0">
            <a:spAutoFit/>
          </a:bodyPr>
          <a:lstStyle/>
          <a:p>
            <a:pPr algn="ctr" defTabSz="1218030">
              <a:defRPr/>
            </a:pPr>
            <a:r>
              <a:rPr lang="en-US" sz="1600" b="1" dirty="0">
                <a:latin typeface="Arial Black" panose="020B0A04020102020204" pitchFamily="34" charset="0"/>
                <a:cs typeface="Arial" charset="0"/>
              </a:rPr>
              <a:t>€55 M€</a:t>
            </a:r>
          </a:p>
          <a:p>
            <a:pPr algn="ctr" defTabSz="1218030">
              <a:defRPr/>
            </a:pPr>
            <a:r>
              <a:rPr lang="en-US" sz="1400" dirty="0">
                <a:cs typeface="Arial" charset="0"/>
              </a:rPr>
              <a:t>REVENUES IN 2017</a:t>
            </a:r>
          </a:p>
        </p:txBody>
      </p:sp>
      <p:sp>
        <p:nvSpPr>
          <p:cNvPr id="11" name="ZoneTexte 59"/>
          <p:cNvSpPr txBox="1"/>
          <p:nvPr/>
        </p:nvSpPr>
        <p:spPr>
          <a:xfrm>
            <a:off x="5168335" y="3675821"/>
            <a:ext cx="1406860" cy="461665"/>
          </a:xfrm>
          <a:prstGeom prst="rect">
            <a:avLst/>
          </a:prstGeom>
          <a:noFill/>
        </p:spPr>
        <p:txBody>
          <a:bodyPr wrap="none" lIns="0" tIns="0" rIns="0" bIns="0" rtlCol="0">
            <a:spAutoFit/>
          </a:bodyPr>
          <a:lstStyle/>
          <a:p>
            <a:pPr algn="ctr" defTabSz="1218030">
              <a:defRPr/>
            </a:pPr>
            <a:r>
              <a:rPr lang="en-GB" sz="1600" b="1" dirty="0">
                <a:latin typeface="Arial Black" panose="020B0A04020102020204" pitchFamily="34" charset="0"/>
                <a:cs typeface="Arial" charset="0"/>
              </a:rPr>
              <a:t>4</a:t>
            </a:r>
          </a:p>
          <a:p>
            <a:pPr algn="ctr" defTabSz="1218030">
              <a:defRPr/>
            </a:pPr>
            <a:r>
              <a:rPr lang="en-GB" sz="1400" dirty="0">
                <a:cs typeface="Arial" charset="0"/>
              </a:rPr>
              <a:t>ACTIVE COUNTRIES</a:t>
            </a:r>
          </a:p>
        </p:txBody>
      </p:sp>
      <p:pic>
        <p:nvPicPr>
          <p:cNvPr id="12" name="Picture 2" descr="http://t1.gstatic.com/images?q=tbn:FA6dd39sN_zA6M:http://embruns.net/images/drapeau%2520fran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1158" y="4240311"/>
            <a:ext cx="289452" cy="165672"/>
          </a:xfrm>
          <a:prstGeom prst="rect">
            <a:avLst/>
          </a:prstGeom>
          <a:noFill/>
          <a:ln w="9525">
            <a:noFill/>
            <a:miter lim="800000"/>
            <a:headEnd/>
            <a:tailEnd/>
          </a:ln>
        </p:spPr>
      </p:pic>
      <p:pic>
        <p:nvPicPr>
          <p:cNvPr id="13" name="Picture 3" descr="http://t2.gstatic.com/images?q=tbn:_W-6P60D8iYZdM:http://www.pubfoot.com/blog/wp-content/uploads/2009/09/allemagne-drapea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6487" y="4239307"/>
            <a:ext cx="303433" cy="161069"/>
          </a:xfrm>
          <a:prstGeom prst="rect">
            <a:avLst/>
          </a:prstGeom>
          <a:noFill/>
          <a:ln w="9525">
            <a:noFill/>
            <a:miter lim="800000"/>
            <a:headEnd/>
            <a:tailEnd/>
          </a:ln>
        </p:spPr>
      </p:pic>
      <p:pic>
        <p:nvPicPr>
          <p:cNvPr id="14" name="Picture 9" descr="http://t1.gstatic.com/images?q=tbn:XKAdOgczOTd-nM:http://www.doublet.fr/drapeaux-elections/drapeaux/pays/monde/drapeau%2BEspagn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8316" y="4231846"/>
            <a:ext cx="299125" cy="171853"/>
          </a:xfrm>
          <a:prstGeom prst="rect">
            <a:avLst/>
          </a:prstGeom>
          <a:noFill/>
          <a:ln w="9525">
            <a:noFill/>
            <a:miter lim="800000"/>
            <a:headEnd/>
            <a:tailEnd/>
          </a:ln>
        </p:spPr>
      </p:pic>
      <p:pic>
        <p:nvPicPr>
          <p:cNvPr id="15" name="Picture 5" descr="http://t2.gstatic.com/images?q=tbn:CQD6zfdY24_eGM:http://www.ecoles.cfwb.be/empescfkain/theatre2007/drapeaux/drapeau_UK.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0973" y="4239758"/>
            <a:ext cx="288443" cy="173737"/>
          </a:xfrm>
          <a:prstGeom prst="rect">
            <a:avLst/>
          </a:prstGeom>
          <a:noFill/>
          <a:ln w="9525">
            <a:noFill/>
            <a:miter lim="800000"/>
            <a:headEnd/>
            <a:tailEnd/>
          </a:ln>
        </p:spPr>
      </p:pic>
      <p:sp>
        <p:nvSpPr>
          <p:cNvPr id="16" name="Espace réservé du texte 18"/>
          <p:cNvSpPr txBox="1">
            <a:spLocks/>
          </p:cNvSpPr>
          <p:nvPr/>
        </p:nvSpPr>
        <p:spPr>
          <a:xfrm>
            <a:off x="1145198" y="4358877"/>
            <a:ext cx="4449025" cy="30194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00"/>
              </a:lnSpc>
              <a:defRPr/>
            </a:pPr>
            <a:r>
              <a:rPr lang="en-US" sz="1100" b="1" kern="0" dirty="0" smtClean="0">
                <a:solidFill>
                  <a:srgbClr val="00B4B9"/>
                </a:solidFill>
                <a:ea typeface="Arial" charset="0"/>
                <a:cs typeface="Arial" charset="0"/>
              </a:rPr>
              <a:t>INVOLVEMENT  IN MAJOR PROGRAMS</a:t>
            </a:r>
            <a:endParaRPr lang="en-US" sz="1100" b="1" kern="0" dirty="0">
              <a:solidFill>
                <a:srgbClr val="00B4B9"/>
              </a:solidFill>
              <a:ea typeface="Arial" charset="0"/>
              <a:cs typeface="Arial" charset="0"/>
            </a:endParaRPr>
          </a:p>
        </p:txBody>
      </p:sp>
      <p:grpSp>
        <p:nvGrpSpPr>
          <p:cNvPr id="17" name="4 Grupo"/>
          <p:cNvGrpSpPr/>
          <p:nvPr/>
        </p:nvGrpSpPr>
        <p:grpSpPr>
          <a:xfrm>
            <a:off x="1145198" y="4733817"/>
            <a:ext cx="9876674" cy="1911196"/>
            <a:chOff x="-42580" y="3201735"/>
            <a:chExt cx="8953833" cy="2366462"/>
          </a:xfrm>
        </p:grpSpPr>
        <p:pic>
          <p:nvPicPr>
            <p:cNvPr id="18" name="Imagen 17"/>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8073361" y="3233278"/>
              <a:ext cx="837892" cy="478311"/>
            </a:xfrm>
            <a:prstGeom prst="rect">
              <a:avLst/>
            </a:prstGeom>
          </p:spPr>
        </p:pic>
        <p:pic>
          <p:nvPicPr>
            <p:cNvPr id="19" name="Imagen 18"/>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265512" y="4103286"/>
              <a:ext cx="751094" cy="507484"/>
            </a:xfrm>
            <a:prstGeom prst="rect">
              <a:avLst/>
            </a:prstGeom>
          </p:spPr>
        </p:pic>
        <p:pic>
          <p:nvPicPr>
            <p:cNvPr id="20" name="Imagen 19"/>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288921" y="3226632"/>
              <a:ext cx="740132" cy="491784"/>
            </a:xfrm>
            <a:prstGeom prst="rect">
              <a:avLst/>
            </a:prstGeom>
          </p:spPr>
        </p:pic>
        <p:pic>
          <p:nvPicPr>
            <p:cNvPr id="21" name="Imagen 20"/>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6498428" y="3246563"/>
              <a:ext cx="739786" cy="467724"/>
            </a:xfrm>
            <a:prstGeom prst="rect">
              <a:avLst/>
            </a:prstGeom>
          </p:spPr>
        </p:pic>
        <p:grpSp>
          <p:nvGrpSpPr>
            <p:cNvPr id="22" name="Groupe 1"/>
            <p:cNvGrpSpPr/>
            <p:nvPr/>
          </p:nvGrpSpPr>
          <p:grpSpPr>
            <a:xfrm>
              <a:off x="307687" y="3217200"/>
              <a:ext cx="864000" cy="841317"/>
              <a:chOff x="106079" y="3867894"/>
              <a:chExt cx="864000" cy="841317"/>
            </a:xfrm>
          </p:grpSpPr>
          <p:pic>
            <p:nvPicPr>
              <p:cNvPr id="66" name="Picture 6"/>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187662" y="3867894"/>
                <a:ext cx="718744" cy="54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20"/>
              <p:cNvSpPr/>
              <p:nvPr/>
            </p:nvSpPr>
            <p:spPr>
              <a:xfrm>
                <a:off x="106079" y="4459782"/>
                <a:ext cx="864000" cy="249429"/>
              </a:xfrm>
              <a:prstGeom prst="rect">
                <a:avLst/>
              </a:prstGeom>
              <a:solidFill>
                <a:srgbClr val="FFFFFF">
                  <a:alpha val="60000"/>
                </a:srgbClr>
              </a:solidFill>
              <a:ln>
                <a:noFill/>
              </a:ln>
            </p:spPr>
            <p:txBody>
              <a:bodyPr wrap="square" lIns="48000" tIns="48000" rIns="48000" bIns="48000">
                <a:spAutoFit/>
              </a:bodyPr>
              <a:lstStyle/>
              <a:p>
                <a:pPr algn="ctr" defTabSz="1218030">
                  <a:defRPr/>
                </a:pPr>
                <a:r>
                  <a:rPr lang="fr-FR" sz="800" b="1" dirty="0">
                    <a:solidFill>
                      <a:srgbClr val="464B69"/>
                    </a:solidFill>
                    <a:latin typeface="Arial"/>
                  </a:rPr>
                  <a:t>ATV</a:t>
                </a:r>
                <a:endParaRPr lang="en-US" sz="800" b="1" dirty="0">
                  <a:solidFill>
                    <a:srgbClr val="464B69"/>
                  </a:solidFill>
                  <a:latin typeface="Arial"/>
                </a:endParaRPr>
              </a:p>
            </p:txBody>
          </p:sp>
        </p:grpSp>
        <p:grpSp>
          <p:nvGrpSpPr>
            <p:cNvPr id="23" name="Groupe 2"/>
            <p:cNvGrpSpPr/>
            <p:nvPr/>
          </p:nvGrpSpPr>
          <p:grpSpPr>
            <a:xfrm>
              <a:off x="1137018" y="3217200"/>
              <a:ext cx="756000" cy="1005802"/>
              <a:chOff x="1253214" y="3867894"/>
              <a:chExt cx="756000" cy="1005802"/>
            </a:xfrm>
          </p:grpSpPr>
          <p:pic>
            <p:nvPicPr>
              <p:cNvPr id="64" name="Picture 7"/>
              <p:cNvPicPr>
                <a:picLocks noChangeAspect="1" noChangeArrowheads="1"/>
              </p:cNvPicPr>
              <p:nvPr/>
            </p:nvPicPr>
            <p:blipFill rotWithShape="1">
              <a:blip r:embed="rId11" cstate="screen">
                <a:extLst>
                  <a:ext uri="{28A0092B-C50C-407E-A947-70E740481C1C}">
                    <a14:useLocalDpi xmlns:a14="http://schemas.microsoft.com/office/drawing/2010/main" val="0"/>
                  </a:ext>
                </a:extLst>
              </a:blip>
              <a:srcRect/>
              <a:stretch/>
            </p:blipFill>
            <p:spPr bwMode="auto">
              <a:xfrm>
                <a:off x="1266336" y="3867894"/>
                <a:ext cx="718744" cy="54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Rectangle 22"/>
              <p:cNvSpPr/>
              <p:nvPr/>
            </p:nvSpPr>
            <p:spPr>
              <a:xfrm>
                <a:off x="1253214" y="4461531"/>
                <a:ext cx="756000" cy="412165"/>
              </a:xfrm>
              <a:prstGeom prst="rect">
                <a:avLst/>
              </a:prstGeom>
              <a:solidFill>
                <a:srgbClr val="FFFFFF">
                  <a:alpha val="60000"/>
                </a:srgbClr>
              </a:solidFill>
              <a:ln>
                <a:noFill/>
              </a:ln>
            </p:spPr>
            <p:txBody>
              <a:bodyPr wrap="square" lIns="48000" tIns="48000" rIns="48000" bIns="48000">
                <a:spAutoFit/>
              </a:bodyPr>
              <a:lstStyle/>
              <a:p>
                <a:pPr algn="ctr" defTabSz="1218030">
                  <a:defRPr/>
                </a:pPr>
                <a:r>
                  <a:rPr lang="fr-FR" sz="800" b="1" dirty="0">
                    <a:solidFill>
                      <a:srgbClr val="464B69"/>
                    </a:solidFill>
                    <a:latin typeface="Arial"/>
                  </a:rPr>
                  <a:t>Vega </a:t>
                </a:r>
                <a:r>
                  <a:rPr lang="fr-FR" sz="933" b="1" dirty="0" err="1">
                    <a:solidFill>
                      <a:srgbClr val="464B69"/>
                    </a:solidFill>
                    <a:latin typeface="Arial"/>
                  </a:rPr>
                  <a:t>launcher</a:t>
                </a:r>
                <a:endParaRPr lang="en-US" sz="933" b="1" dirty="0">
                  <a:solidFill>
                    <a:srgbClr val="464B69"/>
                  </a:solidFill>
                  <a:latin typeface="Arial"/>
                </a:endParaRPr>
              </a:p>
            </p:txBody>
          </p:sp>
        </p:grpSp>
        <p:grpSp>
          <p:nvGrpSpPr>
            <p:cNvPr id="24" name="Groupe 5"/>
            <p:cNvGrpSpPr/>
            <p:nvPr/>
          </p:nvGrpSpPr>
          <p:grpSpPr>
            <a:xfrm>
              <a:off x="2778082" y="3216919"/>
              <a:ext cx="720000" cy="1202811"/>
              <a:chOff x="3614473" y="3867893"/>
              <a:chExt cx="720000" cy="1202811"/>
            </a:xfrm>
          </p:grpSpPr>
          <p:pic>
            <p:nvPicPr>
              <p:cNvPr id="62" name="Picture 19" descr="Sentinel-1 (from ESA)"/>
              <p:cNvPicPr preferRelativeResize="0">
                <a:picLocks noChangeArrowheads="1"/>
              </p:cNvPicPr>
              <p:nvPr/>
            </p:nvPicPr>
            <p:blipFill>
              <a:blip r:embed="rId12" cstate="screen">
                <a:extLst>
                  <a:ext uri="{28A0092B-C50C-407E-A947-70E740481C1C}">
                    <a14:useLocalDpi xmlns:a14="http://schemas.microsoft.com/office/drawing/2010/main" val="0"/>
                  </a:ext>
                </a:extLst>
              </a:blip>
              <a:srcRect/>
              <a:stretch>
                <a:fillRect/>
              </a:stretch>
            </p:blipFill>
            <p:spPr bwMode="auto">
              <a:xfrm>
                <a:off x="3615675" y="3867893"/>
                <a:ext cx="718744" cy="543093"/>
              </a:xfrm>
              <a:prstGeom prst="rect">
                <a:avLst/>
              </a:prstGeom>
              <a:noFill/>
              <a:ln w="9525">
                <a:noFill/>
                <a:miter lim="800000"/>
                <a:headEnd/>
                <a:tailEnd/>
              </a:ln>
            </p:spPr>
          </p:pic>
          <p:sp>
            <p:nvSpPr>
              <p:cNvPr id="63" name="Text Box 19"/>
              <p:cNvSpPr txBox="1">
                <a:spLocks noChangeArrowheads="1"/>
              </p:cNvSpPr>
              <p:nvPr/>
            </p:nvSpPr>
            <p:spPr bwMode="auto">
              <a:xfrm>
                <a:off x="3614473" y="4407848"/>
                <a:ext cx="720000" cy="662856"/>
              </a:xfrm>
              <a:prstGeom prst="rect">
                <a:avLst/>
              </a:prstGeom>
              <a:solidFill>
                <a:srgbClr val="FFFFFF">
                  <a:alpha val="60000"/>
                </a:srgbClr>
              </a:solidFill>
              <a:ln w="9525">
                <a:noFill/>
                <a:miter lim="800000"/>
                <a:headEnd/>
                <a:tailEnd/>
              </a:ln>
            </p:spPr>
            <p:txBody>
              <a:bodyPr wrap="square">
                <a:spAutoFit/>
              </a:bodyPr>
              <a:lstStyle/>
              <a:p>
                <a:pPr algn="ctr" defTabSz="1218030">
                  <a:spcBef>
                    <a:spcPct val="50000"/>
                  </a:spcBef>
                  <a:defRPr/>
                </a:pPr>
                <a:r>
                  <a:rPr lang="en-US" sz="800" b="1" dirty="0">
                    <a:solidFill>
                      <a:srgbClr val="464B69"/>
                    </a:solidFill>
                    <a:latin typeface="Arial"/>
                  </a:rPr>
                  <a:t>Sentinel-1 &amp; Sentinel-3 </a:t>
                </a:r>
              </a:p>
            </p:txBody>
          </p:sp>
        </p:grpSp>
        <p:grpSp>
          <p:nvGrpSpPr>
            <p:cNvPr id="25" name="Groupe 3"/>
            <p:cNvGrpSpPr/>
            <p:nvPr/>
          </p:nvGrpSpPr>
          <p:grpSpPr>
            <a:xfrm>
              <a:off x="1908182" y="3217192"/>
              <a:ext cx="835954" cy="879411"/>
              <a:chOff x="2235146" y="3867894"/>
              <a:chExt cx="835954" cy="879411"/>
            </a:xfrm>
          </p:grpSpPr>
          <p:pic>
            <p:nvPicPr>
              <p:cNvPr id="60" name="Picture 24" descr="Konstellation (von ESA)"/>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2235146" y="3867894"/>
                <a:ext cx="829320" cy="539058"/>
              </a:xfrm>
              <a:prstGeom prst="rect">
                <a:avLst/>
              </a:prstGeom>
              <a:noFill/>
              <a:ln w="9525">
                <a:noFill/>
                <a:miter lim="800000"/>
                <a:headEnd/>
                <a:tailEnd/>
              </a:ln>
            </p:spPr>
          </p:pic>
          <p:sp>
            <p:nvSpPr>
              <p:cNvPr id="61" name="Text Box 23"/>
              <p:cNvSpPr txBox="1">
                <a:spLocks noChangeArrowheads="1"/>
              </p:cNvSpPr>
              <p:nvPr/>
            </p:nvSpPr>
            <p:spPr bwMode="auto">
              <a:xfrm>
                <a:off x="2243100" y="4474689"/>
                <a:ext cx="828000" cy="272616"/>
              </a:xfrm>
              <a:prstGeom prst="rect">
                <a:avLst/>
              </a:prstGeom>
              <a:solidFill>
                <a:srgbClr val="FFFFFF">
                  <a:alpha val="60000"/>
                </a:srgbClr>
              </a:solidFill>
              <a:ln>
                <a:noFill/>
              </a:ln>
            </p:spPr>
            <p:txBody>
              <a:bodyPr wrap="square" lIns="48000" tIns="48000" rIns="48000" bIns="48000">
                <a:spAutoFit/>
              </a:bodyPr>
              <a:lstStyle>
                <a:defPPr>
                  <a:defRPr lang="fr-FR"/>
                </a:defPPr>
                <a:lvl1pPr algn="ctr">
                  <a:defRPr sz="800">
                    <a:solidFill>
                      <a:srgbClr val="595959"/>
                    </a:solidFill>
                  </a:defRPr>
                </a:lvl1pPr>
              </a:lstStyle>
              <a:p>
                <a:pPr defTabSz="1218030">
                  <a:defRPr/>
                </a:pPr>
                <a:r>
                  <a:rPr lang="de-DE" b="1" dirty="0">
                    <a:solidFill>
                      <a:srgbClr val="464B69"/>
                    </a:solidFill>
                    <a:latin typeface="Arial"/>
                  </a:rPr>
                  <a:t>Galileo</a:t>
                </a:r>
                <a:r>
                  <a:rPr lang="de-DE" sz="933" b="1" dirty="0">
                    <a:solidFill>
                      <a:srgbClr val="464B69"/>
                    </a:solidFill>
                    <a:latin typeface="Arial"/>
                  </a:rPr>
                  <a:t>  </a:t>
                </a:r>
              </a:p>
            </p:txBody>
          </p:sp>
        </p:grpSp>
        <p:grpSp>
          <p:nvGrpSpPr>
            <p:cNvPr id="26" name="Groupe 9"/>
            <p:cNvGrpSpPr/>
            <p:nvPr/>
          </p:nvGrpSpPr>
          <p:grpSpPr>
            <a:xfrm>
              <a:off x="1865720" y="4496462"/>
              <a:ext cx="827999" cy="804154"/>
              <a:chOff x="2224677" y="4976290"/>
              <a:chExt cx="721292" cy="804154"/>
            </a:xfrm>
          </p:grpSpPr>
          <p:pic>
            <p:nvPicPr>
              <p:cNvPr id="58" name="Picture 21" descr="SwarmPresse-2005"/>
              <p:cNvPicPr preferRelativeResize="0">
                <a:picLocks noChangeArrowheads="1"/>
              </p:cNvPicPr>
              <p:nvPr/>
            </p:nvPicPr>
            <p:blipFill>
              <a:blip r:embed="rId14" cstate="screen">
                <a:extLst>
                  <a:ext uri="{28A0092B-C50C-407E-A947-70E740481C1C}">
                    <a14:useLocalDpi xmlns:a14="http://schemas.microsoft.com/office/drawing/2010/main" val="0"/>
                  </a:ext>
                </a:extLst>
              </a:blip>
              <a:srcRect/>
              <a:stretch>
                <a:fillRect/>
              </a:stretch>
            </p:blipFill>
            <p:spPr bwMode="auto">
              <a:xfrm>
                <a:off x="2226385" y="4976290"/>
                <a:ext cx="718744" cy="524548"/>
              </a:xfrm>
              <a:prstGeom prst="rect">
                <a:avLst/>
              </a:prstGeom>
              <a:noFill/>
              <a:ln w="9525">
                <a:noFill/>
                <a:miter lim="800000"/>
                <a:headEnd/>
                <a:tailEnd/>
              </a:ln>
            </p:spPr>
          </p:pic>
          <p:sp>
            <p:nvSpPr>
              <p:cNvPr id="59" name="Text Box 23"/>
              <p:cNvSpPr txBox="1">
                <a:spLocks noChangeArrowheads="1"/>
              </p:cNvSpPr>
              <p:nvPr/>
            </p:nvSpPr>
            <p:spPr bwMode="auto">
              <a:xfrm>
                <a:off x="2224677" y="5531015"/>
                <a:ext cx="721292" cy="249429"/>
              </a:xfrm>
              <a:prstGeom prst="rect">
                <a:avLst/>
              </a:prstGeom>
              <a:solidFill>
                <a:srgbClr val="FFFFFF">
                  <a:alpha val="60000"/>
                </a:srgbClr>
              </a:solidFill>
              <a:ln>
                <a:noFill/>
              </a:ln>
            </p:spPr>
            <p:txBody>
              <a:bodyPr wrap="square" lIns="48000" tIns="48000" rIns="48000" bIns="48000">
                <a:spAutoFit/>
              </a:bodyPr>
              <a:lstStyle>
                <a:defPPr>
                  <a:defRPr lang="fr-FR"/>
                </a:defPPr>
                <a:lvl1pPr algn="ctr">
                  <a:defRPr sz="800">
                    <a:solidFill>
                      <a:srgbClr val="595959"/>
                    </a:solidFill>
                  </a:defRPr>
                </a:lvl1pPr>
              </a:lstStyle>
              <a:p>
                <a:pPr defTabSz="1218030">
                  <a:defRPr/>
                </a:pPr>
                <a:r>
                  <a:rPr lang="de-DE" b="1" dirty="0">
                    <a:solidFill>
                      <a:srgbClr val="464B69"/>
                    </a:solidFill>
                    <a:latin typeface="Arial"/>
                  </a:rPr>
                  <a:t>SWARM </a:t>
                </a:r>
              </a:p>
            </p:txBody>
          </p:sp>
        </p:grpSp>
        <p:grpSp>
          <p:nvGrpSpPr>
            <p:cNvPr id="27" name="Groupe 6"/>
            <p:cNvGrpSpPr/>
            <p:nvPr/>
          </p:nvGrpSpPr>
          <p:grpSpPr>
            <a:xfrm>
              <a:off x="281703" y="4158545"/>
              <a:ext cx="839562" cy="1409652"/>
              <a:chOff x="71345" y="4570263"/>
              <a:chExt cx="839562" cy="1409652"/>
            </a:xfrm>
          </p:grpSpPr>
          <p:grpSp>
            <p:nvGrpSpPr>
              <p:cNvPr id="54" name="Groupe 42"/>
              <p:cNvGrpSpPr/>
              <p:nvPr/>
            </p:nvGrpSpPr>
            <p:grpSpPr>
              <a:xfrm>
                <a:off x="122800" y="4570263"/>
                <a:ext cx="718744" cy="854529"/>
                <a:chOff x="1972595" y="5053013"/>
                <a:chExt cx="1607527" cy="2381800"/>
              </a:xfrm>
            </p:grpSpPr>
            <p:pic>
              <p:nvPicPr>
                <p:cNvPr id="56" name="Picture 7" descr="TerraSAR-X"/>
                <p:cNvPicPr>
                  <a:picLocks noChangeAspect="1" noChangeArrowheads="1"/>
                </p:cNvPicPr>
                <p:nvPr/>
              </p:nvPicPr>
              <p:blipFill>
                <a:blip r:embed="rId15" cstate="screen">
                  <a:extLst>
                    <a:ext uri="{28A0092B-C50C-407E-A947-70E740481C1C}">
                      <a14:useLocalDpi xmlns:a14="http://schemas.microsoft.com/office/drawing/2010/main" val="0"/>
                    </a:ext>
                  </a:extLst>
                </a:blip>
                <a:srcRect/>
                <a:stretch>
                  <a:fillRect/>
                </a:stretch>
              </p:blipFill>
              <p:spPr bwMode="auto">
                <a:xfrm>
                  <a:off x="1972595" y="6029875"/>
                  <a:ext cx="1607527" cy="1404938"/>
                </a:xfrm>
                <a:prstGeom prst="rect">
                  <a:avLst/>
                </a:prstGeom>
                <a:noFill/>
                <a:ln w="9525">
                  <a:noFill/>
                  <a:miter lim="800000"/>
                  <a:headEnd/>
                  <a:tailEnd/>
                </a:ln>
              </p:spPr>
            </p:pic>
            <p:sp>
              <p:nvSpPr>
                <p:cNvPr id="57" name="Rectangle 17"/>
                <p:cNvSpPr>
                  <a:spLocks noChangeArrowheads="1"/>
                </p:cNvSpPr>
                <p:nvPr/>
              </p:nvSpPr>
              <p:spPr bwMode="auto">
                <a:xfrm>
                  <a:off x="2114631" y="5053013"/>
                  <a:ext cx="543658" cy="144463"/>
                </a:xfrm>
                <a:prstGeom prst="rect">
                  <a:avLst/>
                </a:prstGeom>
                <a:solidFill>
                  <a:sysClr val="window" lastClr="FFFFFF"/>
                </a:solidFill>
                <a:ln w="9525">
                  <a:noFill/>
                  <a:miter lim="800000"/>
                  <a:headEnd/>
                  <a:tailEnd/>
                </a:ln>
              </p:spPr>
              <p:txBody>
                <a:bodyPr wrap="none" anchor="ctr"/>
                <a:lstStyle/>
                <a:p>
                  <a:pPr defTabSz="1218030">
                    <a:defRPr/>
                  </a:pPr>
                  <a:endParaRPr lang="de-DE" sz="933" kern="0">
                    <a:solidFill>
                      <a:srgbClr val="464B69"/>
                    </a:solidFill>
                    <a:latin typeface="Arial"/>
                  </a:endParaRPr>
                </a:p>
              </p:txBody>
            </p:sp>
          </p:grpSp>
          <p:sp>
            <p:nvSpPr>
              <p:cNvPr id="55" name="Text Box 18"/>
              <p:cNvSpPr txBox="1">
                <a:spLocks noChangeArrowheads="1"/>
              </p:cNvSpPr>
              <p:nvPr/>
            </p:nvSpPr>
            <p:spPr bwMode="auto">
              <a:xfrm>
                <a:off x="71345" y="5451388"/>
                <a:ext cx="839562" cy="528527"/>
              </a:xfrm>
              <a:prstGeom prst="rect">
                <a:avLst/>
              </a:prstGeom>
              <a:solidFill>
                <a:srgbClr val="FFFFFF">
                  <a:alpha val="60000"/>
                </a:srgbClr>
              </a:solidFill>
              <a:ln>
                <a:noFill/>
              </a:ln>
            </p:spPr>
            <p:txBody>
              <a:bodyPr wrap="square" lIns="48000" tIns="48000" rIns="48000" bIns="48000" anchor="ctr">
                <a:spAutoFit/>
              </a:bodyPr>
              <a:lstStyle>
                <a:defPPr>
                  <a:defRPr lang="fr-FR"/>
                </a:defPPr>
                <a:lvl1pPr algn="ctr">
                  <a:defRPr sz="800">
                    <a:solidFill>
                      <a:srgbClr val="595959"/>
                    </a:solidFill>
                  </a:defRPr>
                </a:lvl1pPr>
              </a:lstStyle>
              <a:p>
                <a:pPr defTabSz="1218030">
                  <a:defRPr/>
                </a:pPr>
                <a:r>
                  <a:rPr lang="en-US" b="1" dirty="0" err="1">
                    <a:solidFill>
                      <a:srgbClr val="464B69"/>
                    </a:solidFill>
                    <a:latin typeface="Arial"/>
                  </a:rPr>
                  <a:t>TerrarSAR</a:t>
                </a:r>
                <a:r>
                  <a:rPr lang="en-US" b="1" dirty="0">
                    <a:solidFill>
                      <a:srgbClr val="464B69"/>
                    </a:solidFill>
                    <a:latin typeface="Arial"/>
                  </a:rPr>
                  <a:t>-X, </a:t>
                </a:r>
              </a:p>
              <a:p>
                <a:pPr defTabSz="1218030">
                  <a:defRPr/>
                </a:pPr>
                <a:r>
                  <a:rPr lang="en-US" b="1" dirty="0" err="1">
                    <a:solidFill>
                      <a:srgbClr val="464B69"/>
                    </a:solidFill>
                    <a:latin typeface="Arial"/>
                  </a:rPr>
                  <a:t>TanDEM</a:t>
                </a:r>
                <a:r>
                  <a:rPr lang="en-US" b="1" dirty="0">
                    <a:solidFill>
                      <a:srgbClr val="464B69"/>
                    </a:solidFill>
                    <a:latin typeface="Arial"/>
                  </a:rPr>
                  <a:t>-X &amp;  </a:t>
                </a:r>
                <a:br>
                  <a:rPr lang="en-US" b="1" dirty="0">
                    <a:solidFill>
                      <a:srgbClr val="464B69"/>
                    </a:solidFill>
                    <a:latin typeface="Arial"/>
                  </a:rPr>
                </a:br>
                <a:r>
                  <a:rPr lang="en-US" b="1" dirty="0">
                    <a:solidFill>
                      <a:srgbClr val="464B69"/>
                    </a:solidFill>
                    <a:latin typeface="Arial"/>
                  </a:rPr>
                  <a:t>PAZ</a:t>
                </a:r>
              </a:p>
            </p:txBody>
          </p:sp>
        </p:grpSp>
        <p:grpSp>
          <p:nvGrpSpPr>
            <p:cNvPr id="28" name="Groupe 7"/>
            <p:cNvGrpSpPr/>
            <p:nvPr/>
          </p:nvGrpSpPr>
          <p:grpSpPr>
            <a:xfrm>
              <a:off x="1094145" y="4500082"/>
              <a:ext cx="758533" cy="795440"/>
              <a:chOff x="1238388" y="5019651"/>
              <a:chExt cx="732324" cy="795440"/>
            </a:xfrm>
          </p:grpSpPr>
          <p:pic>
            <p:nvPicPr>
              <p:cNvPr id="52" name="Picture 8" descr="Cryosat 50"/>
              <p:cNvPicPr preferRelativeResize="0">
                <a:picLocks noChangeArrowheads="1"/>
              </p:cNvPicPr>
              <p:nvPr/>
            </p:nvPicPr>
            <p:blipFill>
              <a:blip r:embed="rId16" cstate="screen">
                <a:extLst>
                  <a:ext uri="{28A0092B-C50C-407E-A947-70E740481C1C}">
                    <a14:useLocalDpi xmlns:a14="http://schemas.microsoft.com/office/drawing/2010/main" val="0"/>
                  </a:ext>
                </a:extLst>
              </a:blip>
              <a:srcRect/>
              <a:stretch>
                <a:fillRect/>
              </a:stretch>
            </p:blipFill>
            <p:spPr bwMode="auto">
              <a:xfrm>
                <a:off x="1238388" y="5019651"/>
                <a:ext cx="718744" cy="504056"/>
              </a:xfrm>
              <a:prstGeom prst="rect">
                <a:avLst/>
              </a:prstGeom>
              <a:noFill/>
              <a:ln w="9525">
                <a:noFill/>
                <a:miter lim="800000"/>
                <a:headEnd/>
                <a:tailEnd/>
              </a:ln>
            </p:spPr>
          </p:pic>
          <p:sp>
            <p:nvSpPr>
              <p:cNvPr id="53" name="Text Box 19"/>
              <p:cNvSpPr txBox="1">
                <a:spLocks noChangeArrowheads="1"/>
              </p:cNvSpPr>
              <p:nvPr/>
            </p:nvSpPr>
            <p:spPr bwMode="auto">
              <a:xfrm>
                <a:off x="1240833" y="5565660"/>
                <a:ext cx="729879" cy="249431"/>
              </a:xfrm>
              <a:prstGeom prst="rect">
                <a:avLst/>
              </a:prstGeom>
              <a:solidFill>
                <a:srgbClr val="FFFFFF">
                  <a:alpha val="60000"/>
                </a:srgbClr>
              </a:solidFill>
              <a:ln>
                <a:noFill/>
              </a:ln>
            </p:spPr>
            <p:txBody>
              <a:bodyPr wrap="square" lIns="48000" tIns="48000" rIns="48000" bIns="48000">
                <a:spAutoFit/>
              </a:bodyPr>
              <a:lstStyle>
                <a:defPPr>
                  <a:defRPr lang="fr-FR"/>
                </a:defPPr>
                <a:lvl1pPr algn="ctr">
                  <a:defRPr sz="800">
                    <a:solidFill>
                      <a:srgbClr val="595959"/>
                    </a:solidFill>
                  </a:defRPr>
                </a:lvl1pPr>
              </a:lstStyle>
              <a:p>
                <a:pPr defTabSz="1218030">
                  <a:defRPr/>
                </a:pPr>
                <a:r>
                  <a:rPr lang="en-US" b="1" dirty="0">
                    <a:solidFill>
                      <a:srgbClr val="464B69"/>
                    </a:solidFill>
                    <a:latin typeface="Arial"/>
                  </a:rPr>
                  <a:t>CRYOSAT </a:t>
                </a:r>
              </a:p>
            </p:txBody>
          </p:sp>
        </p:grpSp>
        <p:grpSp>
          <p:nvGrpSpPr>
            <p:cNvPr id="29" name="Groupe 10"/>
            <p:cNvGrpSpPr/>
            <p:nvPr/>
          </p:nvGrpSpPr>
          <p:grpSpPr>
            <a:xfrm>
              <a:off x="2729304" y="4491783"/>
              <a:ext cx="744056" cy="925770"/>
              <a:chOff x="3192705" y="4958789"/>
              <a:chExt cx="744056" cy="925770"/>
            </a:xfrm>
          </p:grpSpPr>
          <p:pic>
            <p:nvPicPr>
              <p:cNvPr id="50" name="Picture 20" descr="Iss_hrsklein"/>
              <p:cNvPicPr>
                <a:picLocks noChangeAspect="1"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3192705" y="4958789"/>
                <a:ext cx="744056" cy="539058"/>
              </a:xfrm>
              <a:prstGeom prst="rect">
                <a:avLst/>
              </a:prstGeom>
              <a:noFill/>
              <a:ln w="9525">
                <a:noFill/>
                <a:miter lim="800000"/>
                <a:headEnd/>
                <a:tailEnd/>
              </a:ln>
            </p:spPr>
          </p:pic>
          <p:sp>
            <p:nvSpPr>
              <p:cNvPr id="51" name="Text Box 22"/>
              <p:cNvSpPr txBox="1">
                <a:spLocks noChangeArrowheads="1"/>
              </p:cNvSpPr>
              <p:nvPr/>
            </p:nvSpPr>
            <p:spPr bwMode="auto">
              <a:xfrm>
                <a:off x="3197140" y="5495581"/>
                <a:ext cx="735185" cy="388978"/>
              </a:xfrm>
              <a:prstGeom prst="rect">
                <a:avLst/>
              </a:prstGeom>
              <a:solidFill>
                <a:srgbClr val="FFFFFF">
                  <a:alpha val="60000"/>
                </a:srgbClr>
              </a:solidFill>
              <a:ln>
                <a:noFill/>
              </a:ln>
            </p:spPr>
            <p:txBody>
              <a:bodyPr wrap="square" lIns="48000" tIns="48000" rIns="48000" bIns="48000">
                <a:spAutoFit/>
              </a:bodyPr>
              <a:lstStyle>
                <a:defPPr>
                  <a:defRPr lang="fr-FR"/>
                </a:defPPr>
                <a:lvl1pPr algn="ctr">
                  <a:defRPr sz="800">
                    <a:solidFill>
                      <a:srgbClr val="595959"/>
                    </a:solidFill>
                  </a:defRPr>
                </a:lvl1pPr>
              </a:lstStyle>
              <a:p>
                <a:pPr defTabSz="1218030">
                  <a:defRPr/>
                </a:pPr>
                <a:r>
                  <a:rPr lang="en-US" b="1" dirty="0">
                    <a:solidFill>
                      <a:srgbClr val="464B69"/>
                    </a:solidFill>
                    <a:latin typeface="Arial"/>
                  </a:rPr>
                  <a:t>NODE 2&amp;3 of ISS</a:t>
                </a:r>
              </a:p>
            </p:txBody>
          </p:sp>
        </p:grpSp>
        <p:sp>
          <p:nvSpPr>
            <p:cNvPr id="30" name="Rectangle 11"/>
            <p:cNvSpPr/>
            <p:nvPr/>
          </p:nvSpPr>
          <p:spPr>
            <a:xfrm rot="16200000">
              <a:off x="-254755" y="3935498"/>
              <a:ext cx="703163" cy="278814"/>
            </a:xfrm>
            <a:prstGeom prst="rect">
              <a:avLst/>
            </a:prstGeom>
          </p:spPr>
          <p:txBody>
            <a:bodyPr wrap="none" lIns="121901" tIns="60951" rIns="121901" bIns="60951">
              <a:spAutoFit/>
            </a:bodyPr>
            <a:lstStyle/>
            <a:p>
              <a:pPr algn="ctr" defTabSz="1218030">
                <a:defRPr/>
              </a:pPr>
              <a:r>
                <a:rPr lang="en-GB" sz="1467" b="1" dirty="0">
                  <a:solidFill>
                    <a:srgbClr val="007EAF"/>
                  </a:solidFill>
                  <a:latin typeface="Arial"/>
                  <a:cs typeface="Arial" charset="0"/>
                </a:rPr>
                <a:t>SPACE</a:t>
              </a:r>
            </a:p>
          </p:txBody>
        </p:sp>
        <p:pic>
          <p:nvPicPr>
            <p:cNvPr id="31" name="Picture 2"/>
            <p:cNvPicPr>
              <a:picLocks noChangeAspect="1" noChangeArrowheads="1"/>
            </p:cNvPicPr>
            <p:nvPr/>
          </p:nvPicPr>
          <p:blipFill rotWithShape="1">
            <a:blip r:embed="rId18" cstate="screen">
              <a:extLst>
                <a:ext uri="{28A0092B-C50C-407E-A947-70E740481C1C}">
                  <a14:useLocalDpi xmlns:a14="http://schemas.microsoft.com/office/drawing/2010/main" val="0"/>
                </a:ext>
              </a:extLst>
            </a:blip>
            <a:srcRect/>
            <a:stretch/>
          </p:blipFill>
          <p:spPr bwMode="auto">
            <a:xfrm>
              <a:off x="3831074" y="3218915"/>
              <a:ext cx="836899" cy="52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rotWithShape="1">
            <a:blip r:embed="rId19" cstate="screen">
              <a:extLst>
                <a:ext uri="{28A0092B-C50C-407E-A947-70E740481C1C}">
                  <a14:useLocalDpi xmlns:a14="http://schemas.microsoft.com/office/drawing/2010/main" val="0"/>
                </a:ext>
              </a:extLst>
            </a:blip>
            <a:srcRect/>
            <a:stretch/>
          </p:blipFill>
          <p:spPr bwMode="auto">
            <a:xfrm>
              <a:off x="3816232" y="4086147"/>
              <a:ext cx="851741" cy="53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52"/>
            <p:cNvSpPr/>
            <p:nvPr/>
          </p:nvSpPr>
          <p:spPr>
            <a:xfrm>
              <a:off x="3831074" y="3801351"/>
              <a:ext cx="836899" cy="249409"/>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fr-FR" sz="800" b="1" dirty="0">
                  <a:solidFill>
                    <a:srgbClr val="464B69"/>
                  </a:solidFill>
                  <a:latin typeface="Arial"/>
                </a:rPr>
                <a:t>A330MRTT</a:t>
              </a:r>
              <a:endParaRPr lang="en-US" sz="800" b="1" dirty="0">
                <a:solidFill>
                  <a:srgbClr val="464B69"/>
                </a:solidFill>
                <a:latin typeface="Arial"/>
              </a:endParaRPr>
            </a:p>
          </p:txBody>
        </p:sp>
        <p:sp>
          <p:nvSpPr>
            <p:cNvPr id="34" name="Rectangle 53"/>
            <p:cNvSpPr/>
            <p:nvPr/>
          </p:nvSpPr>
          <p:spPr>
            <a:xfrm>
              <a:off x="3816232" y="4644487"/>
              <a:ext cx="851740" cy="192199"/>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fr-FR" sz="933" b="1" dirty="0">
                  <a:solidFill>
                    <a:srgbClr val="464B69"/>
                  </a:solidFill>
                  <a:latin typeface="Arial"/>
                </a:rPr>
                <a:t>A300M</a:t>
              </a:r>
              <a:endParaRPr lang="en-US" sz="933" b="1" dirty="0">
                <a:solidFill>
                  <a:srgbClr val="464B69"/>
                </a:solidFill>
                <a:latin typeface="Arial"/>
              </a:endParaRPr>
            </a:p>
          </p:txBody>
        </p:sp>
        <p:sp>
          <p:nvSpPr>
            <p:cNvPr id="35" name="Rectangle 54"/>
            <p:cNvSpPr/>
            <p:nvPr/>
          </p:nvSpPr>
          <p:spPr>
            <a:xfrm rot="16200000">
              <a:off x="2781583" y="4014344"/>
              <a:ext cx="1757422" cy="316264"/>
            </a:xfrm>
            <a:prstGeom prst="rect">
              <a:avLst/>
            </a:prstGeom>
          </p:spPr>
          <p:txBody>
            <a:bodyPr wrap="square" lIns="121901" tIns="60951" rIns="121901" bIns="60951">
              <a:spAutoFit/>
            </a:bodyPr>
            <a:lstStyle/>
            <a:p>
              <a:pPr algn="ctr" defTabSz="1218030">
                <a:defRPr/>
              </a:pPr>
              <a:r>
                <a:rPr lang="en-GB" sz="1467" b="1" dirty="0">
                  <a:solidFill>
                    <a:srgbClr val="007EAF"/>
                  </a:solidFill>
                  <a:latin typeface="Arial"/>
                  <a:cs typeface="Arial" charset="0"/>
                </a:rPr>
                <a:t>DEFENSE</a:t>
              </a:r>
            </a:p>
          </p:txBody>
        </p:sp>
        <p:pic>
          <p:nvPicPr>
            <p:cNvPr id="36" name="Picture 3"/>
            <p:cNvPicPr>
              <a:picLocks noChangeAspect="1" noChangeArrowheads="1"/>
            </p:cNvPicPr>
            <p:nvPr/>
          </p:nvPicPr>
          <p:blipFill>
            <a:blip r:embed="rId20" cstate="screen">
              <a:extLst>
                <a:ext uri="{28A0092B-C50C-407E-A947-70E740481C1C}">
                  <a14:useLocalDpi xmlns:a14="http://schemas.microsoft.com/office/drawing/2010/main" val="0"/>
                </a:ext>
              </a:extLst>
            </a:blip>
            <a:srcRect/>
            <a:stretch>
              <a:fillRect/>
            </a:stretch>
          </p:blipFill>
          <p:spPr bwMode="auto">
            <a:xfrm>
              <a:off x="4705320" y="3229788"/>
              <a:ext cx="861406"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56"/>
            <p:cNvSpPr/>
            <p:nvPr/>
          </p:nvSpPr>
          <p:spPr>
            <a:xfrm>
              <a:off x="4705318" y="3791535"/>
              <a:ext cx="864000" cy="249409"/>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fr-FR" sz="800" b="1" dirty="0">
                  <a:solidFill>
                    <a:srgbClr val="464B69"/>
                  </a:solidFill>
                  <a:latin typeface="Arial"/>
                </a:rPr>
                <a:t>A400M</a:t>
              </a:r>
              <a:endParaRPr lang="en-US" sz="800" b="1" dirty="0">
                <a:solidFill>
                  <a:srgbClr val="464B69"/>
                </a:solidFill>
                <a:latin typeface="Arial"/>
              </a:endParaRPr>
            </a:p>
          </p:txBody>
        </p:sp>
        <p:pic>
          <p:nvPicPr>
            <p:cNvPr id="38" name="Picture 6" descr="03-m7-iso"/>
            <p:cNvPicPr>
              <a:picLocks noChangeAspect="1" noChangeArrowheads="1"/>
            </p:cNvPicPr>
            <p:nvPr/>
          </p:nvPicPr>
          <p:blipFill>
            <a:blip r:embed="rId21" cstate="screen">
              <a:clrChange>
                <a:clrFrom>
                  <a:srgbClr val="FFFDFE"/>
                </a:clrFrom>
                <a:clrTo>
                  <a:srgbClr val="FFFDFE">
                    <a:alpha val="0"/>
                  </a:srgbClr>
                </a:clrTo>
              </a:clrChange>
              <a:extLst>
                <a:ext uri="{28A0092B-C50C-407E-A947-70E740481C1C}">
                  <a14:useLocalDpi xmlns:a14="http://schemas.microsoft.com/office/drawing/2010/main" val="0"/>
                </a:ext>
              </a:extLst>
            </a:blip>
            <a:srcRect/>
            <a:stretch>
              <a:fillRect/>
            </a:stretch>
          </p:blipFill>
          <p:spPr bwMode="auto">
            <a:xfrm>
              <a:off x="5612517" y="3201735"/>
              <a:ext cx="861406" cy="562885"/>
            </a:xfrm>
            <a:prstGeom prst="roundRect">
              <a:avLst>
                <a:gd name="adj" fmla="val 8594"/>
              </a:avLst>
            </a:prstGeom>
            <a:solidFill>
              <a:srgbClr val="FFFFFF">
                <a:shade val="85000"/>
              </a:srgbClr>
            </a:solidFill>
            <a:ln>
              <a:noFill/>
            </a:ln>
            <a:effectLst>
              <a:softEdge rad="31750"/>
            </a:effectLst>
          </p:spPr>
        </p:pic>
        <p:sp>
          <p:nvSpPr>
            <p:cNvPr id="39" name="Rectangle 63"/>
            <p:cNvSpPr/>
            <p:nvPr/>
          </p:nvSpPr>
          <p:spPr>
            <a:xfrm>
              <a:off x="5637029" y="3776850"/>
              <a:ext cx="836899" cy="249409"/>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en-GB" sz="800" b="1" dirty="0" err="1">
                  <a:solidFill>
                    <a:srgbClr val="464B69"/>
                  </a:solidFill>
                  <a:latin typeface="Arial"/>
                </a:rPr>
                <a:t>Euromale</a:t>
              </a:r>
              <a:r>
                <a:rPr lang="en-GB" sz="800" b="1" dirty="0">
                  <a:solidFill>
                    <a:srgbClr val="464B69"/>
                  </a:solidFill>
                  <a:latin typeface="Arial"/>
                </a:rPr>
                <a:t> </a:t>
              </a:r>
            </a:p>
          </p:txBody>
        </p:sp>
        <p:pic>
          <p:nvPicPr>
            <p:cNvPr id="40" name="Picture 1"/>
            <p:cNvPicPr>
              <a:picLocks noChangeAspect="1" noChangeArrowheads="1"/>
            </p:cNvPicPr>
            <p:nvPr/>
          </p:nvPicPr>
          <p:blipFill>
            <a:blip r:embed="rId22" cstate="screen">
              <a:extLst>
                <a:ext uri="{28A0092B-C50C-407E-A947-70E740481C1C}">
                  <a14:useLocalDpi xmlns:a14="http://schemas.microsoft.com/office/drawing/2010/main" val="0"/>
                </a:ext>
              </a:extLst>
            </a:blip>
            <a:srcRect/>
            <a:stretch>
              <a:fillRect/>
            </a:stretch>
          </p:blipFill>
          <p:spPr bwMode="auto">
            <a:xfrm>
              <a:off x="5637031" y="4083866"/>
              <a:ext cx="836899" cy="5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65"/>
            <p:cNvSpPr/>
            <p:nvPr/>
          </p:nvSpPr>
          <p:spPr>
            <a:xfrm>
              <a:off x="5637031" y="4617432"/>
              <a:ext cx="836899" cy="249409"/>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fr-FR" sz="800" b="1" dirty="0" err="1">
                  <a:solidFill>
                    <a:srgbClr val="464B69"/>
                  </a:solidFill>
                  <a:latin typeface="Arial"/>
                </a:rPr>
                <a:t>Talarion</a:t>
              </a:r>
              <a:endParaRPr lang="en-GB" sz="800" b="1" dirty="0">
                <a:solidFill>
                  <a:srgbClr val="464B69"/>
                </a:solidFill>
                <a:latin typeface="Arial"/>
              </a:endParaRPr>
            </a:p>
          </p:txBody>
        </p:sp>
        <p:pic>
          <p:nvPicPr>
            <p:cNvPr id="42" name="Picture 2"/>
            <p:cNvPicPr>
              <a:picLocks noChangeAspect="1" noChangeArrowheads="1"/>
            </p:cNvPicPr>
            <p:nvPr/>
          </p:nvPicPr>
          <p:blipFill>
            <a:blip r:embed="rId23" cstate="screen">
              <a:extLst>
                <a:ext uri="{28A0092B-C50C-407E-A947-70E740481C1C}">
                  <a14:useLocalDpi xmlns:a14="http://schemas.microsoft.com/office/drawing/2010/main" val="0"/>
                </a:ext>
              </a:extLst>
            </a:blip>
            <a:srcRect/>
            <a:stretch>
              <a:fillRect/>
            </a:stretch>
          </p:blipFill>
          <p:spPr bwMode="auto">
            <a:xfrm>
              <a:off x="4772586" y="4110736"/>
              <a:ext cx="660538" cy="448352"/>
            </a:xfrm>
            <a:prstGeom prst="rect">
              <a:avLst/>
            </a:prstGeom>
            <a:solidFill>
              <a:srgbClr val="FFFFFF">
                <a:shade val="85000"/>
              </a:srgbClr>
            </a:solidFill>
            <a:ln w="9525">
              <a:solidFill>
                <a:schemeClr val="bg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3" name="Rectangle 67"/>
            <p:cNvSpPr/>
            <p:nvPr/>
          </p:nvSpPr>
          <p:spPr>
            <a:xfrm>
              <a:off x="4760874" y="4633799"/>
              <a:ext cx="689434" cy="192199"/>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fr-FR" sz="933" b="1" dirty="0">
                  <a:solidFill>
                    <a:srgbClr val="464B69"/>
                  </a:solidFill>
                  <a:latin typeface="Arial"/>
                </a:rPr>
                <a:t>Atlante</a:t>
              </a:r>
              <a:endParaRPr lang="en-GB" sz="933" b="1" dirty="0">
                <a:solidFill>
                  <a:srgbClr val="464B69"/>
                </a:solidFill>
                <a:latin typeface="Arial"/>
              </a:endParaRPr>
            </a:p>
          </p:txBody>
        </p:sp>
        <p:pic>
          <p:nvPicPr>
            <p:cNvPr id="44" name="Picture 5"/>
            <p:cNvPicPr>
              <a:picLocks noChangeAspect="1" noChangeArrowheads="1"/>
            </p:cNvPicPr>
            <p:nvPr/>
          </p:nvPicPr>
          <p:blipFill>
            <a:blip r:embed="rId24" cstate="screen">
              <a:extLst>
                <a:ext uri="{28A0092B-C50C-407E-A947-70E740481C1C}">
                  <a14:useLocalDpi xmlns:a14="http://schemas.microsoft.com/office/drawing/2010/main" val="0"/>
                </a:ext>
              </a:extLst>
            </a:blip>
            <a:srcRect/>
            <a:stretch>
              <a:fillRect/>
            </a:stretch>
          </p:blipFill>
          <p:spPr bwMode="auto">
            <a:xfrm>
              <a:off x="6504686" y="4085146"/>
              <a:ext cx="677721" cy="495085"/>
            </a:xfrm>
            <a:prstGeom prst="rect">
              <a:avLst/>
            </a:prstGeom>
            <a:solidFill>
              <a:srgbClr val="FFFFFF">
                <a:shade val="85000"/>
              </a:srgbClr>
            </a:solidFill>
            <a:ln w="9525">
              <a:solidFill>
                <a:schemeClr val="bg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5" name="Rectangle 69"/>
            <p:cNvSpPr/>
            <p:nvPr/>
          </p:nvSpPr>
          <p:spPr>
            <a:xfrm>
              <a:off x="6507265" y="4588802"/>
              <a:ext cx="720000" cy="388958"/>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en-GB" sz="800" b="1" dirty="0">
                  <a:solidFill>
                    <a:srgbClr val="464B69"/>
                  </a:solidFill>
                  <a:latin typeface="Arial"/>
                </a:rPr>
                <a:t>MILBUS interface</a:t>
              </a:r>
            </a:p>
          </p:txBody>
        </p:sp>
        <p:sp>
          <p:nvSpPr>
            <p:cNvPr id="46" name="Rectangle 73"/>
            <p:cNvSpPr/>
            <p:nvPr/>
          </p:nvSpPr>
          <p:spPr>
            <a:xfrm>
              <a:off x="6473577" y="3696909"/>
              <a:ext cx="756000" cy="668056"/>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fr-FR" sz="800" b="1" dirty="0">
                  <a:solidFill>
                    <a:srgbClr val="464B69"/>
                  </a:solidFill>
                  <a:latin typeface="Arial"/>
                </a:rPr>
                <a:t>Survey Recognition </a:t>
              </a:r>
              <a:r>
                <a:rPr lang="fr-FR" sz="800" b="1" dirty="0" err="1">
                  <a:solidFill>
                    <a:srgbClr val="464B69"/>
                  </a:solidFill>
                  <a:latin typeface="Arial"/>
                </a:rPr>
                <a:t>Vehicle</a:t>
              </a:r>
              <a:r>
                <a:rPr lang="fr-FR" sz="800" b="1" dirty="0">
                  <a:solidFill>
                    <a:srgbClr val="464B69"/>
                  </a:solidFill>
                  <a:latin typeface="Arial"/>
                </a:rPr>
                <a:t>, KSA</a:t>
              </a:r>
            </a:p>
          </p:txBody>
        </p:sp>
        <p:sp>
          <p:nvSpPr>
            <p:cNvPr id="47" name="Rectangle 74"/>
            <p:cNvSpPr/>
            <p:nvPr/>
          </p:nvSpPr>
          <p:spPr>
            <a:xfrm>
              <a:off x="7277870" y="3714318"/>
              <a:ext cx="761214" cy="830790"/>
            </a:xfrm>
            <a:prstGeom prst="rect">
              <a:avLst/>
            </a:prstGeom>
            <a:solidFill>
              <a:srgbClr val="FFFFFF">
                <a:alpha val="40000"/>
              </a:srgbClr>
            </a:solidFill>
            <a:ln>
              <a:noFill/>
            </a:ln>
          </p:spPr>
          <p:txBody>
            <a:bodyPr wrap="square" lIns="47991" tIns="47991" rIns="47991" bIns="47991">
              <a:spAutoFit/>
            </a:bodyPr>
            <a:lstStyle/>
            <a:p>
              <a:pPr algn="ctr" defTabSz="1218030">
                <a:defRPr/>
              </a:pPr>
              <a:r>
                <a:rPr lang="en-GB" sz="800" b="1" dirty="0">
                  <a:solidFill>
                    <a:srgbClr val="464B69"/>
                  </a:solidFill>
                  <a:latin typeface="Arial"/>
                </a:rPr>
                <a:t>NSS: National Security Shield - </a:t>
              </a:r>
              <a:r>
                <a:rPr lang="en-GB" sz="933" b="1" dirty="0">
                  <a:solidFill>
                    <a:srgbClr val="464B69"/>
                  </a:solidFill>
                  <a:latin typeface="Arial"/>
                </a:rPr>
                <a:t>QATAR</a:t>
              </a:r>
            </a:p>
          </p:txBody>
        </p:sp>
        <p:sp>
          <p:nvSpPr>
            <p:cNvPr id="48" name="Rectangle 75"/>
            <p:cNvSpPr/>
            <p:nvPr/>
          </p:nvSpPr>
          <p:spPr>
            <a:xfrm>
              <a:off x="7210355" y="4596092"/>
              <a:ext cx="792001" cy="668056"/>
            </a:xfrm>
            <a:prstGeom prst="rect">
              <a:avLst/>
            </a:prstGeom>
            <a:solidFill>
              <a:srgbClr val="FFFFFF">
                <a:alpha val="60000"/>
              </a:srgbClr>
            </a:solidFill>
            <a:ln>
              <a:noFill/>
            </a:ln>
          </p:spPr>
          <p:txBody>
            <a:bodyPr wrap="square" lIns="47991" tIns="47991" rIns="47991" bIns="47991">
              <a:spAutoFit/>
            </a:bodyPr>
            <a:lstStyle/>
            <a:p>
              <a:pPr algn="ctr" defTabSz="1218030">
                <a:defRPr/>
              </a:pPr>
              <a:r>
                <a:rPr lang="en-US" sz="800" b="1" dirty="0">
                  <a:solidFill>
                    <a:srgbClr val="595959"/>
                  </a:solidFill>
                  <a:latin typeface="Arial"/>
                </a:rPr>
                <a:t>Boarder Guard Survey Vehicle</a:t>
              </a:r>
            </a:p>
          </p:txBody>
        </p:sp>
        <p:sp>
          <p:nvSpPr>
            <p:cNvPr id="49" name="Rectangle 76"/>
            <p:cNvSpPr/>
            <p:nvPr/>
          </p:nvSpPr>
          <p:spPr>
            <a:xfrm>
              <a:off x="8105873" y="3712436"/>
              <a:ext cx="761214" cy="668056"/>
            </a:xfrm>
            <a:prstGeom prst="rect">
              <a:avLst/>
            </a:prstGeom>
            <a:solidFill>
              <a:srgbClr val="FFFFFF">
                <a:alpha val="69804"/>
              </a:srgbClr>
            </a:solidFill>
            <a:ln>
              <a:noFill/>
            </a:ln>
          </p:spPr>
          <p:txBody>
            <a:bodyPr wrap="square" lIns="47991" tIns="47991" rIns="47991" bIns="47991">
              <a:spAutoFit/>
            </a:bodyPr>
            <a:lstStyle/>
            <a:p>
              <a:pPr algn="ctr" defTabSz="1218030">
                <a:defRPr/>
              </a:pPr>
              <a:r>
                <a:rPr lang="fr-FR" sz="800" b="1" dirty="0" err="1">
                  <a:solidFill>
                    <a:srgbClr val="464B69"/>
                  </a:solidFill>
                  <a:latin typeface="Arial"/>
                </a:rPr>
                <a:t>Detectbio</a:t>
              </a:r>
              <a:r>
                <a:rPr lang="fr-FR" sz="800" b="1" dirty="0">
                  <a:solidFill>
                    <a:srgbClr val="464B69"/>
                  </a:solidFill>
                  <a:latin typeface="Arial"/>
                </a:rPr>
                <a:t>: </a:t>
              </a:r>
              <a:r>
                <a:rPr lang="fr-FR" sz="800" b="1" dirty="0" err="1">
                  <a:solidFill>
                    <a:srgbClr val="464B69"/>
                  </a:solidFill>
                  <a:latin typeface="Arial"/>
                </a:rPr>
                <a:t>Detection</a:t>
              </a:r>
              <a:r>
                <a:rPr lang="fr-FR" sz="800" b="1" dirty="0">
                  <a:solidFill>
                    <a:srgbClr val="464B69"/>
                  </a:solidFill>
                  <a:latin typeface="Arial"/>
                </a:rPr>
                <a:t> </a:t>
              </a:r>
              <a:r>
                <a:rPr lang="fr-FR" sz="800" b="1" dirty="0" err="1">
                  <a:solidFill>
                    <a:srgbClr val="464B69"/>
                  </a:solidFill>
                  <a:latin typeface="Arial"/>
                </a:rPr>
                <a:t>Vehicle</a:t>
              </a:r>
              <a:r>
                <a:rPr lang="fr-FR" sz="800" b="1" dirty="0">
                  <a:solidFill>
                    <a:srgbClr val="464B69"/>
                  </a:solidFill>
                  <a:latin typeface="Arial"/>
                </a:rPr>
                <a:t> NBC</a:t>
              </a:r>
              <a:endParaRPr lang="en-GB" sz="800" b="1" dirty="0">
                <a:solidFill>
                  <a:srgbClr val="464B69"/>
                </a:solidFill>
                <a:latin typeface="Arial"/>
              </a:endParaRPr>
            </a:p>
          </p:txBody>
        </p:sp>
      </p:grpSp>
      <p:sp>
        <p:nvSpPr>
          <p:cNvPr id="68" name="Elipse 67"/>
          <p:cNvSpPr/>
          <p:nvPr/>
        </p:nvSpPr>
        <p:spPr>
          <a:xfrm>
            <a:off x="1147398" y="1468971"/>
            <a:ext cx="476445" cy="4801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CuadroTexto 68"/>
          <p:cNvSpPr txBox="1"/>
          <p:nvPr/>
        </p:nvSpPr>
        <p:spPr>
          <a:xfrm>
            <a:off x="1104132" y="1570543"/>
            <a:ext cx="562975" cy="276999"/>
          </a:xfrm>
          <a:prstGeom prst="rect">
            <a:avLst/>
          </a:prstGeom>
          <a:noFill/>
        </p:spPr>
        <p:txBody>
          <a:bodyPr wrap="none" rtlCol="0">
            <a:spAutoFit/>
          </a:bodyPr>
          <a:lstStyle/>
          <a:p>
            <a:r>
              <a:rPr lang="es-ES" sz="1200" b="1" dirty="0" smtClean="0">
                <a:solidFill>
                  <a:schemeClr val="bg1"/>
                </a:solidFill>
              </a:rPr>
              <a:t>Home</a:t>
            </a:r>
            <a:endParaRPr lang="es-ES" sz="1200" b="1" dirty="0">
              <a:solidFill>
                <a:schemeClr val="bg1"/>
              </a:solidFill>
            </a:endParaRPr>
          </a:p>
        </p:txBody>
      </p:sp>
      <p:pic>
        <p:nvPicPr>
          <p:cNvPr id="70" name="Imagen 69"/>
          <p:cNvPicPr>
            <a:picLocks noChangeAspect="1"/>
          </p:cNvPicPr>
          <p:nvPr/>
        </p:nvPicPr>
        <p:blipFill rotWithShape="1">
          <a:blip r:embed="rId25"/>
          <a:srcRect l="5731" t="12430" r="12311" b="79779"/>
          <a:stretch/>
        </p:blipFill>
        <p:spPr>
          <a:xfrm>
            <a:off x="690128" y="617604"/>
            <a:ext cx="10663518" cy="564776"/>
          </a:xfrm>
          <a:prstGeom prst="rect">
            <a:avLst/>
          </a:prstGeom>
        </p:spPr>
      </p:pic>
    </p:spTree>
    <p:extLst>
      <p:ext uri="{BB962C8B-B14F-4D97-AF65-F5344CB8AC3E}">
        <p14:creationId xmlns:p14="http://schemas.microsoft.com/office/powerpoint/2010/main" val="22601481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ALTRAN_PPT_16-9 (1)">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454</Words>
  <Application>Microsoft Office PowerPoint</Application>
  <PresentationFormat>Panorámica</PresentationFormat>
  <Paragraphs>187</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15</vt:i4>
      </vt:variant>
    </vt:vector>
  </HeadingPairs>
  <TitlesOfParts>
    <vt:vector size="24" baseType="lpstr">
      <vt:lpstr>Arial</vt:lpstr>
      <vt:lpstr>Arial (Body)</vt:lpstr>
      <vt:lpstr>Arial Black</vt:lpstr>
      <vt:lpstr>Calibri</vt:lpstr>
      <vt:lpstr>Calibri Light</vt:lpstr>
      <vt:lpstr>Wingdings</vt:lpstr>
      <vt:lpstr>Wingdings 2</vt:lpstr>
      <vt:lpstr>Tema de Office</vt:lpstr>
      <vt:lpstr>7_ALTRAN_PPT_16-9 (1)</vt:lpstr>
      <vt:lpstr>ACME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Maria Barrero Rodriguez</dc:creator>
  <cp:lastModifiedBy>Diana Maria Barrero Rodriguez</cp:lastModifiedBy>
  <cp:revision>37</cp:revision>
  <dcterms:created xsi:type="dcterms:W3CDTF">2018-08-23T12:59:38Z</dcterms:created>
  <dcterms:modified xsi:type="dcterms:W3CDTF">2018-08-28T08:26:39Z</dcterms:modified>
</cp:coreProperties>
</file>