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0"/>
  </p:notesMasterIdLst>
  <p:handoutMasterIdLst>
    <p:handoutMasterId r:id="rId41"/>
  </p:handoutMasterIdLst>
  <p:sldIdLst>
    <p:sldId id="649" r:id="rId2"/>
    <p:sldId id="661" r:id="rId3"/>
    <p:sldId id="660" r:id="rId4"/>
    <p:sldId id="675" r:id="rId5"/>
    <p:sldId id="658" r:id="rId6"/>
    <p:sldId id="662" r:id="rId7"/>
    <p:sldId id="687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57" r:id="rId16"/>
    <p:sldId id="670" r:id="rId17"/>
    <p:sldId id="671" r:id="rId18"/>
    <p:sldId id="673" r:id="rId19"/>
    <p:sldId id="674" r:id="rId20"/>
    <p:sldId id="676" r:id="rId21"/>
    <p:sldId id="682" r:id="rId22"/>
    <p:sldId id="677" r:id="rId23"/>
    <p:sldId id="684" r:id="rId24"/>
    <p:sldId id="686" r:id="rId25"/>
    <p:sldId id="659" r:id="rId26"/>
    <p:sldId id="683" r:id="rId27"/>
    <p:sldId id="685" r:id="rId28"/>
    <p:sldId id="678" r:id="rId29"/>
    <p:sldId id="680" r:id="rId30"/>
    <p:sldId id="681" r:id="rId31"/>
    <p:sldId id="648" r:id="rId32"/>
    <p:sldId id="615" r:id="rId33"/>
    <p:sldId id="650" r:id="rId34"/>
    <p:sldId id="655" r:id="rId35"/>
    <p:sldId id="651" r:id="rId36"/>
    <p:sldId id="652" r:id="rId37"/>
    <p:sldId id="653" r:id="rId38"/>
    <p:sldId id="654" r:id="rId39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tt" initials="sms" lastIdx="2" clrIdx="0"/>
  <p:cmAuthor id="1" name="Mark Timms" initials="" lastIdx="2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81"/>
    <a:srgbClr val="FF3399"/>
    <a:srgbClr val="CC0000"/>
    <a:srgbClr val="E9E9E9"/>
    <a:srgbClr val="4C6C22"/>
    <a:srgbClr val="9E0000"/>
    <a:srgbClr val="FF0000"/>
    <a:srgbClr val="FDDC43"/>
    <a:srgbClr val="D1D5E1"/>
    <a:srgbClr val="D2E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6" autoAdjust="0"/>
    <p:restoredTop sz="82857" autoAdjust="0"/>
  </p:normalViewPr>
  <p:slideViewPr>
    <p:cSldViewPr snapToGrid="0" snapToObjects="1">
      <p:cViewPr>
        <p:scale>
          <a:sx n="100" d="100"/>
          <a:sy n="100" d="100"/>
        </p:scale>
        <p:origin x="-212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293" y="0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6726-C2D0-DD49-9123-7D45E59E6C01}" type="datetimeFigureOut">
              <a:rPr lang="en-US" smtClean="0"/>
              <a:t>4/7/2014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293" y="9420585"/>
            <a:ext cx="2944689" cy="496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FB343-14F1-AA41-8893-6EA84BFF6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6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990" y="1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/>
          <a:lstStyle>
            <a:lvl1pPr algn="r">
              <a:defRPr sz="1200"/>
            </a:lvl1pPr>
          </a:lstStyle>
          <a:p>
            <a:fld id="{4FA6C106-1CF6-45FA-B4BD-9734DCB2F64C}" type="datetimeFigureOut">
              <a:rPr lang="en-US" smtClean="0"/>
              <a:pPr/>
              <a:t>4/7/2014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0" tIns="46350" rIns="92700" bIns="463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3" y="4710623"/>
            <a:ext cx="5436214" cy="4463585"/>
          </a:xfrm>
          <a:prstGeom prst="rect">
            <a:avLst/>
          </a:prstGeom>
        </p:spPr>
        <p:txBody>
          <a:bodyPr vert="horz" lIns="92700" tIns="46350" rIns="92700" bIns="4635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990" y="9421242"/>
            <a:ext cx="2943976" cy="495766"/>
          </a:xfrm>
          <a:prstGeom prst="rect">
            <a:avLst/>
          </a:prstGeom>
        </p:spPr>
        <p:txBody>
          <a:bodyPr vert="horz" lIns="92700" tIns="46350" rIns="92700" bIns="46350" rtlCol="0" anchor="b"/>
          <a:lstStyle>
            <a:lvl1pPr algn="r">
              <a:defRPr sz="1200"/>
            </a:lvl1pPr>
          </a:lstStyle>
          <a:p>
            <a:fld id="{C067B5B7-AA4E-4A5C-A9D8-B7EC83C2D7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 interface</a:t>
            </a:r>
          </a:p>
          <a:p>
            <a:pPr lvl="1"/>
            <a:r>
              <a:rPr lang="en-US" dirty="0" smtClean="0"/>
              <a:t>Almost same as “synchronized” but more versatile</a:t>
            </a:r>
          </a:p>
          <a:p>
            <a:pPr lvl="1"/>
            <a:r>
              <a:rPr lang="en-US" dirty="0" smtClean="0"/>
              <a:t>Can help solving </a:t>
            </a:r>
            <a:r>
              <a:rPr lang="en-US" dirty="0" err="1" smtClean="0"/>
              <a:t>livelock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Executor</a:t>
            </a:r>
          </a:p>
          <a:p>
            <a:pPr lvl="1"/>
            <a:r>
              <a:rPr lang="en-US" dirty="0" smtClean="0"/>
              <a:t>Use it instead of creating threads manually</a:t>
            </a:r>
          </a:p>
          <a:p>
            <a:pPr lvl="1"/>
            <a:r>
              <a:rPr lang="en-US" dirty="0" smtClean="0"/>
              <a:t>Executors factory – use it to create </a:t>
            </a:r>
            <a:r>
              <a:rPr lang="en-US" dirty="0" err="1" smtClean="0"/>
              <a:t>callables</a:t>
            </a:r>
            <a:r>
              <a:rPr lang="en-US" dirty="0" smtClean="0"/>
              <a:t>, thread pools and various executors</a:t>
            </a:r>
          </a:p>
          <a:p>
            <a:r>
              <a:rPr lang="en-US" dirty="0" err="1" smtClean="0"/>
              <a:t>ExecutorService</a:t>
            </a:r>
            <a:r>
              <a:rPr lang="en-US" dirty="0" smtClean="0"/>
              <a:t> – more flexible than Executor</a:t>
            </a:r>
          </a:p>
          <a:p>
            <a:r>
              <a:rPr lang="en-US" dirty="0" smtClean="0"/>
              <a:t>Thread pool</a:t>
            </a:r>
          </a:p>
          <a:p>
            <a:pPr lvl="1"/>
            <a:r>
              <a:rPr lang="en-US" dirty="0" smtClean="0"/>
              <a:t>Used by most of the executors</a:t>
            </a:r>
          </a:p>
          <a:p>
            <a:r>
              <a:rPr lang="en-US" dirty="0" smtClean="0"/>
              <a:t>NOT Android-related</a:t>
            </a:r>
          </a:p>
          <a:p>
            <a:pPr lvl="1"/>
            <a:r>
              <a:rPr lang="en-US" dirty="0" smtClean="0"/>
              <a:t>Java 7 contains </a:t>
            </a:r>
            <a:r>
              <a:rPr lang="en-US" dirty="0" err="1" smtClean="0"/>
              <a:t>ForkJoinPool</a:t>
            </a:r>
            <a:r>
              <a:rPr lang="en-US" dirty="0" smtClean="0"/>
              <a:t>, implementing work stealing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Traffic is a ‘hyper-local</a:t>
            </a:r>
            <a:r>
              <a:rPr lang="en-GB" baseline="0" dirty="0" smtClean="0"/>
              <a:t>’ issue</a:t>
            </a:r>
          </a:p>
          <a:p>
            <a:r>
              <a:rPr lang="en-GB" baseline="0" dirty="0" smtClean="0"/>
              <a:t>Also regional problem</a:t>
            </a:r>
          </a:p>
          <a:p>
            <a:r>
              <a:rPr lang="en-GB" baseline="0" dirty="0" smtClean="0"/>
              <a:t>Traffic is a global issue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7B5B7-AA4E-4A5C-A9D8-B7EC83C2D7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81629"/>
            <a:ext cx="6400800" cy="4572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238829"/>
            <a:ext cx="6400800" cy="304800"/>
          </a:xfrm>
        </p:spPr>
        <p:txBody>
          <a:bodyPr vert="horz" lIns="91440" tIns="45720" rIns="91440" bIns="45720" rtlCol="0">
            <a:noAutofit/>
          </a:bodyPr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1400" kern="12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+mn-lt"/>
                <a:ea typeface="+mn-ea"/>
                <a:cs typeface="Calibri" pitchFamily="34" charset="0"/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>
              <a:buNone/>
            </a:pPr>
            <a:r>
              <a:rPr lang="en-US" dirty="0" smtClean="0"/>
              <a:t>Click to edit Master Presenter Name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09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522311"/>
            <a:ext cx="9143998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73"/>
            <a:ext cx="8229600" cy="2449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2800"/>
            </a:lvl1pPr>
            <a:lvl2pPr marL="742950" indent="-285750">
              <a:buFont typeface="Arial" pitchFamily="34" charset="0"/>
              <a:buChar char="•"/>
              <a:defRPr sz="2400"/>
            </a:lvl2pPr>
            <a:lvl3pPr marL="1143000" indent="-228600">
              <a:buFont typeface="Arial" pitchFamily="34" charset="0"/>
              <a:buChar char="•"/>
              <a:defRPr sz="2000"/>
            </a:lvl3pPr>
            <a:lvl4pPr marL="1600200" indent="-228600">
              <a:buFont typeface="Arial" pitchFamily="34" charset="0"/>
              <a:buChar char="•"/>
              <a:defRPr sz="1800"/>
            </a:lvl4pPr>
            <a:lvl5pPr marL="2057400" indent="-228600"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60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65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9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" y="3154660"/>
            <a:ext cx="9144000" cy="283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934868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6000" kern="0" dirty="0">
                <a:solidFill>
                  <a:schemeClr val="tx2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29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:\Clients\Inrix (INR)\_Assets\_Brand\Images\INRIX_Brand_Image_Archive\iStockPhoto.com\iStock_000010422289Small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40220"/>
          <a:stretch/>
        </p:blipFill>
        <p:spPr bwMode="auto">
          <a:xfrm>
            <a:off x="-7" y="2976053"/>
            <a:ext cx="9144000" cy="27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-1" y="2976053"/>
            <a:ext cx="9143993" cy="170108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0"/>
          </p:nvPr>
        </p:nvSpPr>
        <p:spPr>
          <a:xfrm>
            <a:off x="729343" y="1781629"/>
            <a:ext cx="64008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>
                <a:solidFill>
                  <a:schemeClr val="accent2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29343" y="315685"/>
            <a:ext cx="7772400" cy="1470025"/>
          </a:xfrm>
        </p:spPr>
        <p:txBody>
          <a:bodyPr anchor="b"/>
          <a:lstStyle>
            <a:lvl1pPr marL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lang="en-US" sz="4800" kern="0" dirty="0">
                <a:solidFill>
                  <a:srgbClr val="013A8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018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98535"/>
            <a:ext cx="9144000" cy="5335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573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518"/>
          <a:stretch/>
        </p:blipFill>
        <p:spPr bwMode="auto">
          <a:xfrm>
            <a:off x="0" y="1601230"/>
            <a:ext cx="9144000" cy="414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 bwMode="auto">
          <a:xfrm>
            <a:off x="-1" y="1590938"/>
            <a:ext cx="9143993" cy="38764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923306" y="1"/>
            <a:ext cx="4064330" cy="6262254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5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1320800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-7" y="5748243"/>
            <a:ext cx="9144007" cy="110975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chemeClr val="tx2"/>
              </a:buClr>
              <a:buSzPct val="75000"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2664" y="5748242"/>
            <a:ext cx="1742690" cy="1127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685800" y="6181249"/>
            <a:ext cx="2194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© 2014.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cs typeface="Calibri" pitchFamily="34" charset="0"/>
              </a:rPr>
              <a:t>Confidential &amp; Proprietary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412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:\Clients\Inrix (INR)\_Assets\_Brand\Images\INRIX_Brand_Image_Archive\iStockPhoto.com\iStock_000001259673XXLarg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tx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94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ection 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V:\Clients\Inrix (INR)\_Assets\_Brand\Images\INRIX_Brand_Image_Archive\Gettyimages.com\GettyImages_14272843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auto">
          <a:xfrm>
            <a:off x="744524" y="733425"/>
            <a:ext cx="4064330" cy="5528830"/>
          </a:xfrm>
          <a:prstGeom prst="rect">
            <a:avLst/>
          </a:prstGeom>
          <a:gradFill>
            <a:gsLst>
              <a:gs pos="417">
                <a:schemeClr val="tx2">
                  <a:alpha val="89000"/>
                </a:schemeClr>
              </a:gs>
              <a:gs pos="23000">
                <a:schemeClr val="tx2">
                  <a:alpha val="89000"/>
                </a:schemeClr>
              </a:gs>
              <a:gs pos="100000">
                <a:schemeClr val="tx2">
                  <a:alpha val="0"/>
                </a:schemeClr>
              </a:gs>
            </a:gsLst>
            <a:lin ang="5400000" scaled="0"/>
          </a:gradFill>
          <a:ln>
            <a:gradFill>
              <a:gsLst>
                <a:gs pos="28000">
                  <a:schemeClr val="accent1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headEnd/>
            <a:tailEnd/>
          </a:ln>
          <a:effectLst/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marL="115888" lvl="0" algn="ctr">
              <a:spcAft>
                <a:spcPts val="1800"/>
              </a:spcAft>
              <a:buClr>
                <a:srgbClr val="013A81"/>
              </a:buClr>
              <a:buSzPct val="75000"/>
            </a:pPr>
            <a:endParaRPr lang="en-US" sz="2000" dirty="0" smtClean="0">
              <a:solidFill>
                <a:srgbClr val="013A8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846659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8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</a:lstStyle>
          <a:p>
            <a:pPr marL="0" lvl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42018" y="993775"/>
            <a:ext cx="3454400" cy="374650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1pPr>
            <a:lvl2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2pPr>
            <a:lvl3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3pPr>
            <a:lvl4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4pPr>
            <a:lvl5pPr marL="0" indent="0" algn="l" defTabSz="914400" rtl="0" eaLnBrk="1" latinLnBrk="0" hangingPunct="1">
              <a:spcBef>
                <a:spcPct val="0"/>
              </a:spcBef>
              <a:spcAft>
                <a:spcPts val="1200"/>
              </a:spcAft>
              <a:buNone/>
              <a:defRPr lang="en-US" sz="20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V:\Clients\Inrix (INR)\_Assets\_Brand\Logos\01_Standard_Logo\PNG\INRIX_r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211" y="5726430"/>
            <a:ext cx="1748790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/>
            </a:lvl1pPr>
          </a:lstStyle>
          <a:p>
            <a:pPr lvl="0" algn="l" eaLnBrk="0" fontAlgn="base" hangingPunct="0"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76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V:\Clients\Inrix (INR)\_Assets\_Brand\Logos\01_Standard_Logo_Small\PNG\INRIX_rgb_small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19" y="6353176"/>
            <a:ext cx="778871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6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45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8625" y="6490172"/>
            <a:ext cx="16834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FF3B1-31D1-4979-87D2-73211BF977B5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013A81"/>
                </a:solidFill>
                <a:effectLst/>
                <a:uLnTx/>
                <a:uFillTx/>
                <a:cs typeface="Calibri" pitchFamily="34" charset="0"/>
              </a:rPr>
              <a:t>‹#›</a:t>
            </a:fld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cs typeface="Calibri" pitchFamily="34" charset="0"/>
              </a:rPr>
              <a:t>     Confidential &amp; proprietary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88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8" r:id="rId4"/>
    <p:sldLayoutId id="2147483717" r:id="rId5"/>
    <p:sldLayoutId id="2147483734" r:id="rId6"/>
    <p:sldLayoutId id="2147483709" r:id="rId7"/>
    <p:sldLayoutId id="2147483689" r:id="rId8"/>
    <p:sldLayoutId id="2147483733" r:id="rId9"/>
    <p:sldLayoutId id="2147483686" r:id="rId10"/>
    <p:sldLayoutId id="2147483687" r:id="rId11"/>
    <p:sldLayoutId id="2147483688" r:id="rId12"/>
    <p:sldLayoutId id="2147483691" r:id="rId13"/>
    <p:sldLayoutId id="2147483692" r:id="rId14"/>
    <p:sldLayoutId id="2147483693" r:id="rId15"/>
    <p:sldLayoutId id="2147483694" r:id="rId16"/>
    <p:sldLayoutId id="214748368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1" kern="1200" dirty="0" smtClean="0">
          <a:solidFill>
            <a:schemeClr val="tx2"/>
          </a:solidFill>
          <a:effectLst/>
          <a:latin typeface="+mj-lt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tasks, Loaders, Services and more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Iurii Okhmat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synchronization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 data sharing between threads</a:t>
            </a:r>
          </a:p>
          <a:p>
            <a:pPr lvl="1"/>
            <a:r>
              <a:rPr lang="en-US" dirty="0" smtClean="0"/>
              <a:t>Source of errors:</a:t>
            </a:r>
          </a:p>
          <a:p>
            <a:pPr lvl="2"/>
            <a:r>
              <a:rPr lang="en-US" dirty="0" smtClean="0"/>
              <a:t>Thread interference</a:t>
            </a:r>
          </a:p>
          <a:p>
            <a:pPr lvl="2"/>
            <a:r>
              <a:rPr lang="en-US" dirty="0" smtClean="0"/>
              <a:t>Memory consistency errors</a:t>
            </a:r>
          </a:p>
          <a:p>
            <a:r>
              <a:rPr lang="en-US" dirty="0" smtClean="0"/>
              <a:t>Synchronization to the rescue</a:t>
            </a:r>
          </a:p>
          <a:p>
            <a:pPr lvl="1"/>
            <a:r>
              <a:rPr lang="en-US" dirty="0" smtClean="0"/>
              <a:t>Can cause thread starvation and deadlocks</a:t>
            </a:r>
          </a:p>
          <a:p>
            <a:pPr lvl="1"/>
            <a:endParaRPr lang="en-US" dirty="0"/>
          </a:p>
          <a:p>
            <a:r>
              <a:rPr lang="en-US" dirty="0" smtClean="0"/>
              <a:t>Immutable objects</a:t>
            </a:r>
          </a:p>
          <a:p>
            <a:pPr lvl="1"/>
            <a:r>
              <a:rPr lang="en-US" dirty="0" smtClean="0"/>
              <a:t>Useful in concurrent applications, since they can’t change state, they can’t be corrupted by threads.</a:t>
            </a:r>
            <a:endParaRPr lang="en-US" dirty="0"/>
          </a:p>
          <a:p>
            <a:pPr lvl="1"/>
            <a:r>
              <a:rPr lang="en-US" dirty="0" smtClean="0"/>
              <a:t>Strategy for defining immutable objects</a:t>
            </a:r>
          </a:p>
          <a:p>
            <a:pPr lvl="2"/>
            <a:r>
              <a:rPr lang="en-US" dirty="0" smtClean="0"/>
              <a:t>No “setters”</a:t>
            </a:r>
          </a:p>
          <a:p>
            <a:pPr lvl="2"/>
            <a:r>
              <a:rPr lang="en-US" dirty="0" smtClean="0"/>
              <a:t>“Sealed” class (can’t override methods)</a:t>
            </a:r>
          </a:p>
          <a:p>
            <a:pPr lvl="2"/>
            <a:r>
              <a:rPr lang="en-US" dirty="0" smtClean="0"/>
              <a:t>All fields are private and final. All reference fields are cloned.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3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thread interference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500188"/>
            <a:ext cx="43148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4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memory consistency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(beyond the scope of this presentations)</a:t>
            </a:r>
          </a:p>
          <a:p>
            <a:pPr lvl="1"/>
            <a:r>
              <a:rPr lang="en-US" dirty="0" smtClean="0"/>
              <a:t>Happens-before relationship – guarantee that memory writes by one statement are visible to another statement</a:t>
            </a:r>
          </a:p>
          <a:p>
            <a:pPr lvl="1"/>
            <a:r>
              <a:rPr lang="en-US" dirty="0"/>
              <a:t>http://docs.oracle.com/javase/8/docs/api/java/util/concurrent/package-summary.html#MemoryVisibility</a:t>
            </a:r>
            <a:endParaRPr lang="en-US" dirty="0" smtClean="0"/>
          </a:p>
          <a:p>
            <a:r>
              <a:rPr lang="en-US" dirty="0" smtClean="0"/>
              <a:t>Just know how to avoid them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2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1 - synchronized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synchronized (on methods and statements)</a:t>
            </a:r>
          </a:p>
          <a:p>
            <a:pPr lvl="1"/>
            <a:r>
              <a:rPr lang="en-US" dirty="0" smtClean="0"/>
              <a:t>If one thread entered the synchronized method, all other threads will wait (intrinsic lock or monitor)</a:t>
            </a:r>
          </a:p>
          <a:p>
            <a:pPr lvl="1"/>
            <a:r>
              <a:rPr lang="en-US" dirty="0" smtClean="0"/>
              <a:t>Synchronized statement establishes “happens-before” relationship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Can lead to thread </a:t>
            </a:r>
            <a:r>
              <a:rPr lang="en-US" dirty="0" err="1" smtClean="0">
                <a:solidFill>
                  <a:srgbClr val="0070C0"/>
                </a:solidFill>
              </a:rPr>
              <a:t>liveness</a:t>
            </a:r>
            <a:r>
              <a:rPr lang="en-US" dirty="0" smtClean="0">
                <a:solidFill>
                  <a:srgbClr val="0070C0"/>
                </a:solidFill>
              </a:rPr>
              <a:t> issues (deadlocks, starvations, </a:t>
            </a:r>
            <a:r>
              <a:rPr lang="en-US" dirty="0" err="1" smtClean="0">
                <a:solidFill>
                  <a:srgbClr val="0070C0"/>
                </a:solidFill>
              </a:rPr>
              <a:t>etc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181350"/>
            <a:ext cx="4481513" cy="296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 – Atomic access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 single action can lead to multiple VM instructions</a:t>
            </a:r>
          </a:p>
          <a:p>
            <a:r>
              <a:rPr lang="en-US" dirty="0" smtClean="0"/>
              <a:t>Volatile – reduces the risk of memory consistency issues and establishes the happens-before relationship.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1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way to implement singleton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761" y="5743575"/>
            <a:ext cx="8676478" cy="344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4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http://www.cs.umd.edu/~pugh/java/memoryModel/DoubleCheckedLocking.html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28775"/>
            <a:ext cx="8058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7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</a:t>
            </a:r>
            <a:r>
              <a:rPr lang="en-US" dirty="0" err="1" smtClean="0"/>
              <a:t>liveness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</a:p>
          <a:p>
            <a:r>
              <a:rPr lang="en-US" dirty="0" smtClean="0"/>
              <a:t>Starvation</a:t>
            </a:r>
          </a:p>
          <a:p>
            <a:r>
              <a:rPr lang="en-US" dirty="0" err="1" smtClean="0"/>
              <a:t>Livelock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2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concurrency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Executors</a:t>
            </a:r>
          </a:p>
          <a:p>
            <a:pPr lvl="1"/>
            <a:r>
              <a:rPr lang="en-US" dirty="0" err="1" smtClean="0"/>
              <a:t>ThreadPoolExecutor</a:t>
            </a:r>
            <a:endParaRPr lang="en-US" dirty="0" smtClean="0"/>
          </a:p>
          <a:p>
            <a:pPr lvl="1"/>
            <a:r>
              <a:rPr lang="en-US" dirty="0" err="1" smtClean="0"/>
              <a:t>ScheduledThreadPoolExecutor</a:t>
            </a:r>
            <a:endParaRPr lang="en-US" dirty="0" smtClean="0"/>
          </a:p>
          <a:p>
            <a:pPr lvl="1"/>
            <a:r>
              <a:rPr lang="en-US" dirty="0" err="1" smtClean="0"/>
              <a:t>ExecutorService</a:t>
            </a:r>
            <a:endParaRPr lang="en-US" dirty="0" smtClean="0"/>
          </a:p>
          <a:p>
            <a:r>
              <a:rPr lang="en-US" dirty="0" smtClean="0"/>
              <a:t>Synchronizers and thread pools</a:t>
            </a:r>
          </a:p>
          <a:p>
            <a:pPr lvl="1"/>
            <a:r>
              <a:rPr lang="en-US" dirty="0" err="1" smtClean="0"/>
              <a:t>CountDownLatch</a:t>
            </a:r>
            <a:r>
              <a:rPr lang="en-US" dirty="0" smtClean="0"/>
              <a:t> – wait for completion</a:t>
            </a:r>
          </a:p>
          <a:p>
            <a:pPr lvl="1"/>
            <a:r>
              <a:rPr lang="en-US" dirty="0" err="1" smtClean="0"/>
              <a:t>CyclicBarrier</a:t>
            </a:r>
            <a:r>
              <a:rPr lang="en-US" dirty="0" smtClean="0"/>
              <a:t> – Map reduce, fork-join processing</a:t>
            </a:r>
          </a:p>
          <a:p>
            <a:pPr lvl="2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Exchanger – Fill /drain</a:t>
            </a:r>
          </a:p>
          <a:p>
            <a:r>
              <a:rPr lang="en-US" dirty="0" smtClean="0"/>
              <a:t>Concurrent Collections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Android-related</a:t>
            </a:r>
          </a:p>
          <a:p>
            <a:pPr lvl="1"/>
            <a:r>
              <a:rPr lang="en-US" dirty="0" smtClean="0"/>
              <a:t>Java 7 contains </a:t>
            </a:r>
            <a:r>
              <a:rPr lang="en-US" dirty="0" err="1" smtClean="0"/>
              <a:t>ForkJoinPool</a:t>
            </a:r>
            <a:r>
              <a:rPr lang="en-US" dirty="0" smtClean="0"/>
              <a:t>, implementing work stealing algorithm.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6644" y="1215509"/>
            <a:ext cx="2838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Concurrency in Practice</a:t>
            </a:r>
          </a:p>
        </p:txBody>
      </p:sp>
      <p:pic>
        <p:nvPicPr>
          <p:cNvPr id="7170" name="Picture 2" descr="http://jcip.net.s3-website-us-east-1.amazonaws.com/images/jcip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1120775"/>
            <a:ext cx="36099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3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app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8" y="1021278"/>
            <a:ext cx="7741185" cy="4369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7457" y="5563285"/>
            <a:ext cx="5252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http://sourceforge.net/projects/javaconcurrenta/</a:t>
            </a:r>
          </a:p>
        </p:txBody>
      </p:sp>
    </p:spTree>
    <p:extLst>
      <p:ext uri="{BB962C8B-B14F-4D97-AF65-F5344CB8AC3E}">
        <p14:creationId xmlns:p14="http://schemas.microsoft.com/office/powerpoint/2010/main" val="20766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677108"/>
          </a:xfrm>
        </p:spPr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846659"/>
          </a:xfrm>
        </p:spPr>
        <p:txBody>
          <a:bodyPr/>
          <a:lstStyle/>
          <a:p>
            <a:r>
              <a:rPr lang="en-US" dirty="0" smtClean="0"/>
              <a:t>Android-specific concurrency constructs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block UI 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ANR</a:t>
            </a:r>
          </a:p>
          <a:p>
            <a:r>
              <a:rPr lang="en-US" dirty="0" smtClean="0"/>
              <a:t>Tracking I/O and Network operations on UI thread with </a:t>
            </a:r>
            <a:r>
              <a:rPr lang="en-US" dirty="0" err="1" smtClean="0"/>
              <a:t>StrictMode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33" y="3429000"/>
            <a:ext cx="3727961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1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Looper – turn thread into pipeline thread</a:t>
            </a:r>
          </a:p>
          <a:p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Allows to send and process messages and </a:t>
            </a:r>
            <a:r>
              <a:rPr lang="en-US" dirty="0" err="1" smtClean="0"/>
              <a:t>runnables</a:t>
            </a:r>
            <a:r>
              <a:rPr lang="en-US" dirty="0" smtClean="0"/>
              <a:t> on the thread’s message queue (MQ)</a:t>
            </a:r>
            <a:endParaRPr lang="en-US" b="1" dirty="0" smtClean="0"/>
          </a:p>
          <a:p>
            <a:pPr lvl="1"/>
            <a:r>
              <a:rPr lang="en-US" dirty="0" smtClean="0"/>
              <a:t>Bound to the thread (and its MQ) it was created 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Handler::post, </a:t>
            </a:r>
            <a:r>
              <a:rPr lang="en-US" dirty="0" err="1" smtClean="0"/>
              <a:t>postDelayed</a:t>
            </a:r>
            <a:r>
              <a:rPr lang="en-US" dirty="0" smtClean="0"/>
              <a:t>, </a:t>
            </a:r>
            <a:r>
              <a:rPr lang="en-US" dirty="0" err="1" smtClean="0"/>
              <a:t>postAtTime</a:t>
            </a:r>
            <a:endParaRPr lang="en-US" dirty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handleMessage</a:t>
            </a:r>
            <a:endParaRPr lang="en-US" dirty="0" smtClean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obtainMessage</a:t>
            </a:r>
            <a:endParaRPr lang="en-US" dirty="0" smtClean="0"/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removeCallbacks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Handler::</a:t>
            </a:r>
            <a:r>
              <a:rPr lang="en-US" dirty="0" err="1" smtClean="0"/>
              <a:t>postAtFrontOfQueue</a:t>
            </a:r>
            <a:r>
              <a:rPr lang="en-US" dirty="0" smtClean="0"/>
              <a:t> – do NOT use it, unless you understand the implications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Non-static handler defined inside Activity has a reference to its outer class (Activity) and CAN leak resources.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 descr="http://www.aviyehuda.com/images/AndroidMultithreading/android_threa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9491"/>
            <a:ext cx="7870825" cy="50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8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Looper and Handler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HandlerThread</a:t>
            </a:r>
            <a:r>
              <a:rPr lang="en-US" dirty="0"/>
              <a:t> – Creates its own </a:t>
            </a:r>
            <a:r>
              <a:rPr lang="en-US" dirty="0" err="1"/>
              <a:t>looper</a:t>
            </a:r>
            <a:r>
              <a:rPr lang="en-US" dirty="0"/>
              <a:t>, so that handlers can be bound to 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Tip: Reusing handler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8913"/>
            <a:ext cx="9153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91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Wrapper for Handler and Thread</a:t>
            </a:r>
          </a:p>
          <a:p>
            <a:r>
              <a:rPr lang="en-US" dirty="0" smtClean="0"/>
              <a:t>Designed for short-lived background tasks (few seconds)</a:t>
            </a:r>
          </a:p>
          <a:p>
            <a:r>
              <a:rPr lang="en-US" dirty="0" smtClean="0"/>
              <a:t>Convenient:</a:t>
            </a:r>
          </a:p>
          <a:p>
            <a:pPr lvl="1"/>
            <a:r>
              <a:rPr lang="en-US" dirty="0" err="1" smtClean="0"/>
              <a:t>onPreExecute</a:t>
            </a:r>
            <a:endParaRPr lang="en-US" dirty="0" smtClean="0"/>
          </a:p>
          <a:p>
            <a:pPr lvl="1"/>
            <a:r>
              <a:rPr lang="en-US" dirty="0" err="1" smtClean="0"/>
              <a:t>doInBackground</a:t>
            </a:r>
            <a:endParaRPr lang="en-US" dirty="0" smtClean="0"/>
          </a:p>
          <a:p>
            <a:pPr lvl="1"/>
            <a:r>
              <a:rPr lang="en-US" dirty="0" err="1" smtClean="0"/>
              <a:t>onProgressUpdate</a:t>
            </a:r>
            <a:endParaRPr lang="en-US" dirty="0" smtClean="0"/>
          </a:p>
          <a:p>
            <a:pPr lvl="1"/>
            <a:r>
              <a:rPr lang="en-US" dirty="0" err="1" smtClean="0"/>
              <a:t>onPostExecute</a:t>
            </a:r>
            <a:endParaRPr lang="en-US" dirty="0" smtClean="0"/>
          </a:p>
          <a:p>
            <a:r>
              <a:rPr lang="en-US" dirty="0" smtClean="0"/>
              <a:t>Don’t forget to check for </a:t>
            </a:r>
            <a:r>
              <a:rPr lang="en-US" dirty="0" err="1" smtClean="0"/>
              <a:t>isCancelled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Since the arrival of Honeycomb (Android 3.0, API level 11), multiple </a:t>
            </a:r>
            <a:r>
              <a:rPr lang="en-US" dirty="0" err="1">
                <a:solidFill>
                  <a:srgbClr val="0070C0"/>
                </a:solidFill>
              </a:rPr>
              <a:t>AsyncTask</a:t>
            </a:r>
            <a:r>
              <a:rPr lang="en-US" dirty="0">
                <a:solidFill>
                  <a:srgbClr val="0070C0"/>
                </a:solidFill>
              </a:rPr>
              <a:t> instances are executed sequentially by default. If you want to change this behavior, you can have them executed on THREAD_POOL_EXECUTOR by invoking </a:t>
            </a:r>
            <a:r>
              <a:rPr lang="en-US" dirty="0" err="1">
                <a:solidFill>
                  <a:srgbClr val="0070C0"/>
                </a:solidFill>
              </a:rPr>
              <a:t>executeOnExecutor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AsyncTa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512887"/>
            <a:ext cx="459105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IntentService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 as any other service in Android</a:t>
            </a:r>
          </a:p>
          <a:p>
            <a:r>
              <a:rPr lang="en-US" dirty="0" smtClean="0"/>
              <a:t>Must be registered in Android Manifest</a:t>
            </a:r>
          </a:p>
          <a:p>
            <a:r>
              <a:rPr lang="en-US" dirty="0" smtClean="0"/>
              <a:t>Pass information with Intent</a:t>
            </a:r>
          </a:p>
          <a:p>
            <a:r>
              <a:rPr lang="en-US" dirty="0" smtClean="0"/>
              <a:t>Handle in </a:t>
            </a:r>
            <a:r>
              <a:rPr lang="en-US" dirty="0" err="1" smtClean="0"/>
              <a:t>onHandleIntent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90825"/>
            <a:ext cx="60007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1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IPC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Single process per application</a:t>
            </a:r>
          </a:p>
          <a:p>
            <a:pPr lvl="1"/>
            <a:r>
              <a:rPr lang="en-US" dirty="0" smtClean="0"/>
              <a:t>Process name matches package name</a:t>
            </a:r>
          </a:p>
          <a:p>
            <a:pPr lvl="1"/>
            <a:r>
              <a:rPr lang="en-US" dirty="0" smtClean="0"/>
              <a:t>Process name for application can be changed through AndroidManifest.xml</a:t>
            </a:r>
          </a:p>
          <a:p>
            <a:pPr lvl="1"/>
            <a:r>
              <a:rPr lang="en-US" dirty="0" smtClean="0"/>
              <a:t>Activities and services can start in separate process (“:” for private, “lower-case” for public)</a:t>
            </a:r>
          </a:p>
          <a:p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“Lightweight” processes</a:t>
            </a:r>
          </a:p>
          <a:p>
            <a:pPr lvl="1"/>
            <a:r>
              <a:rPr lang="en-US" dirty="0" smtClean="0"/>
              <a:t>At least one thread per application (UI thread)</a:t>
            </a:r>
          </a:p>
          <a:p>
            <a:pPr lvl="1"/>
            <a:r>
              <a:rPr lang="en-US" dirty="0" smtClean="0"/>
              <a:t>Communication and resource sharing issues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AlarmManager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for blank slide (graphics)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1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 here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bullet here</a:t>
            </a:r>
          </a:p>
          <a:p>
            <a:r>
              <a:rPr lang="en-US" dirty="0" smtClean="0"/>
              <a:t>Second bullet here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08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Section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Section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Alternate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6630" y="1445361"/>
            <a:ext cx="3435274" cy="1261884"/>
          </a:xfrm>
        </p:spPr>
        <p:txBody>
          <a:bodyPr/>
          <a:lstStyle/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Alternate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bullets</a:t>
            </a:r>
          </a:p>
          <a:p>
            <a:r>
              <a:rPr lang="en-US" dirty="0" smtClean="0"/>
              <a:t>And more 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sz="2800" b="0" dirty="0" smtClean="0"/>
              <a:t>(or another section slide)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216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25412" y="1445361"/>
            <a:ext cx="3435274" cy="677108"/>
          </a:xfrm>
        </p:spPr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Asynchronous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4525963"/>
          </a:xfrm>
        </p:spPr>
        <p:txBody>
          <a:bodyPr/>
          <a:lstStyle/>
          <a:p>
            <a:r>
              <a:rPr lang="en-US" dirty="0" smtClean="0"/>
              <a:t>Basic “building block”</a:t>
            </a:r>
          </a:p>
          <a:p>
            <a:r>
              <a:rPr lang="en-US" dirty="0" smtClean="0"/>
              <a:t>Two ways to implement thread: provide runnable or subclass Thread class (as Thread implements Runnable).</a:t>
            </a:r>
          </a:p>
          <a:p>
            <a:r>
              <a:rPr lang="en-US" dirty="0" smtClean="0"/>
              <a:t>Must explicitly call “start” to run the thread</a:t>
            </a:r>
          </a:p>
          <a:p>
            <a:r>
              <a:rPr lang="en-US" dirty="0" smtClean="0"/>
              <a:t>First approach is preferred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32" y="3172402"/>
            <a:ext cx="59817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2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subclassing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1278"/>
            <a:ext cx="78867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priority</a:t>
            </a:r>
          </a:p>
          <a:p>
            <a:r>
              <a:rPr lang="en-US" dirty="0" err="1" smtClean="0"/>
              <a:t>setPriority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Process.THREAD_PRIORITY</a:t>
            </a:r>
            <a:r>
              <a:rPr lang="en-US" dirty="0" smtClean="0"/>
              <a:t>_*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threads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Thread.sleep</a:t>
            </a:r>
            <a:r>
              <a:rPr lang="en-US" dirty="0" smtClean="0"/>
              <a:t> – causes current thread to suspend execution for specified period of time.</a:t>
            </a:r>
          </a:p>
          <a:p>
            <a:pPr lvl="1"/>
            <a:r>
              <a:rPr lang="en-US" dirty="0" smtClean="0"/>
              <a:t>Not </a:t>
            </a:r>
            <a:r>
              <a:rPr lang="en-US" dirty="0" err="1" smtClean="0"/>
              <a:t>percise</a:t>
            </a:r>
            <a:endParaRPr lang="en-US" dirty="0" smtClean="0"/>
          </a:p>
          <a:p>
            <a:pPr lvl="1"/>
            <a:r>
              <a:rPr lang="en-US" dirty="0" smtClean="0"/>
              <a:t>Sleep can be terminated by interrupts</a:t>
            </a:r>
          </a:p>
          <a:p>
            <a:r>
              <a:rPr lang="en-US" dirty="0" err="1" smtClean="0"/>
              <a:t>Thread.interrupt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interrupted()</a:t>
            </a:r>
          </a:p>
          <a:p>
            <a:pPr lvl="2"/>
            <a:r>
              <a:rPr lang="en-US" dirty="0" smtClean="0"/>
              <a:t>Clears “interrupted” flag (for current thread), external threads don’t clear flag.</a:t>
            </a:r>
            <a:endParaRPr lang="en-US" dirty="0"/>
          </a:p>
          <a:p>
            <a:r>
              <a:rPr lang="en-US" dirty="0" err="1" smtClean="0"/>
              <a:t>Thread.join</a:t>
            </a:r>
            <a:endParaRPr lang="en-US" dirty="0" smtClean="0"/>
          </a:p>
          <a:p>
            <a:pPr lvl="1"/>
            <a:r>
              <a:rPr lang="en-US" dirty="0" smtClean="0"/>
              <a:t>Waits for a completion of another thread</a:t>
            </a:r>
          </a:p>
          <a:p>
            <a:pPr lvl="1"/>
            <a:r>
              <a:rPr lang="en-US" dirty="0" smtClean="0"/>
              <a:t>As sleep can be interrupted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threads (sample)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5232" y="717116"/>
            <a:ext cx="8477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4" y="1114425"/>
            <a:ext cx="6581775" cy="506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9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ync Android">
  <a:themeElements>
    <a:clrScheme name="INRIX">
      <a:dk1>
        <a:srgbClr val="262626"/>
      </a:dk1>
      <a:lt1>
        <a:srgbClr val="FFFFFF"/>
      </a:lt1>
      <a:dk2>
        <a:srgbClr val="013A81"/>
      </a:dk2>
      <a:lt2>
        <a:srgbClr val="7F7F7F"/>
      </a:lt2>
      <a:accent1>
        <a:srgbClr val="E4A302"/>
      </a:accent1>
      <a:accent2>
        <a:srgbClr val="7FB438"/>
      </a:accent2>
      <a:accent3>
        <a:srgbClr val="378D99"/>
      </a:accent3>
      <a:accent4>
        <a:srgbClr val="6789AC"/>
      </a:accent4>
      <a:accent5>
        <a:srgbClr val="7B7FA2"/>
      </a:accent5>
      <a:accent6>
        <a:srgbClr val="939394"/>
      </a:accent6>
      <a:hlink>
        <a:srgbClr val="1D8FB3"/>
      </a:hlink>
      <a:folHlink>
        <a:srgbClr val="6789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gradFill>
            <a:gsLst>
              <a:gs pos="28000">
                <a:schemeClr val="bg2"/>
              </a:gs>
              <a:gs pos="100000">
                <a:schemeClr val="bg1"/>
              </a:gs>
            </a:gsLst>
            <a:lin ang="5400000" scaled="0"/>
          </a:gradFill>
          <a:headEnd/>
          <a:tailEnd/>
        </a:ln>
        <a:effectLst>
          <a:outerShdw blurRad="127000" dist="38100" dir="15300000" rotWithShape="0">
            <a:schemeClr val="bg2">
              <a:alpha val="33000"/>
            </a:scheme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w="0" h="0"/>
        </a:sp3d>
      </a:spPr>
      <a:bodyPr lIns="91440" tIns="91440" rIns="91440" bIns="91440" rtlCol="0" anchor="t"/>
      <a:lstStyle>
        <a:defPPr marL="115888">
          <a:spcAft>
            <a:spcPts val="1800"/>
          </a:spcAft>
          <a:buClr>
            <a:schemeClr val="tx2"/>
          </a:buClr>
          <a:buSzPct val="75000"/>
          <a:defRPr sz="2000" dirty="0" smtClean="0">
            <a:solidFill>
              <a:schemeClr val="tx2"/>
            </a:solidFill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80000"/>
          </a:lnSpc>
          <a:spcBef>
            <a:spcPct val="20000"/>
          </a:spcBef>
          <a:buClr>
            <a:schemeClr val="accent4"/>
          </a:buClr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Async Android</Template>
  <TotalTime>8801</TotalTime>
  <Words>1230</Words>
  <Application>Microsoft Office PowerPoint</Application>
  <PresentationFormat>On-screen Show (4:3)</PresentationFormat>
  <Paragraphs>289</Paragraphs>
  <Slides>38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Async Android</vt:lpstr>
      <vt:lpstr>Asynchronous Android</vt:lpstr>
      <vt:lpstr>Basics</vt:lpstr>
      <vt:lpstr>Android application</vt:lpstr>
      <vt:lpstr>Multithreading</vt:lpstr>
      <vt:lpstr>Thread</vt:lpstr>
      <vt:lpstr>Thread subclassing</vt:lpstr>
      <vt:lpstr>Thread</vt:lpstr>
      <vt:lpstr>Controlling threads</vt:lpstr>
      <vt:lpstr>Controlling threads (sample)</vt:lpstr>
      <vt:lpstr>Threads synchronization</vt:lpstr>
      <vt:lpstr>Problem: thread interference</vt:lpstr>
      <vt:lpstr>Problem: memory consistency</vt:lpstr>
      <vt:lpstr>Solution 1 - synchronized</vt:lpstr>
      <vt:lpstr>Solution 2 – Atomic access</vt:lpstr>
      <vt:lpstr>Correct way to implement singleton</vt:lpstr>
      <vt:lpstr>Thread liveness</vt:lpstr>
      <vt:lpstr>High-level concurrency</vt:lpstr>
      <vt:lpstr>Suggested reading</vt:lpstr>
      <vt:lpstr>Cool app</vt:lpstr>
      <vt:lpstr>Android-specific concurrency constructs</vt:lpstr>
      <vt:lpstr>Don’t block UI thread</vt:lpstr>
      <vt:lpstr>Looper and Handler</vt:lpstr>
      <vt:lpstr>Looper and Handler</vt:lpstr>
      <vt:lpstr>Looper and Handler</vt:lpstr>
      <vt:lpstr>AsyncTask</vt:lpstr>
      <vt:lpstr>AsyncTask</vt:lpstr>
      <vt:lpstr>IntentService</vt:lpstr>
      <vt:lpstr>Loaders</vt:lpstr>
      <vt:lpstr>Services and IPC</vt:lpstr>
      <vt:lpstr>AlarmManager</vt:lpstr>
      <vt:lpstr>Slide title for blank slide (graphics)</vt:lpstr>
      <vt:lpstr>Slide title here</vt:lpstr>
      <vt:lpstr>Section title goes here</vt:lpstr>
      <vt:lpstr>Section title goes here</vt:lpstr>
      <vt:lpstr>Section title goes here</vt:lpstr>
      <vt:lpstr>Section title goes here</vt:lpstr>
      <vt:lpstr>Short content</vt:lpstr>
      <vt:lpstr>Thank you  (or another section slide)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Android</dc:title>
  <dc:creator>Iurii Okhmat</dc:creator>
  <cp:lastModifiedBy>Iurii Okhmat</cp:lastModifiedBy>
  <cp:revision>63</cp:revision>
  <cp:lastPrinted>2012-12-04T18:14:34Z</cp:lastPrinted>
  <dcterms:created xsi:type="dcterms:W3CDTF">2014-04-01T16:39:44Z</dcterms:created>
  <dcterms:modified xsi:type="dcterms:W3CDTF">2014-04-07T21:30:03Z</dcterms:modified>
</cp:coreProperties>
</file>