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7" r:id="rId2"/>
    <p:sldId id="266" r:id="rId3"/>
    <p:sldId id="262" r:id="rId4"/>
    <p:sldId id="265" r:id="rId5"/>
    <p:sldId id="264" r:id="rId6"/>
    <p:sldId id="267" r:id="rId7"/>
    <p:sldId id="261" r:id="rId8"/>
    <p:sldId id="260" r:id="rId9"/>
    <p:sldId id="269" r:id="rId10"/>
    <p:sldId id="268" r:id="rId11"/>
    <p:sldId id="258" r:id="rId12"/>
    <p:sldId id="259" r:id="rId13"/>
    <p:sldId id="270" r:id="rId14"/>
    <p:sldId id="272" r:id="rId15"/>
    <p:sldId id="271" r:id="rId16"/>
    <p:sldId id="273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1" autoAdjust="0"/>
    <p:restoredTop sz="94057" autoAdjust="0"/>
  </p:normalViewPr>
  <p:slideViewPr>
    <p:cSldViewPr snapToGrid="0">
      <p:cViewPr varScale="1">
        <p:scale>
          <a:sx n="85" d="100"/>
          <a:sy n="85" d="100"/>
        </p:scale>
        <p:origin x="-91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19/11/2013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19/11/2013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19/11/2013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19/11/2013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19/11/2013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19/11/2013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19/11/2013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19/11/2013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19/11/2013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19/11/2013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19/11/2013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2B29D59-80A7-42AB-BA98-B46C05CBCD2D}" type="datetimeFigureOut">
              <a:rPr lang="fr-FR" smtClean="0"/>
              <a:t>19/11/2013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système D’exploitation avancé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4057277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lang="fr-FR" sz="3600" b="1" dirty="0" smtClean="0"/>
              <a:t>H4404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b="1" dirty="0" smtClean="0"/>
          </a:p>
          <a:p>
            <a:r>
              <a:rPr lang="fr-FR" dirty="0" smtClean="0"/>
              <a:t>Guillaume ABADIE</a:t>
            </a:r>
          </a:p>
          <a:p>
            <a:r>
              <a:rPr lang="fr-FR" dirty="0" smtClean="0"/>
              <a:t>Nicolas BUISSON</a:t>
            </a:r>
          </a:p>
          <a:p>
            <a:r>
              <a:rPr lang="fr-FR" dirty="0" smtClean="0"/>
              <a:t>Louise </a:t>
            </a:r>
            <a:r>
              <a:rPr lang="fr-FR" dirty="0" err="1" smtClean="0"/>
              <a:t>CR</a:t>
            </a:r>
            <a:r>
              <a:rPr lang="fr-FR" cap="all" spc="-100" dirty="0" err="1" smtClean="0">
                <a:ea typeface="+mj-ea"/>
                <a:cs typeface="+mj-cs"/>
              </a:rPr>
              <a:t>éPET</a:t>
            </a:r>
            <a:endParaRPr lang="fr-FR" cap="all" spc="-100" dirty="0" smtClean="0">
              <a:ea typeface="+mj-ea"/>
              <a:cs typeface="+mj-cs"/>
            </a:endParaRPr>
          </a:p>
          <a:p>
            <a:r>
              <a:rPr lang="fr-FR" dirty="0"/>
              <a:t>Rémi</a:t>
            </a:r>
            <a:r>
              <a:rPr lang="fr-FR" cap="all" spc="-100" dirty="0" smtClean="0">
                <a:ea typeface="+mj-ea"/>
                <a:cs typeface="+mj-cs"/>
              </a:rPr>
              <a:t> DOMINGUES</a:t>
            </a:r>
          </a:p>
          <a:p>
            <a:r>
              <a:rPr lang="fr-FR" dirty="0" smtClean="0"/>
              <a:t>Aline MARTIN</a:t>
            </a:r>
          </a:p>
          <a:p>
            <a:r>
              <a:rPr lang="fr-FR" dirty="0" smtClean="0"/>
              <a:t>Martin WETTERWALD</a:t>
            </a:r>
            <a:endParaRPr lang="fr-FR" cap="all" spc="-100" dirty="0" smtClean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3630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Applications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>
              <a:lnSpc>
                <a:spcPct val="250000"/>
              </a:lnSpc>
            </a:pPr>
            <a:r>
              <a:rPr lang="fr-FR" dirty="0" smtClean="0"/>
              <a:t>LED : deux processus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Philosophes</a:t>
            </a:r>
          </a:p>
        </p:txBody>
      </p:sp>
    </p:spTree>
    <p:extLst>
      <p:ext uri="{BB962C8B-B14F-4D97-AF65-F5344CB8AC3E}">
        <p14:creationId xmlns:p14="http://schemas.microsoft.com/office/powerpoint/2010/main" val="264757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Dîner des philosophes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 philosophes : processus</a:t>
            </a:r>
          </a:p>
          <a:p>
            <a:r>
              <a:rPr lang="fr-FR" dirty="0" smtClean="0"/>
              <a:t>N fourchettes : </a:t>
            </a:r>
            <a:r>
              <a:rPr lang="fr-FR" dirty="0" err="1" smtClean="0"/>
              <a:t>mutex</a:t>
            </a:r>
            <a:endParaRPr lang="fr-FR" dirty="0"/>
          </a:p>
          <a:p>
            <a:r>
              <a:rPr lang="fr-FR" dirty="0" smtClean="0"/>
              <a:t>Philosopher 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P(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randomFork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P(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secondFork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eat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V(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secondFork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V(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randomFork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think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fr-F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59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eeper\Downloads\02-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20688"/>
            <a:ext cx="5832648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/>
          <p:cNvSpPr/>
          <p:nvPr/>
        </p:nvSpPr>
        <p:spPr>
          <a:xfrm rot="1579794">
            <a:off x="6397491" y="3989368"/>
            <a:ext cx="422608" cy="438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1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739" y="4848522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52600">
            <a:off x="2800755" y="3712840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26990">
            <a:off x="3391297" y="1845853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74901">
            <a:off x="5335894" y="1842156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82470">
            <a:off x="5948810" y="3699573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412865" y="5706932"/>
            <a:ext cx="839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P5</a:t>
            </a:r>
            <a:endParaRPr lang="fr-FR" sz="3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4120581" y="77342"/>
            <a:ext cx="6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P3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838701" y="2520147"/>
            <a:ext cx="6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P2</a:t>
            </a:r>
            <a:endParaRPr lang="fr-FR" sz="3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065352" y="5861125"/>
            <a:ext cx="6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P1</a:t>
            </a:r>
            <a:endParaRPr lang="fr-FR" sz="3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7380312" y="2502494"/>
            <a:ext cx="6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P4</a:t>
            </a:r>
            <a:endParaRPr lang="fr-FR" sz="3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4205651" y="5572314"/>
            <a:ext cx="599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m</a:t>
            </a:r>
            <a:r>
              <a:rPr lang="fr-FR" sz="2000" dirty="0" smtClean="0"/>
              <a:t>1</a:t>
            </a:r>
            <a:endParaRPr lang="fr-FR" sz="20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017061" y="3978121"/>
            <a:ext cx="618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m2</a:t>
            </a:r>
            <a:endParaRPr lang="fr-FR" sz="2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814920" y="1521791"/>
            <a:ext cx="616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m3</a:t>
            </a:r>
            <a:endParaRPr lang="fr-FR" sz="2000" dirty="0"/>
          </a:p>
        </p:txBody>
      </p:sp>
      <p:sp>
        <p:nvSpPr>
          <p:cNvPr id="19" name="ZoneTexte 18"/>
          <p:cNvSpPr txBox="1"/>
          <p:nvPr/>
        </p:nvSpPr>
        <p:spPr>
          <a:xfrm>
            <a:off x="5486400" y="1461441"/>
            <a:ext cx="557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m</a:t>
            </a:r>
            <a:r>
              <a:rPr lang="fr-FR" sz="2000" dirty="0" smtClean="0"/>
              <a:t>4</a:t>
            </a:r>
            <a:endParaRPr lang="fr-FR" sz="2000" dirty="0"/>
          </a:p>
        </p:txBody>
      </p:sp>
      <p:sp>
        <p:nvSpPr>
          <p:cNvPr id="20" name="ZoneTexte 19"/>
          <p:cNvSpPr txBox="1"/>
          <p:nvPr/>
        </p:nvSpPr>
        <p:spPr>
          <a:xfrm>
            <a:off x="6322177" y="4014605"/>
            <a:ext cx="573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m</a:t>
            </a:r>
            <a:r>
              <a:rPr lang="fr-FR" sz="2000" dirty="0" smtClean="0"/>
              <a:t>5</a:t>
            </a:r>
            <a:endParaRPr lang="fr-FR" sz="2000" dirty="0"/>
          </a:p>
        </p:txBody>
      </p:sp>
      <p:sp>
        <p:nvSpPr>
          <p:cNvPr id="23" name="Ellipse 22"/>
          <p:cNvSpPr/>
          <p:nvPr/>
        </p:nvSpPr>
        <p:spPr>
          <a:xfrm rot="1579794">
            <a:off x="4252683" y="5553142"/>
            <a:ext cx="422608" cy="438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 rot="1579794">
            <a:off x="2083411" y="3980401"/>
            <a:ext cx="422608" cy="438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 rot="1579794">
            <a:off x="2874110" y="1502619"/>
            <a:ext cx="422608" cy="438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 rot="1579794">
            <a:off x="5544944" y="1446846"/>
            <a:ext cx="422608" cy="438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 rot="1579794">
            <a:off x="4197000" y="5498658"/>
            <a:ext cx="534657" cy="54741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35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</a:t>
            </a:r>
            <a:r>
              <a:rPr lang="fr-FR" dirty="0" err="1" smtClean="0"/>
              <a:t>interblocages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6015318" cy="502471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deadlock_check</a:t>
            </a:r>
            <a:r>
              <a:rPr lang="fr-FR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fr-FR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m1, </a:t>
            </a:r>
            <a:r>
              <a:rPr lang="fr-FR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process</a:t>
            </a:r>
            <a:r>
              <a:rPr lang="fr-FR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p1)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{m1.locked ∩</a:t>
            </a:r>
            <a:r>
              <a:rPr lang="fr-FR" sz="2000" b="1" dirty="0" smtClean="0"/>
              <a:t> 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p1.mutexPossessed.size 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u="sng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m2 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p1.mutexPossessed)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m2 == m1 ? 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eturn -1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fr-FR" sz="20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process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p2 : m2.waitingProcesses)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fr-F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deadlock_check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(m1, p2) == -1 ?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fr-F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return -1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fr-FR" sz="2000" u="sng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endParaRPr lang="fr-FR" sz="2000" u="sng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2000" u="sng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EndFor</a:t>
            </a:r>
            <a:endParaRPr lang="fr-FR" sz="2000" u="sng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000" u="sng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EndFor</a:t>
            </a:r>
            <a:endParaRPr lang="fr-FR" sz="2000" u="sng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eturn 0 </a:t>
            </a:r>
            <a:endParaRPr lang="fr-F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526309" y="1787556"/>
            <a:ext cx="26087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fr-FR" dirty="0" err="1" smtClean="0"/>
              <a:t>Process</a:t>
            </a:r>
            <a:r>
              <a:rPr lang="fr-FR" dirty="0" smtClean="0"/>
              <a:t>    </a:t>
            </a:r>
            <a:r>
              <a:rPr lang="fr-FR" dirty="0" err="1" smtClean="0"/>
              <a:t>Mutex</a:t>
            </a:r>
            <a:endParaRPr lang="fr-FR" dirty="0" smtClean="0"/>
          </a:p>
          <a:p>
            <a:pPr algn="ctr">
              <a:lnSpc>
                <a:spcPct val="200000"/>
              </a:lnSpc>
            </a:pPr>
            <a:r>
              <a:rPr lang="fr-FR" dirty="0" smtClean="0"/>
              <a:t>P1	m1, </a:t>
            </a:r>
            <a:r>
              <a:rPr lang="fr-FR" b="1" i="1" dirty="0" smtClean="0"/>
              <a:t>m2</a:t>
            </a:r>
          </a:p>
          <a:p>
            <a:pPr algn="ctr">
              <a:lnSpc>
                <a:spcPct val="200000"/>
              </a:lnSpc>
            </a:pPr>
            <a:r>
              <a:rPr lang="fr-FR" dirty="0" smtClean="0"/>
              <a:t>P2</a:t>
            </a:r>
            <a:r>
              <a:rPr lang="fr-FR" dirty="0"/>
              <a:t>	</a:t>
            </a:r>
            <a:r>
              <a:rPr lang="fr-FR" dirty="0" smtClean="0"/>
              <a:t>m2, </a:t>
            </a:r>
            <a:r>
              <a:rPr lang="fr-FR" b="1" i="1" dirty="0" smtClean="0"/>
              <a:t>m3</a:t>
            </a:r>
          </a:p>
          <a:p>
            <a:pPr algn="ctr">
              <a:lnSpc>
                <a:spcPct val="200000"/>
              </a:lnSpc>
            </a:pPr>
            <a:r>
              <a:rPr lang="fr-FR" dirty="0" smtClean="0"/>
              <a:t>P3</a:t>
            </a:r>
            <a:r>
              <a:rPr lang="fr-FR" dirty="0"/>
              <a:t>	</a:t>
            </a:r>
            <a:r>
              <a:rPr lang="fr-FR" dirty="0" smtClean="0"/>
              <a:t>m3, </a:t>
            </a:r>
            <a:r>
              <a:rPr lang="fr-FR" b="1" i="1" dirty="0" smtClean="0"/>
              <a:t>m4</a:t>
            </a:r>
          </a:p>
          <a:p>
            <a:pPr algn="ctr">
              <a:lnSpc>
                <a:spcPct val="200000"/>
              </a:lnSpc>
            </a:pPr>
            <a:r>
              <a:rPr lang="fr-FR" dirty="0" smtClean="0"/>
              <a:t>P4</a:t>
            </a:r>
            <a:r>
              <a:rPr lang="fr-FR" dirty="0"/>
              <a:t>	</a:t>
            </a:r>
            <a:r>
              <a:rPr lang="fr-FR" dirty="0" smtClean="0"/>
              <a:t>m4, </a:t>
            </a:r>
            <a:r>
              <a:rPr lang="fr-FR" b="1" i="1" dirty="0" smtClean="0"/>
              <a:t>m5</a:t>
            </a:r>
          </a:p>
          <a:p>
            <a:pPr algn="ctr">
              <a:lnSpc>
                <a:spcPct val="200000"/>
              </a:lnSpc>
            </a:pPr>
            <a:r>
              <a:rPr lang="fr-FR" dirty="0" smtClean="0"/>
              <a:t>P5</a:t>
            </a:r>
            <a:r>
              <a:rPr lang="fr-FR" dirty="0"/>
              <a:t>	</a:t>
            </a:r>
            <a:r>
              <a:rPr lang="fr-FR" dirty="0" smtClean="0"/>
              <a:t>m5, </a:t>
            </a:r>
            <a:r>
              <a:rPr lang="fr-FR" b="1" dirty="0" smtClean="0"/>
              <a:t>m1</a:t>
            </a:r>
          </a:p>
        </p:txBody>
      </p:sp>
      <p:sp>
        <p:nvSpPr>
          <p:cNvPr id="5" name="Ellipse 4"/>
          <p:cNvSpPr/>
          <p:nvPr/>
        </p:nvSpPr>
        <p:spPr>
          <a:xfrm>
            <a:off x="8289044" y="4676623"/>
            <a:ext cx="422608" cy="438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7839541" y="2489235"/>
            <a:ext cx="422608" cy="438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 flipH="1" flipV="1">
            <a:off x="7297271" y="4446494"/>
            <a:ext cx="569165" cy="4034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7297272" y="4374774"/>
            <a:ext cx="569164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 flipV="1">
            <a:off x="7281628" y="3365728"/>
            <a:ext cx="569165" cy="4034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 flipV="1">
            <a:off x="7284996" y="3899647"/>
            <a:ext cx="569165" cy="4034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 flipV="1">
            <a:off x="7284996" y="2796988"/>
            <a:ext cx="569165" cy="4034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7279342" y="2726388"/>
            <a:ext cx="569164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7297272" y="3272123"/>
            <a:ext cx="569164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7302927" y="3840863"/>
            <a:ext cx="569164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6432665" y="1703869"/>
            <a:ext cx="16711" cy="474607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22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446924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Surprise 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406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Driver File Allocation Table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3338062"/>
          </a:xfrm>
        </p:spPr>
        <p:txBody>
          <a:bodyPr>
            <a:normAutofit/>
          </a:bodyPr>
          <a:lstStyle/>
          <a:p>
            <a:r>
              <a:rPr lang="fr-FR" sz="2800" dirty="0" smtClean="0"/>
              <a:t>Support de FAT12 et FAT16</a:t>
            </a:r>
          </a:p>
          <a:p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dossier = 1 fichier</a:t>
            </a:r>
          </a:p>
          <a:p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FAT = tableau d’un secteur</a:t>
            </a:r>
          </a:p>
          <a:p>
            <a:pPr lvl="1"/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Indique le secteur suivant</a:t>
            </a:r>
          </a:p>
          <a:p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Fichier = liste chain</a:t>
            </a: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é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 de secteurs</a:t>
            </a:r>
          </a:p>
          <a:p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Partition incluse a la compilation</a:t>
            </a:r>
            <a:endParaRPr lang="fr-F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7639" y="5138824"/>
            <a:ext cx="1428783" cy="73530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Boot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831845" y="5140820"/>
            <a:ext cx="1428783" cy="73530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FAT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296051" y="5142816"/>
            <a:ext cx="1428783" cy="7353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Root</a:t>
            </a:r>
            <a:r>
              <a:rPr lang="fr-FR" dirty="0" smtClean="0"/>
              <a:t> /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760262" y="5144812"/>
            <a:ext cx="1030068" cy="735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Sector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5823406" y="5146808"/>
            <a:ext cx="1030068" cy="735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Sector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6878195" y="5140448"/>
            <a:ext cx="1030068" cy="735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Sector</a:t>
            </a:r>
            <a:r>
              <a:rPr lang="fr-FR" dirty="0" smtClean="0"/>
              <a:t>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378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446924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Démonstration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354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fr-FR" dirty="0" smtClean="0"/>
              <a:t>Ordonnanceurs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fr-FR" dirty="0" err="1" smtClean="0"/>
              <a:t>Kernel</a:t>
            </a:r>
            <a:endParaRPr lang="fr-FR" dirty="0" smtClean="0"/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fr-FR" dirty="0" smtClean="0"/>
              <a:t>Applications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426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Ordonnanceurs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ordonnanceur = une FIFO (liste simplement chaînée)</a:t>
            </a:r>
          </a:p>
          <a:p>
            <a:r>
              <a:rPr lang="fr-FR" dirty="0" smtClean="0"/>
              <a:t>Un sémaphore = une FIFO </a:t>
            </a:r>
          </a:p>
          <a:p>
            <a:r>
              <a:rPr lang="fr-FR" dirty="0" smtClean="0"/>
              <a:t>Un pointeur global sur le PCB courant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Ordonnanceur round robin à priorités</a:t>
            </a:r>
          </a:p>
          <a:p>
            <a:r>
              <a:rPr lang="fr-FR" dirty="0"/>
              <a:t>Ordonnanceur </a:t>
            </a:r>
            <a:r>
              <a:rPr lang="fr-FR" dirty="0" smtClean="0"/>
              <a:t>collaboratif</a:t>
            </a:r>
          </a:p>
          <a:p>
            <a:r>
              <a:rPr lang="fr-FR" dirty="0" smtClean="0"/>
              <a:t>Tous disponibles à l’exécution 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6185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Ordonnanceur Round-Robin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58659"/>
          </a:xfrm>
        </p:spPr>
        <p:txBody>
          <a:bodyPr>
            <a:normAutofit/>
          </a:bodyPr>
          <a:lstStyle/>
          <a:p>
            <a:r>
              <a:rPr lang="fr-FR" dirty="0" smtClean="0"/>
              <a:t>Nombre </a:t>
            </a:r>
            <a:r>
              <a:rPr lang="fr-FR" dirty="0"/>
              <a:t>de priorités configurable à la </a:t>
            </a:r>
            <a:r>
              <a:rPr lang="fr-FR" dirty="0" smtClean="0"/>
              <a:t>compilation</a:t>
            </a:r>
          </a:p>
          <a:p>
            <a:r>
              <a:rPr lang="fr-FR" dirty="0" smtClean="0"/>
              <a:t>Une FIFO par priorité</a:t>
            </a:r>
          </a:p>
          <a:p>
            <a:r>
              <a:rPr lang="fr-FR" dirty="0" smtClean="0"/>
              <a:t>Sans priorité -&gt; toutes les tâches ont la même priorité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62958" y="4685441"/>
            <a:ext cx="8229600" cy="17929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Partage de temps équitable sur une même priorité</a:t>
            </a:r>
          </a:p>
          <a:p>
            <a:endParaRPr lang="fr-FR" dirty="0" smtClean="0"/>
          </a:p>
          <a:p>
            <a:r>
              <a:rPr lang="fr-FR" dirty="0" smtClean="0"/>
              <a:t>Famine pour les processus à plus faible priorité</a:t>
            </a:r>
          </a:p>
          <a:p>
            <a:r>
              <a:rPr lang="fr-FR" i="1" dirty="0" err="1" smtClean="0"/>
              <a:t>Response</a:t>
            </a:r>
            <a:r>
              <a:rPr lang="fr-FR" i="1" dirty="0" smtClean="0"/>
              <a:t> time</a:t>
            </a:r>
            <a:r>
              <a:rPr lang="fr-FR" dirty="0" smtClean="0"/>
              <a:t> important pour de grands quantums de temps</a:t>
            </a:r>
          </a:p>
        </p:txBody>
      </p:sp>
      <p:sp>
        <p:nvSpPr>
          <p:cNvPr id="6" name="Rectangle 5"/>
          <p:cNvSpPr/>
          <p:nvPr/>
        </p:nvSpPr>
        <p:spPr>
          <a:xfrm>
            <a:off x="2188138" y="3140016"/>
            <a:ext cx="4779239" cy="9669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459143" y="3381556"/>
            <a:ext cx="569344" cy="500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P4</a:t>
            </a:r>
          </a:p>
        </p:txBody>
      </p:sp>
      <p:sp>
        <p:nvSpPr>
          <p:cNvPr id="8" name="Rectangle 7"/>
          <p:cNvSpPr/>
          <p:nvPr/>
        </p:nvSpPr>
        <p:spPr>
          <a:xfrm>
            <a:off x="6104457" y="3395940"/>
            <a:ext cx="569344" cy="500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9" name="Rectangle 8"/>
          <p:cNvSpPr/>
          <p:nvPr/>
        </p:nvSpPr>
        <p:spPr>
          <a:xfrm>
            <a:off x="5247615" y="3393072"/>
            <a:ext cx="569344" cy="500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56269" y="3381578"/>
            <a:ext cx="569344" cy="500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P3</a:t>
            </a:r>
          </a:p>
        </p:txBody>
      </p:sp>
      <p:cxnSp>
        <p:nvCxnSpPr>
          <p:cNvPr id="12" name="Connecteur en arc 11"/>
          <p:cNvCxnSpPr>
            <a:stCxn id="8" idx="3"/>
            <a:endCxn id="6" idx="1"/>
          </p:cNvCxnSpPr>
          <p:nvPr/>
        </p:nvCxnSpPr>
        <p:spPr>
          <a:xfrm flipH="1" flipV="1">
            <a:off x="2188138" y="3623515"/>
            <a:ext cx="4485663" cy="22591"/>
          </a:xfrm>
          <a:prstGeom prst="curvedConnector5">
            <a:avLst>
              <a:gd name="adj1" fmla="val -15866"/>
              <a:gd name="adj2" fmla="val -3926679"/>
              <a:gd name="adj3" fmla="val 111827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556303" y="3384446"/>
            <a:ext cx="569344" cy="500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18" name="Organigramme : Ou 17"/>
          <p:cNvSpPr/>
          <p:nvPr/>
        </p:nvSpPr>
        <p:spPr>
          <a:xfrm>
            <a:off x="457201" y="4800535"/>
            <a:ext cx="224286" cy="215660"/>
          </a:xfrm>
          <a:prstGeom prst="flowChar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Jonction de sommaire 18"/>
          <p:cNvSpPr/>
          <p:nvPr/>
        </p:nvSpPr>
        <p:spPr>
          <a:xfrm>
            <a:off x="451465" y="5591259"/>
            <a:ext cx="227154" cy="215660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Jonction de sommaire 19"/>
          <p:cNvSpPr/>
          <p:nvPr/>
        </p:nvSpPr>
        <p:spPr>
          <a:xfrm>
            <a:off x="451465" y="5996681"/>
            <a:ext cx="227154" cy="215660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43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Ordonnanceur collaboratif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Pas de quantum de temps</a:t>
            </a:r>
          </a:p>
          <a:p>
            <a:r>
              <a:rPr lang="fr-FR" dirty="0" smtClean="0"/>
              <a:t>Processus courant garde la main tant qu’il ne la cède pas ou n’a pas terminé</a:t>
            </a:r>
          </a:p>
          <a:p>
            <a:endParaRPr lang="fr-FR" dirty="0" smtClean="0"/>
          </a:p>
          <a:p>
            <a:r>
              <a:rPr lang="fr-FR" dirty="0" smtClean="0"/>
              <a:t>Couplage fort : pas de concurrence d’accès</a:t>
            </a:r>
          </a:p>
          <a:p>
            <a:r>
              <a:rPr lang="fr-FR" dirty="0" smtClean="0"/>
              <a:t>Pas d’interruption </a:t>
            </a:r>
            <a:r>
              <a:rPr lang="fr-FR" dirty="0"/>
              <a:t>non </a:t>
            </a:r>
            <a:r>
              <a:rPr lang="fr-FR" dirty="0" smtClean="0"/>
              <a:t>prévisible du processus</a:t>
            </a:r>
          </a:p>
          <a:p>
            <a:endParaRPr lang="fr-FR" dirty="0" smtClean="0"/>
          </a:p>
          <a:p>
            <a:r>
              <a:rPr lang="fr-FR" i="1" dirty="0" err="1" smtClean="0"/>
              <a:t>Response</a:t>
            </a:r>
            <a:r>
              <a:rPr lang="fr-FR" i="1" dirty="0" smtClean="0"/>
              <a:t> time</a:t>
            </a:r>
            <a:r>
              <a:rPr lang="fr-FR" dirty="0" smtClean="0"/>
              <a:t> et </a:t>
            </a:r>
            <a:r>
              <a:rPr lang="fr-FR" i="1" dirty="0" err="1" smtClean="0"/>
              <a:t>waiting</a:t>
            </a:r>
            <a:r>
              <a:rPr lang="fr-FR" i="1" dirty="0" smtClean="0"/>
              <a:t> time</a:t>
            </a:r>
            <a:r>
              <a:rPr lang="fr-FR" dirty="0" smtClean="0"/>
              <a:t> potentiellement très grands</a:t>
            </a:r>
          </a:p>
          <a:p>
            <a:r>
              <a:rPr lang="fr-FR" dirty="0"/>
              <a:t>Partage des ressources inefficace</a:t>
            </a:r>
            <a:endParaRPr lang="fr-FR" dirty="0" smtClean="0"/>
          </a:p>
        </p:txBody>
      </p:sp>
      <p:sp>
        <p:nvSpPr>
          <p:cNvPr id="4" name="Organigramme : Ou 3"/>
          <p:cNvSpPr/>
          <p:nvPr/>
        </p:nvSpPr>
        <p:spPr>
          <a:xfrm>
            <a:off x="457201" y="3411749"/>
            <a:ext cx="224286" cy="215660"/>
          </a:xfrm>
          <a:prstGeom prst="flowChar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rganigramme : Ou 4"/>
          <p:cNvSpPr/>
          <p:nvPr/>
        </p:nvSpPr>
        <p:spPr>
          <a:xfrm>
            <a:off x="454333" y="3857433"/>
            <a:ext cx="224286" cy="215660"/>
          </a:xfrm>
          <a:prstGeom prst="flowChar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rganigramme : Jonction de sommaire 5"/>
          <p:cNvSpPr/>
          <p:nvPr/>
        </p:nvSpPr>
        <p:spPr>
          <a:xfrm>
            <a:off x="454333" y="4731527"/>
            <a:ext cx="227154" cy="215660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rganigramme : Jonction de sommaire 6"/>
          <p:cNvSpPr/>
          <p:nvPr/>
        </p:nvSpPr>
        <p:spPr>
          <a:xfrm>
            <a:off x="451465" y="5185822"/>
            <a:ext cx="227154" cy="215660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</a:t>
            </a:r>
            <a:r>
              <a:rPr lang="fr-FR" dirty="0" err="1" smtClean="0"/>
              <a:t>Kernel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37094"/>
            <a:ext cx="8229600" cy="51399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Architecture</a:t>
            </a:r>
          </a:p>
          <a:p>
            <a:pPr>
              <a:lnSpc>
                <a:spcPct val="150000"/>
              </a:lnSpc>
            </a:pPr>
            <a:r>
              <a:rPr lang="fr-FR" dirty="0" err="1" smtClean="0"/>
              <a:t>Process</a:t>
            </a:r>
            <a:r>
              <a:rPr lang="fr-FR" dirty="0" smtClean="0"/>
              <a:t> Control Block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Allocateur mémoire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Sémaphores et </a:t>
            </a:r>
            <a:r>
              <a:rPr lang="fr-FR" dirty="0" err="1" smtClean="0"/>
              <a:t>mutex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smtClean="0"/>
              <a:t>APIs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130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104923" y="2024094"/>
            <a:ext cx="2414726" cy="16942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5907307" y="2022097"/>
            <a:ext cx="2414726" cy="377680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: </a:t>
            </a:r>
            <a:r>
              <a:rPr lang="fr-FR" dirty="0" err="1" smtClean="0"/>
              <a:t>FIFOs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141260" y="3534491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Round Robin …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455851" y="4363709"/>
            <a:ext cx="1696157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Pause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143262" y="4288507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Round Robin 1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145263" y="5050878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Round Robin 0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432789" y="2886734"/>
            <a:ext cx="1696157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Liste d’attente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143262" y="2784468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Collaboratif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224813" y="2164147"/>
            <a:ext cx="177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Ordonnanceurs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202965" y="2283124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Sémaphore / </a:t>
            </a:r>
            <a:r>
              <a:rPr lang="fr-FR" dirty="0" err="1" smtClean="0">
                <a:solidFill>
                  <a:schemeClr val="bg1"/>
                </a:solidFill>
              </a:rPr>
              <a:t>Mutex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7" name="Connecteur droit 16"/>
          <p:cNvCxnSpPr/>
          <p:nvPr/>
        </p:nvCxnSpPr>
        <p:spPr>
          <a:xfrm>
            <a:off x="4603865" y="1729645"/>
            <a:ext cx="16711" cy="474607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161181" y="599944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/>
              <a:t>En attente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4819722" y="6001440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Prêt / en cours d’exécution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70235" y="5223441"/>
            <a:ext cx="1696157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Dormant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068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Process</a:t>
            </a:r>
            <a:r>
              <a:rPr lang="fr-FR" dirty="0" smtClean="0"/>
              <a:t> Control Block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PID unique</a:t>
            </a:r>
          </a:p>
          <a:p>
            <a:r>
              <a:rPr lang="fr-FR" dirty="0">
                <a:latin typeface="+mj-lt"/>
                <a:cs typeface="Consolas" panose="020B0609020204030204" pitchFamily="49" charset="0"/>
              </a:rPr>
              <a:t>Pointeur sur la </a:t>
            </a:r>
            <a:r>
              <a:rPr lang="fr-FR" dirty="0" smtClean="0">
                <a:latin typeface="+mj-lt"/>
                <a:cs typeface="Consolas" panose="020B0609020204030204" pitchFamily="49" charset="0"/>
              </a:rPr>
              <a:t>pile</a:t>
            </a:r>
          </a:p>
          <a:p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 smtClean="0"/>
          </a:p>
          <a:p>
            <a:r>
              <a:rPr lang="fr-FR" dirty="0" smtClean="0">
                <a:cs typeface="Consolas" panose="020B0609020204030204" pitchFamily="49" charset="0"/>
              </a:rPr>
              <a:t>Liste chaînée de tous les </a:t>
            </a:r>
            <a:r>
              <a:rPr lang="fr-FR" dirty="0" err="1" smtClean="0">
                <a:cs typeface="Consolas" panose="020B0609020204030204" pitchFamily="49" charset="0"/>
              </a:rPr>
              <a:t>PCBs</a:t>
            </a:r>
            <a:endParaRPr lang="fr-FR" dirty="0" smtClean="0">
              <a:cs typeface="Consolas" panose="020B0609020204030204" pitchFamily="49" charset="0"/>
            </a:endParaRPr>
          </a:p>
          <a:p>
            <a:r>
              <a:rPr lang="fr-FR" dirty="0" smtClean="0">
                <a:cs typeface="Consolas" panose="020B0609020204030204" pitchFamily="49" charset="0"/>
              </a:rPr>
              <a:t>Pointeur sur la </a:t>
            </a:r>
            <a:r>
              <a:rPr lang="fr-FR" dirty="0" smtClean="0">
                <a:solidFill>
                  <a:schemeClr val="tx2"/>
                </a:solidFill>
                <a:cs typeface="Consolas" panose="020B0609020204030204" pitchFamily="49" charset="0"/>
              </a:rPr>
              <a:t>liste de son ordonnanceur</a:t>
            </a:r>
          </a:p>
          <a:p>
            <a:r>
              <a:rPr lang="fr-FR" dirty="0" smtClean="0">
                <a:cs typeface="Consolas" panose="020B0609020204030204" pitchFamily="49" charset="0"/>
              </a:rPr>
              <a:t>Pointeur sur la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cs typeface="Consolas" panose="020B0609020204030204" pitchFamily="49" charset="0"/>
              </a:rPr>
              <a:t>liste dans laquelle il 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5449759" y="2985007"/>
            <a:ext cx="1938465" cy="543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Round Robin 1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451760" y="4039830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Pause</a:t>
            </a:r>
          </a:p>
        </p:txBody>
      </p:sp>
      <p:sp>
        <p:nvSpPr>
          <p:cNvPr id="7" name="Rectangle 6"/>
          <p:cNvSpPr/>
          <p:nvPr/>
        </p:nvSpPr>
        <p:spPr>
          <a:xfrm>
            <a:off x="1727230" y="3092824"/>
            <a:ext cx="1938465" cy="14901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PCB</a:t>
            </a:r>
          </a:p>
          <a:p>
            <a:pPr algn="ctr"/>
            <a:r>
              <a:rPr lang="fr-FR" dirty="0" err="1" smtClean="0"/>
              <a:t>pid</a:t>
            </a:r>
            <a:r>
              <a:rPr lang="fr-FR" dirty="0" smtClean="0"/>
              <a:t> = 42</a:t>
            </a:r>
          </a:p>
          <a:p>
            <a:pPr algn="ctr"/>
            <a:r>
              <a:rPr lang="fr-FR" dirty="0" smtClean="0"/>
              <a:t>état = attente</a:t>
            </a:r>
          </a:p>
          <a:p>
            <a:pPr algn="ctr"/>
            <a:r>
              <a:rPr lang="fr-FR" dirty="0" err="1"/>
              <a:t>m</a:t>
            </a:r>
            <a:r>
              <a:rPr lang="fr-FR" dirty="0" err="1" smtClean="0"/>
              <a:t>utex_list</a:t>
            </a:r>
            <a:endParaRPr lang="fr-FR" dirty="0" smtClean="0"/>
          </a:p>
        </p:txBody>
      </p:sp>
      <p:cxnSp>
        <p:nvCxnSpPr>
          <p:cNvPr id="9" name="Connecteur en arc 8"/>
          <p:cNvCxnSpPr/>
          <p:nvPr/>
        </p:nvCxnSpPr>
        <p:spPr>
          <a:xfrm flipV="1">
            <a:off x="3759954" y="3292174"/>
            <a:ext cx="1612603" cy="509702"/>
          </a:xfrm>
          <a:prstGeom prst="curvedConnector3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en arc 9"/>
          <p:cNvCxnSpPr/>
          <p:nvPr/>
        </p:nvCxnSpPr>
        <p:spPr>
          <a:xfrm>
            <a:off x="3761956" y="3920853"/>
            <a:ext cx="1602245" cy="365658"/>
          </a:xfrm>
          <a:prstGeom prst="curvedConnector3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orme libre 11"/>
          <p:cNvSpPr/>
          <p:nvPr/>
        </p:nvSpPr>
        <p:spPr>
          <a:xfrm>
            <a:off x="3801732" y="4361713"/>
            <a:ext cx="1487270" cy="444877"/>
          </a:xfrm>
          <a:custGeom>
            <a:avLst/>
            <a:gdLst>
              <a:gd name="connsiteX0" fmla="*/ 1487270 w 1487270"/>
              <a:gd name="connsiteY0" fmla="*/ 133692 h 444877"/>
              <a:gd name="connsiteX1" fmla="*/ 718569 w 1487270"/>
              <a:gd name="connsiteY1" fmla="*/ 442856 h 444877"/>
              <a:gd name="connsiteX2" fmla="*/ 0 w 1487270"/>
              <a:gd name="connsiteY2" fmla="*/ 0 h 44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7270" h="444877">
                <a:moveTo>
                  <a:pt x="1487270" y="133692"/>
                </a:moveTo>
                <a:cubicBezTo>
                  <a:pt x="1226858" y="299415"/>
                  <a:pt x="966447" y="465138"/>
                  <a:pt x="718569" y="442856"/>
                </a:cubicBezTo>
                <a:cubicBezTo>
                  <a:pt x="470691" y="420574"/>
                  <a:pt x="115584" y="98877"/>
                  <a:pt x="0" y="0"/>
                </a:cubicBezTo>
              </a:path>
            </a:pathLst>
          </a:custGeom>
          <a:ln>
            <a:solidFill>
              <a:srgbClr val="6B7D72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41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Allocateur mémoire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37" y="2820423"/>
            <a:ext cx="8691112" cy="122244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5918"/>
            <a:ext cx="9144000" cy="124616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0452"/>
            <a:ext cx="9144000" cy="125709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5768"/>
            <a:ext cx="9144000" cy="125709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3185"/>
            <a:ext cx="9144000" cy="125163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427840" y="1769883"/>
            <a:ext cx="458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kernel_memory_init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27840" y="1769883"/>
            <a:ext cx="458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kernel_memory_allocate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27840" y="1769883"/>
            <a:ext cx="532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kernel_memory_deallocate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27840" y="1769883"/>
            <a:ext cx="699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char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kernel_memory_heap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[KERNEL_HEAP_SIZE];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118200" y="4597876"/>
            <a:ext cx="49075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ypedef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kernel_heap_part_s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kernel_heap_part_s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mpNext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kernel_heap_part_s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mpPrevious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uint32_t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mSize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kernel_heap_part_t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04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  <p:bldP spid="15" grpId="1"/>
      <p:bldP spid="16" grpId="0"/>
      <p:bldP spid="17" grpId="0"/>
      <p:bldP spid="17" grpId="1"/>
      <p:bldP spid="1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609</TotalTime>
  <Words>404</Words>
  <Application>Microsoft Office PowerPoint</Application>
  <PresentationFormat>Affichage à l'écran (4:3)</PresentationFormat>
  <Paragraphs>149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Clarté</vt:lpstr>
      <vt:lpstr>système D’exploitation avancé</vt:lpstr>
      <vt:lpstr>Sommaire</vt:lpstr>
      <vt:lpstr>1. Ordonnanceurs</vt:lpstr>
      <vt:lpstr>Ordonnanceur Round-Robin</vt:lpstr>
      <vt:lpstr>Ordonnanceur collaboratif</vt:lpstr>
      <vt:lpstr>2. Kernel</vt:lpstr>
      <vt:lpstr>Architecture : FIFOs</vt:lpstr>
      <vt:lpstr>Process Control Block</vt:lpstr>
      <vt:lpstr>Allocateur mémoire</vt:lpstr>
      <vt:lpstr>3. Applications</vt:lpstr>
      <vt:lpstr>Dîner des philosophes</vt:lpstr>
      <vt:lpstr>Présentation PowerPoint</vt:lpstr>
      <vt:lpstr>Gestion des interblocages</vt:lpstr>
      <vt:lpstr>Surprise …</vt:lpstr>
      <vt:lpstr>Driver File Allocation Table</vt:lpstr>
      <vt:lpstr>Démonstration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Deeper</dc:creator>
  <cp:lastModifiedBy>Deeper</cp:lastModifiedBy>
  <cp:revision>106</cp:revision>
  <dcterms:created xsi:type="dcterms:W3CDTF">2013-11-11T11:11:16Z</dcterms:created>
  <dcterms:modified xsi:type="dcterms:W3CDTF">2013-11-19T20:53:45Z</dcterms:modified>
</cp:coreProperties>
</file>