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6" r:id="rId3"/>
    <p:sldId id="262" r:id="rId4"/>
    <p:sldId id="265" r:id="rId5"/>
    <p:sldId id="264" r:id="rId6"/>
    <p:sldId id="267" r:id="rId7"/>
    <p:sldId id="261" r:id="rId8"/>
    <p:sldId id="260" r:id="rId9"/>
    <p:sldId id="269" r:id="rId10"/>
    <p:sldId id="268" r:id="rId11"/>
    <p:sldId id="258" r:id="rId12"/>
    <p:sldId id="25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1" autoAdjust="0"/>
    <p:restoredTop sz="94057" autoAdjust="0"/>
  </p:normalViewPr>
  <p:slideViewPr>
    <p:cSldViewPr snapToGrid="0">
      <p:cViewPr varScale="1">
        <p:scale>
          <a:sx n="152" d="100"/>
          <a:sy n="152" d="100"/>
        </p:scale>
        <p:origin x="-10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19/11/13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Philosophes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LED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Lecteur multimédia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57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 : processus</a:t>
            </a:r>
          </a:p>
          <a:p>
            <a:r>
              <a:rPr lang="fr-FR" dirty="0" smtClean="0"/>
              <a:t>N fourchettes : </a:t>
            </a:r>
            <a:r>
              <a:rPr lang="fr-FR" dirty="0" err="1" smtClean="0"/>
              <a:t>mutex</a:t>
            </a:r>
            <a:endParaRPr lang="fr-FR" dirty="0"/>
          </a:p>
          <a:p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05651" y="5572314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17061" y="3978121"/>
            <a:ext cx="61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m2</a:t>
            </a:r>
            <a:endParaRPr lang="fr-FR" sz="2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814920" y="1521791"/>
            <a:ext cx="61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486400" y="1461441"/>
            <a:ext cx="55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22177" y="4014605"/>
            <a:ext cx="57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5</a:t>
            </a:r>
            <a:endParaRPr lang="fr-FR" sz="2000" dirty="0"/>
          </a:p>
        </p:txBody>
      </p:sp>
      <p:sp>
        <p:nvSpPr>
          <p:cNvPr id="23" name="Ellipse 22"/>
          <p:cNvSpPr/>
          <p:nvPr/>
        </p:nvSpPr>
        <p:spPr>
          <a:xfrm rot="1579794">
            <a:off x="4252683" y="5553142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1579794">
            <a:off x="2083411" y="3980401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 rot="1579794">
            <a:off x="2874110" y="1502619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 rot="1579794">
            <a:off x="5544944" y="1446846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 rot="1579794">
            <a:off x="6345856" y="3935272"/>
            <a:ext cx="534657" cy="547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interblocages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6015318" cy="502471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m1,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{m1.locked ∩</a:t>
            </a:r>
            <a:r>
              <a:rPr lang="fr-FR" sz="2000" b="1" dirty="0" smtClean="0"/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p1.mutexPossessed.size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m2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m2 == m1 ?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20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p2 : m2.waitingProcesses)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(m1, p2) == -1 ?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return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0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526309" y="1787556"/>
            <a:ext cx="2608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   </a:t>
            </a:r>
            <a:r>
              <a:rPr lang="fr-FR" dirty="0" err="1" smtClean="0"/>
              <a:t>Mutex</a:t>
            </a:r>
            <a:endParaRPr lang="fr-FR" dirty="0" smtClean="0"/>
          </a:p>
          <a:p>
            <a:pPr algn="ctr">
              <a:lnSpc>
                <a:spcPct val="200000"/>
              </a:lnSpc>
            </a:pPr>
            <a:r>
              <a:rPr lang="fr-FR" dirty="0" smtClean="0"/>
              <a:t>P1	m1, </a:t>
            </a:r>
            <a:r>
              <a:rPr lang="fr-FR" b="1" i="1" dirty="0" smtClean="0"/>
              <a:t>m2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P2</a:t>
            </a:r>
            <a:r>
              <a:rPr lang="fr-FR" dirty="0"/>
              <a:t>	</a:t>
            </a:r>
            <a:r>
              <a:rPr lang="fr-FR" dirty="0" smtClean="0"/>
              <a:t>m2, </a:t>
            </a:r>
            <a:r>
              <a:rPr lang="fr-FR" b="1" i="1" dirty="0" smtClean="0"/>
              <a:t>m3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P3</a:t>
            </a:r>
            <a:r>
              <a:rPr lang="fr-FR" dirty="0"/>
              <a:t>	</a:t>
            </a:r>
            <a:r>
              <a:rPr lang="fr-FR" dirty="0" smtClean="0"/>
              <a:t>m3, </a:t>
            </a:r>
            <a:r>
              <a:rPr lang="fr-FR" b="1" i="1" dirty="0" smtClean="0"/>
              <a:t>m4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P4</a:t>
            </a:r>
            <a:r>
              <a:rPr lang="fr-FR" dirty="0"/>
              <a:t>	</a:t>
            </a:r>
            <a:r>
              <a:rPr lang="fr-FR" dirty="0" smtClean="0"/>
              <a:t>m4, </a:t>
            </a:r>
            <a:r>
              <a:rPr lang="fr-FR" b="1" i="1" dirty="0" smtClean="0"/>
              <a:t>m5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P5</a:t>
            </a:r>
            <a:r>
              <a:rPr lang="fr-FR" dirty="0"/>
              <a:t>	</a:t>
            </a:r>
            <a:r>
              <a:rPr lang="fr-FR" dirty="0" smtClean="0"/>
              <a:t>m5, </a:t>
            </a:r>
            <a:r>
              <a:rPr lang="fr-FR" b="1" dirty="0" smtClean="0"/>
              <a:t>m1</a:t>
            </a:r>
          </a:p>
        </p:txBody>
      </p:sp>
      <p:sp>
        <p:nvSpPr>
          <p:cNvPr id="5" name="Ellipse 4"/>
          <p:cNvSpPr/>
          <p:nvPr/>
        </p:nvSpPr>
        <p:spPr>
          <a:xfrm>
            <a:off x="8289044" y="4676623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839541" y="2489235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7297271" y="4446494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7297272" y="4374774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7281628" y="336572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7284996" y="3899647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7284996" y="279698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7279342" y="2726388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297272" y="327212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02927" y="384086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432665" y="1703869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2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6924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Surprise 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06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Driver File Allocation 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33806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Support de FAT12 et FAT16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dossier = 1 fichier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FAT = tableau d’un secteur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Indique le secteur suivant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Fichier = liste chain</a:t>
            </a: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 de secteurs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Partition incluse a la compilation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39" y="5138824"/>
            <a:ext cx="1428783" cy="735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Boot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31845" y="5140820"/>
            <a:ext cx="1428783" cy="7353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96051" y="5142816"/>
            <a:ext cx="1428783" cy="7353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Root</a:t>
            </a:r>
            <a:r>
              <a:rPr lang="fr-FR" dirty="0" smtClean="0"/>
              <a:t> /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60262" y="5144812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823406" y="5146808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878195" y="5140448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78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Ordonnanceurs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Kernel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Applications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26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ordonnanceur = une FIFO (liste simplement chaînée)</a:t>
            </a:r>
          </a:p>
          <a:p>
            <a:r>
              <a:rPr lang="fr-FR" dirty="0" smtClean="0"/>
              <a:t>Un sémaphore = une FIFO </a:t>
            </a:r>
          </a:p>
          <a:p>
            <a:r>
              <a:rPr lang="fr-FR" dirty="0" smtClean="0"/>
              <a:t>Un pointeur global sur le PCB courant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Ordonnanceur round robin à priorités</a:t>
            </a:r>
          </a:p>
          <a:p>
            <a:r>
              <a:rPr lang="fr-FR" dirty="0"/>
              <a:t>Ordonnanceur </a:t>
            </a:r>
            <a:r>
              <a:rPr lang="fr-FR" dirty="0" smtClean="0"/>
              <a:t>collaboratif</a:t>
            </a:r>
          </a:p>
          <a:p>
            <a:r>
              <a:rPr lang="fr-FR" dirty="0" smtClean="0"/>
              <a:t>Tous disponibles à l’exécution !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Ordonnanceur Round-robin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659"/>
          </a:xfrm>
        </p:spPr>
        <p:txBody>
          <a:bodyPr>
            <a:normAutofit/>
          </a:bodyPr>
          <a:lstStyle/>
          <a:p>
            <a:r>
              <a:rPr lang="fr-FR" dirty="0" smtClean="0"/>
              <a:t>Nombre </a:t>
            </a:r>
            <a:r>
              <a:rPr lang="fr-FR" dirty="0"/>
              <a:t>de priorités configurable à la </a:t>
            </a:r>
            <a:r>
              <a:rPr lang="fr-FR" dirty="0" smtClean="0"/>
              <a:t>compilation</a:t>
            </a:r>
          </a:p>
          <a:p>
            <a:r>
              <a:rPr lang="fr-FR" dirty="0" smtClean="0"/>
              <a:t>Une FIFO par priorité</a:t>
            </a:r>
          </a:p>
          <a:p>
            <a:r>
              <a:rPr lang="fr-FR" dirty="0" smtClean="0"/>
              <a:t>Sans priorité -&gt; toutes les tâches ont la même priorité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2958" y="4685441"/>
            <a:ext cx="8229600" cy="17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Partage de temps équitable sur une même priorité</a:t>
            </a:r>
          </a:p>
          <a:p>
            <a:endParaRPr lang="fr-FR" dirty="0" smtClean="0"/>
          </a:p>
          <a:p>
            <a:r>
              <a:rPr lang="fr-FR" dirty="0" smtClean="0"/>
              <a:t>Famine pour les processus à plus faible priorité</a:t>
            </a:r>
          </a:p>
          <a:p>
            <a:r>
              <a:rPr lang="fr-FR" dirty="0" smtClean="0"/>
              <a:t>Responsive time important pour de grands quantums de temps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8138" y="3140016"/>
            <a:ext cx="4779239" cy="96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59143" y="3381556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457" y="3395940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15" y="3393072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6269" y="3381578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P3</a:t>
            </a:r>
          </a:p>
        </p:txBody>
      </p:sp>
      <p:cxnSp>
        <p:nvCxnSpPr>
          <p:cNvPr id="12" name="Connecteur en arc 11"/>
          <p:cNvCxnSpPr>
            <a:stCxn id="8" idx="3"/>
            <a:endCxn id="6" idx="1"/>
          </p:cNvCxnSpPr>
          <p:nvPr/>
        </p:nvCxnSpPr>
        <p:spPr>
          <a:xfrm flipH="1" flipV="1">
            <a:off x="2188138" y="3623515"/>
            <a:ext cx="4485663" cy="22591"/>
          </a:xfrm>
          <a:prstGeom prst="curvedConnector5">
            <a:avLst>
              <a:gd name="adj1" fmla="val -15866"/>
              <a:gd name="adj2" fmla="val -3926679"/>
              <a:gd name="adj3" fmla="val 1118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6303" y="3384446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8" name="Organigramme : Ou 17"/>
          <p:cNvSpPr/>
          <p:nvPr/>
        </p:nvSpPr>
        <p:spPr>
          <a:xfrm>
            <a:off x="457201" y="4800535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Jonction de sommaire 18"/>
          <p:cNvSpPr/>
          <p:nvPr/>
        </p:nvSpPr>
        <p:spPr>
          <a:xfrm>
            <a:off x="451465" y="5591259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/>
          <p:cNvSpPr/>
          <p:nvPr/>
        </p:nvSpPr>
        <p:spPr>
          <a:xfrm>
            <a:off x="451465" y="5996681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quantum de temps</a:t>
            </a:r>
          </a:p>
          <a:p>
            <a:r>
              <a:rPr lang="fr-FR" dirty="0" smtClean="0"/>
              <a:t>Processus courant garde la main tant qu’il ne la cède pas ou n’a pas terminé</a:t>
            </a:r>
          </a:p>
          <a:p>
            <a:endParaRPr lang="fr-FR" dirty="0" smtClean="0"/>
          </a:p>
          <a:p>
            <a:r>
              <a:rPr lang="fr-FR" dirty="0" smtClean="0"/>
              <a:t>Couplage fort : pas de concurrence d’accès</a:t>
            </a:r>
          </a:p>
          <a:p>
            <a:r>
              <a:rPr lang="fr-FR" dirty="0" smtClean="0"/>
              <a:t>Pas d’interruption </a:t>
            </a:r>
            <a:r>
              <a:rPr lang="fr-FR" dirty="0"/>
              <a:t>non </a:t>
            </a:r>
            <a:r>
              <a:rPr lang="fr-FR" dirty="0" smtClean="0"/>
              <a:t>prévisible du processus</a:t>
            </a:r>
          </a:p>
          <a:p>
            <a:endParaRPr lang="fr-FR" dirty="0" smtClean="0"/>
          </a:p>
          <a:p>
            <a:r>
              <a:rPr lang="fr-FR" dirty="0" smtClean="0"/>
              <a:t>Responsive time et </a:t>
            </a:r>
            <a:r>
              <a:rPr lang="fr-FR" dirty="0" err="1" smtClean="0"/>
              <a:t>waiting</a:t>
            </a:r>
            <a:r>
              <a:rPr lang="fr-FR" dirty="0" smtClean="0"/>
              <a:t> time potentiellement très grands</a:t>
            </a:r>
          </a:p>
          <a:p>
            <a:r>
              <a:rPr lang="fr-FR" dirty="0" smtClean="0"/>
              <a:t>Partage des ressources inefficace</a:t>
            </a:r>
          </a:p>
          <a:p>
            <a:endParaRPr lang="fr-FR" dirty="0" smtClean="0"/>
          </a:p>
        </p:txBody>
      </p:sp>
      <p:sp>
        <p:nvSpPr>
          <p:cNvPr id="4" name="Organigramme : Ou 3"/>
          <p:cNvSpPr/>
          <p:nvPr/>
        </p:nvSpPr>
        <p:spPr>
          <a:xfrm>
            <a:off x="457201" y="3411749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Ou 4"/>
          <p:cNvSpPr/>
          <p:nvPr/>
        </p:nvSpPr>
        <p:spPr>
          <a:xfrm>
            <a:off x="454333" y="3857433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454333" y="4731527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451465" y="5539503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Du </a:t>
            </a:r>
            <a:r>
              <a:rPr lang="fr-FR" dirty="0" err="1">
                <a:solidFill>
                  <a:srgbClr val="FF0000"/>
                </a:solidFill>
              </a:rPr>
              <a:t>bla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bla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général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Architecture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Ordonnanceurs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Allocateur mémoire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Sémaphores et </a:t>
            </a:r>
            <a:r>
              <a:rPr lang="fr-FR" dirty="0" err="1" smtClean="0"/>
              <a:t>mutex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APIs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0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02965" y="228312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 / </a:t>
            </a:r>
            <a:r>
              <a:rPr lang="fr-FR" dirty="0" err="1" smtClean="0">
                <a:solidFill>
                  <a:schemeClr val="bg1"/>
                </a:solidFill>
              </a:rPr>
              <a:t>Mutex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161181" y="59994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En 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Prêt / en cours d’exécution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0235" y="5223441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PID unique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Liste chaînée de tous les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PCBs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de son ordonnanceur</a:t>
            </a: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092824"/>
            <a:ext cx="1938465" cy="1490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 = attente</a:t>
            </a:r>
          </a:p>
          <a:p>
            <a:pPr algn="ctr"/>
            <a:r>
              <a:rPr lang="fr-FR" dirty="0" err="1"/>
              <a:t>m</a:t>
            </a:r>
            <a:r>
              <a:rPr lang="fr-FR" dirty="0" err="1" smtClean="0"/>
              <a:t>utex_list</a:t>
            </a:r>
            <a:endParaRPr lang="fr-FR" dirty="0" smtClean="0"/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Allocateur mémoire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7" y="2820423"/>
            <a:ext cx="8691112" cy="12224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5918"/>
            <a:ext cx="9144000" cy="124616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452"/>
            <a:ext cx="9144000" cy="12570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768"/>
            <a:ext cx="9144000" cy="12570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185"/>
            <a:ext cx="9144000" cy="125163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kernel_memory_init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27840" y="1769883"/>
            <a:ext cx="532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kernel_memory_deallocate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27840" y="1769883"/>
            <a:ext cx="69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kernel_memory_heap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[KERNEL_HEAP_SIZE];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18200" y="4597876"/>
            <a:ext cx="4907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mpNext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mpPrevious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uint32_t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mSize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4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6" grpId="0"/>
      <p:bldP spid="17" grpId="0"/>
      <p:bldP spid="17" grpId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556</TotalTime>
  <Words>438</Words>
  <Application>Microsoft Macintosh PowerPoint</Application>
  <PresentationFormat>Présentation à l'écran (4:3)</PresentationFormat>
  <Paragraphs>150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Clarté</vt:lpstr>
      <vt:lpstr>système D’exploitation avancé</vt:lpstr>
      <vt:lpstr>Sommaire</vt:lpstr>
      <vt:lpstr>1. Ordonnanceurs</vt:lpstr>
      <vt:lpstr>Ordonnanceur Round-robin</vt:lpstr>
      <vt:lpstr>Ordonnanceur collaboratif</vt:lpstr>
      <vt:lpstr>2. Kernel</vt:lpstr>
      <vt:lpstr>Architecture : FIFOs</vt:lpstr>
      <vt:lpstr>Process Control Block</vt:lpstr>
      <vt:lpstr>Allocateur mémoire</vt:lpstr>
      <vt:lpstr>3. Applications</vt:lpstr>
      <vt:lpstr>Dîner des philosophes</vt:lpstr>
      <vt:lpstr>Présentation PowerPoint</vt:lpstr>
      <vt:lpstr>Gestion des interblocages</vt:lpstr>
      <vt:lpstr>Surprise …</vt:lpstr>
      <vt:lpstr>Driver File Allocation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Guillaume</cp:lastModifiedBy>
  <cp:revision>91</cp:revision>
  <dcterms:created xsi:type="dcterms:W3CDTF">2013-11-11T11:11:16Z</dcterms:created>
  <dcterms:modified xsi:type="dcterms:W3CDTF">2013-11-19T17:31:19Z</dcterms:modified>
</cp:coreProperties>
</file>