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75" r:id="rId8"/>
    <p:sldId id="260" r:id="rId9"/>
    <p:sldId id="265" r:id="rId10"/>
    <p:sldId id="274" r:id="rId11"/>
    <p:sldId id="269" r:id="rId12"/>
    <p:sldId id="272" r:id="rId13"/>
    <p:sldId id="271" r:id="rId14"/>
    <p:sldId id="277" r:id="rId15"/>
    <p:sldId id="278" r:id="rId16"/>
    <p:sldId id="279" r:id="rId17"/>
    <p:sldId id="280" r:id="rId18"/>
    <p:sldId id="258" r:id="rId19"/>
    <p:sldId id="276" r:id="rId20"/>
    <p:sldId id="281" r:id="rId21"/>
    <p:sldId id="282" r:id="rId22"/>
    <p:sldId id="283" r:id="rId23"/>
    <p:sldId id="284" r:id="rId24"/>
    <p:sldId id="285" r:id="rId25"/>
    <p:sldId id="287" r:id="rId26"/>
    <p:sldId id="288" r:id="rId27"/>
    <p:sldId id="289" r:id="rId28"/>
    <p:sldId id="290" r:id="rId29"/>
    <p:sldId id="291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D41818"/>
    <a:srgbClr val="1F4E79"/>
    <a:srgbClr val="FF0000"/>
    <a:srgbClr val="C90030"/>
    <a:srgbClr val="FF6E00"/>
    <a:srgbClr val="36C179"/>
    <a:srgbClr val="B02A29"/>
    <a:srgbClr val="BEEE62"/>
    <a:srgbClr val="ADB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064A-FDBF-DCBA-4120-8EC3D75F3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54C57-3FC0-4C09-9B0E-762BC6016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4C93B-F573-A1AA-EF5D-06E1B6EE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4276-DBA6-4432-AF4D-EAB06A4184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C5D89-8D79-D2B8-18E8-2AC9B113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37C3E-B2F9-9538-D2F9-0BD52863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A17-5E33-4234-8FA5-9DF38539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53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75DF-C655-BAB6-AE82-62A54F5B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D69D8-8FDD-6C0F-E1EB-246FBFC01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BE82-AC79-8D37-F143-9B19E063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4276-DBA6-4432-AF4D-EAB06A4184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9CDDC-450A-BFD2-DDFF-F75B0239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54921-CC4E-971F-326B-5480B7C5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A17-5E33-4234-8FA5-9DF38539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09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2C497-30AE-69A1-5968-2E97A2B13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6BC8A-9BD4-9E38-58AF-41801C813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14472-40EE-FA3C-79AC-0FE15B7C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4276-DBA6-4432-AF4D-EAB06A4184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1FAED-CEA1-1151-657F-ECA1C0ED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027E7-9E39-966B-BAD4-7D047C66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A17-5E33-4234-8FA5-9DF38539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18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4E25-6916-7A6B-F9D9-BEB97020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4B8E-1DD1-4ED1-329F-A51C80388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6E3B-68EC-5D4A-7CFC-F9E8F929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4276-DBA6-4432-AF4D-EAB06A4184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8C1B5-7425-884E-C44F-747902A9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B995-0519-6BE1-FEFE-6C432A30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A17-5E33-4234-8FA5-9DF38539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32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B715-D7E1-B55F-6F9C-DB57D950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7504C-4A76-A672-28CE-AD600246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BA864-7589-E20A-A533-77E7A74A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4276-DBA6-4432-AF4D-EAB06A4184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2CCF-319C-AC1C-9488-62358730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870F5-4F05-9DA1-9D10-D2A9B681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A17-5E33-4234-8FA5-9DF38539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5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110F-A405-0C5E-CED8-4CEF95D5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0F81-0FF8-4F0C-E188-21F8BB5F9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18834-56D3-DD00-2762-C1646E26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72FFC-137D-12AF-6980-909BB535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4276-DBA6-4432-AF4D-EAB06A4184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E0A14-84C0-E104-751F-B587B948F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DE7D7-A85C-7BBA-B584-A7BEE0E5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A17-5E33-4234-8FA5-9DF38539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50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B2FD-FA09-8877-71CB-86D3364C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0003D-F5BE-F57A-206E-42CEAACC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7F6D-52B2-BD47-FDFB-93836005F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733FD9-D715-6FA1-B8C2-6A5737612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AA970-D5C5-8717-6C02-8EB144E81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6B8AA-6E1F-ED15-2479-40FCFFA3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4276-DBA6-4432-AF4D-EAB06A4184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57BBB-D8CC-FA48-6D83-65A1C428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3BFB6-CE71-4CD4-E881-6133CC16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A17-5E33-4234-8FA5-9DF38539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2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89C7-0F43-AE07-FCE7-3DE81E2E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301B7-B75B-B8ED-C384-50739CB7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4276-DBA6-4432-AF4D-EAB06A4184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4E59E-2FD4-E471-9FC4-D78C98A4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45CF4-1586-1E9E-D780-B291986A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A17-5E33-4234-8FA5-9DF38539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50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2537F-FDC2-AD48-48E5-583C85F4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4276-DBA6-4432-AF4D-EAB06A4184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EB7F7-187D-C0BA-821C-39D19E96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8D883-D041-6553-0D04-FD4B9360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A17-5E33-4234-8FA5-9DF38539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4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2317-AE12-727D-4AE7-E73B29AD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1573-13EC-BB87-4E04-D0F3E26AC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B04C7-13F5-7170-CAF2-91A5F4E4B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AC25B-1876-AB28-DF68-F511690C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4276-DBA6-4432-AF4D-EAB06A4184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A8E7A-19DA-992B-3BCF-48F03BF7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25EC3-28B6-CDB2-7FE7-F0B1D952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A17-5E33-4234-8FA5-9DF38539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18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4C83-B59B-9B39-5D8D-DB8F2504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4CBED-3B4F-D0DE-522F-D8712B901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247C5-189A-965C-594B-FE79FE93E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8F5E5-0ED5-5ABC-4415-8B1B5826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4276-DBA6-4432-AF4D-EAB06A4184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1AC08-6E84-DEA9-92EF-7EC7D8B0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510EC-BEA6-6E40-C693-4BDC3266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9A17-5E33-4234-8FA5-9DF38539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6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714D-5E47-BFF3-1018-44EE780E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46EF5-6E35-2E3E-BCD1-7D1C508C3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351A9-82E7-2A4F-D840-8F62FB23F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4276-DBA6-4432-AF4D-EAB06A4184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4B927-804A-5336-B015-649209389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F439D-7D4E-E8D6-BA2E-CE5C5DE2D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49A17-5E33-4234-8FA5-9DF38539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7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svg"/><Relationship Id="rId7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svg"/><Relationship Id="rId5" Type="http://schemas.openxmlformats.org/officeDocument/2006/relationships/image" Target="../media/image17.svg"/><Relationship Id="rId10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1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svg"/><Relationship Id="rId7" Type="http://schemas.openxmlformats.org/officeDocument/2006/relationships/image" Target="../media/image2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2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3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5.svg"/><Relationship Id="rId5" Type="http://schemas.openxmlformats.org/officeDocument/2006/relationships/image" Target="../media/image29.sv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3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3.svg"/><Relationship Id="rId7" Type="http://schemas.openxmlformats.org/officeDocument/2006/relationships/image" Target="../media/image27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5.svg"/><Relationship Id="rId5" Type="http://schemas.openxmlformats.org/officeDocument/2006/relationships/image" Target="../media/image29.sv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23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svg"/><Relationship Id="rId7" Type="http://schemas.openxmlformats.org/officeDocument/2006/relationships/image" Target="../media/image2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5.svg"/><Relationship Id="rId5" Type="http://schemas.openxmlformats.org/officeDocument/2006/relationships/image" Target="../media/image29.sv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35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svg"/><Relationship Id="rId7" Type="http://schemas.openxmlformats.org/officeDocument/2006/relationships/image" Target="../media/image2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37.svg"/><Relationship Id="rId5" Type="http://schemas.openxmlformats.org/officeDocument/2006/relationships/image" Target="../media/image29.sv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08dece941cd36ad9d2090c83f88ff8e3">
            <a:hlinkClick r:id="" action="ppaction://media"/>
            <a:extLst>
              <a:ext uri="{FF2B5EF4-FFF2-40B4-BE49-F238E27FC236}">
                <a16:creationId xmlns:a16="http://schemas.microsoft.com/office/drawing/2014/main" id="{15F1EB92-0200-4BB2-ED3E-51EA2C481A0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lum bright="-20000" contrast="-25000"/>
          </a:blip>
          <a:stretch>
            <a:fillRect/>
          </a:stretch>
        </p:blipFill>
        <p:spPr>
          <a:xfrm>
            <a:off x="-166255" y="-93518"/>
            <a:ext cx="12455237" cy="70060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DBB81D-6249-7D83-45B0-DC267FA48322}"/>
              </a:ext>
            </a:extLst>
          </p:cNvPr>
          <p:cNvSpPr/>
          <p:nvPr/>
        </p:nvSpPr>
        <p:spPr>
          <a:xfrm>
            <a:off x="-263237" y="2151727"/>
            <a:ext cx="12455237" cy="3297382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0">
                <a:srgbClr val="011E59"/>
              </a:gs>
              <a:gs pos="44000">
                <a:schemeClr val="accent1">
                  <a:lumMod val="75000"/>
                  <a:alpha val="32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E18D1-1A5A-4780-F8AE-DB4EBB1183B8}"/>
              </a:ext>
            </a:extLst>
          </p:cNvPr>
          <p:cNvSpPr txBox="1"/>
          <p:nvPr/>
        </p:nvSpPr>
        <p:spPr>
          <a:xfrm>
            <a:off x="135081" y="2151727"/>
            <a:ext cx="118525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 smtClean="0">
                <a:solidFill>
                  <a:schemeClr val="bg1"/>
                </a:solidFill>
              </a:rPr>
              <a:t>Afalgugn</a:t>
            </a:r>
            <a:endParaRPr lang="en-US" sz="7200" dirty="0" smtClean="0">
              <a:solidFill>
                <a:schemeClr val="bg1"/>
              </a:solidFill>
            </a:endParaRPr>
          </a:p>
          <a:p>
            <a:pPr algn="ctr"/>
            <a:r>
              <a:rPr lang="en-US" sz="7200" dirty="0" smtClean="0">
                <a:solidFill>
                  <a:schemeClr val="bg1"/>
                </a:solidFill>
              </a:rPr>
              <a:t> </a:t>
            </a:r>
            <a:r>
              <a:rPr lang="en-US" sz="7200" dirty="0">
                <a:solidFill>
                  <a:schemeClr val="bg1"/>
                </a:solidFill>
              </a:rPr>
              <a:t>A Centralized Web Platform for Missing and Found Persons</a:t>
            </a:r>
            <a:endParaRPr lang="en-US" sz="44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45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20000" mute="1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163E6-4C59-5F1F-4A7E-8D6171F53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E913A57-6474-7AE1-6D20-A0E5BAB9F116}"/>
              </a:ext>
            </a:extLst>
          </p:cNvPr>
          <p:cNvGrpSpPr/>
          <p:nvPr/>
        </p:nvGrpSpPr>
        <p:grpSpPr>
          <a:xfrm rot="16200000">
            <a:off x="-2123466" y="-4800975"/>
            <a:ext cx="16480972" cy="16480971"/>
            <a:chOff x="-2144486" y="-4811485"/>
            <a:chExt cx="16480972" cy="16480971"/>
          </a:xfrm>
          <a:solidFill>
            <a:srgbClr val="FF0000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5D9C3B49-095C-DE8D-646E-C07CD66971E5}"/>
                </a:ext>
              </a:extLst>
            </p:cNvPr>
            <p:cNvSpPr/>
            <p:nvPr/>
          </p:nvSpPr>
          <p:spPr>
            <a:xfrm>
              <a:off x="-2144486" y="-4811485"/>
              <a:ext cx="16480972" cy="16480971"/>
            </a:xfrm>
            <a:custGeom>
              <a:avLst/>
              <a:gdLst>
                <a:gd name="connsiteX0" fmla="*/ 8240408 w 16480972"/>
                <a:gd name="connsiteY0" fmla="*/ 16480969 h 16480971"/>
                <a:gd name="connsiteX1" fmla="*/ 8240564 w 16480972"/>
                <a:gd name="connsiteY1" fmla="*/ 16480969 h 16480971"/>
                <a:gd name="connsiteX2" fmla="*/ 8240486 w 16480972"/>
                <a:gd name="connsiteY2" fmla="*/ 16480971 h 16480971"/>
                <a:gd name="connsiteX3" fmla="*/ 8240486 w 16480972"/>
                <a:gd name="connsiteY3" fmla="*/ 0 h 16480971"/>
                <a:gd name="connsiteX4" fmla="*/ 16480972 w 16480972"/>
                <a:gd name="connsiteY4" fmla="*/ 8240485 h 16480971"/>
                <a:gd name="connsiteX5" fmla="*/ 13781203 w 16480972"/>
                <a:gd name="connsiteY5" fmla="*/ 14340242 h 16480971"/>
                <a:gd name="connsiteX6" fmla="*/ 13714179 w 16480972"/>
                <a:gd name="connsiteY6" fmla="*/ 14398300 h 16480971"/>
                <a:gd name="connsiteX7" fmla="*/ 8240486 w 16480972"/>
                <a:gd name="connsiteY7" fmla="*/ 7761511 h 16480971"/>
                <a:gd name="connsiteX8" fmla="*/ 2766793 w 16480972"/>
                <a:gd name="connsiteY8" fmla="*/ 14398300 h 16480971"/>
                <a:gd name="connsiteX9" fmla="*/ 2699769 w 16480972"/>
                <a:gd name="connsiteY9" fmla="*/ 14340242 h 16480971"/>
                <a:gd name="connsiteX10" fmla="*/ 0 w 16480972"/>
                <a:gd name="connsiteY10" fmla="*/ 8240485 h 16480971"/>
                <a:gd name="connsiteX11" fmla="*/ 8240486 w 16480972"/>
                <a:gd name="connsiteY11" fmla="*/ 0 h 1648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480972" h="16480971">
                  <a:moveTo>
                    <a:pt x="8240408" y="16480969"/>
                  </a:moveTo>
                  <a:lnTo>
                    <a:pt x="8240564" y="16480969"/>
                  </a:lnTo>
                  <a:lnTo>
                    <a:pt x="8240486" y="16480971"/>
                  </a:lnTo>
                  <a:close/>
                  <a:moveTo>
                    <a:pt x="8240486" y="0"/>
                  </a:moveTo>
                  <a:cubicBezTo>
                    <a:pt x="12791581" y="0"/>
                    <a:pt x="16480972" y="3689390"/>
                    <a:pt x="16480972" y="8240485"/>
                  </a:cubicBezTo>
                  <a:cubicBezTo>
                    <a:pt x="16480972" y="10658254"/>
                    <a:pt x="15439728" y="12832828"/>
                    <a:pt x="13781203" y="14340242"/>
                  </a:cubicBezTo>
                  <a:lnTo>
                    <a:pt x="13714179" y="14398300"/>
                  </a:lnTo>
                  <a:lnTo>
                    <a:pt x="8240486" y="7761511"/>
                  </a:lnTo>
                  <a:lnTo>
                    <a:pt x="2766793" y="14398300"/>
                  </a:lnTo>
                  <a:lnTo>
                    <a:pt x="2699769" y="14340242"/>
                  </a:lnTo>
                  <a:cubicBezTo>
                    <a:pt x="1041244" y="12832828"/>
                    <a:pt x="0" y="10658254"/>
                    <a:pt x="0" y="8240485"/>
                  </a:cubicBezTo>
                  <a:cubicBezTo>
                    <a:pt x="0" y="3689390"/>
                    <a:pt x="3689391" y="0"/>
                    <a:pt x="824048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7266BDC-730A-0A6B-F3D6-6F11F3E0C96E}"/>
                </a:ext>
              </a:extLst>
            </p:cNvPr>
            <p:cNvSpPr/>
            <p:nvPr/>
          </p:nvSpPr>
          <p:spPr>
            <a:xfrm>
              <a:off x="5617029" y="2950029"/>
              <a:ext cx="957943" cy="957943"/>
            </a:xfrm>
            <a:prstGeom prst="ellipse">
              <a:avLst/>
            </a:prstGeom>
            <a:grp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307EBCD-0FDF-4729-F0AD-41472F2E7FEA}"/>
              </a:ext>
            </a:extLst>
          </p:cNvPr>
          <p:cNvSpPr txBox="1"/>
          <p:nvPr/>
        </p:nvSpPr>
        <p:spPr>
          <a:xfrm>
            <a:off x="-223507" y="2610377"/>
            <a:ext cx="521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Vision Statement</a:t>
            </a:r>
            <a:endParaRPr lang="en-US" sz="4000" dirty="0">
              <a:solidFill>
                <a:schemeClr val="bg1"/>
              </a:solidFill>
              <a:latin typeface="Lucida Fax" panose="02060602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7089E-13D3-C415-AFC9-CB7F406877AB}"/>
              </a:ext>
            </a:extLst>
          </p:cNvPr>
          <p:cNvSpPr txBox="1"/>
          <p:nvPr/>
        </p:nvSpPr>
        <p:spPr>
          <a:xfrm>
            <a:off x="7746123" y="1026425"/>
            <a:ext cx="45359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 smtClean="0">
              <a:solidFill>
                <a:srgbClr val="1F4E79"/>
              </a:solidFill>
            </a:endParaRPr>
          </a:p>
          <a:p>
            <a:r>
              <a:rPr lang="en-US" sz="2800" dirty="0" smtClean="0"/>
              <a:t>🔹 </a:t>
            </a:r>
            <a:r>
              <a:rPr lang="en-US" sz="2800" dirty="0"/>
              <a:t>Connecting technology with humanity to reunite </a:t>
            </a:r>
            <a:r>
              <a:rPr lang="en-US" sz="2800" dirty="0" smtClean="0"/>
              <a:t>lives</a:t>
            </a:r>
          </a:p>
          <a:p>
            <a:endParaRPr lang="en-US" sz="2800" dirty="0" smtClean="0"/>
          </a:p>
          <a:p>
            <a:r>
              <a:rPr lang="en-US" sz="2800" dirty="0"/>
              <a:t>🔹 We aim to help missing people find their families faster and safer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/>
              <a:t>🔹 </a:t>
            </a:r>
            <a:r>
              <a:rPr lang="en-US" sz="2800" dirty="0" err="1"/>
              <a:t>Afalgugn</a:t>
            </a:r>
            <a:r>
              <a:rPr lang="en-US" sz="2800" dirty="0"/>
              <a:t> bridges hope and </a:t>
            </a:r>
            <a:r>
              <a:rPr lang="en-US" sz="2800" dirty="0" smtClean="0"/>
              <a:t>  home </a:t>
            </a:r>
            <a:r>
              <a:rPr lang="en-US" sz="2800" dirty="0"/>
              <a:t>for those in need.</a:t>
            </a:r>
            <a:endParaRPr lang="en-US" sz="2800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60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B6E25-1094-6DBA-594E-32E2F570F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75DBC01-95E1-54A0-6AD5-DF010194E518}"/>
              </a:ext>
            </a:extLst>
          </p:cNvPr>
          <p:cNvGrpSpPr/>
          <p:nvPr/>
        </p:nvGrpSpPr>
        <p:grpSpPr>
          <a:xfrm rot="5400000">
            <a:off x="-2018354" y="-4821996"/>
            <a:ext cx="16480972" cy="16480971"/>
            <a:chOff x="-2144486" y="-4811485"/>
            <a:chExt cx="16480972" cy="1648097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D015804-25E4-7287-D57C-CA7640A005F4}"/>
                </a:ext>
              </a:extLst>
            </p:cNvPr>
            <p:cNvSpPr/>
            <p:nvPr/>
          </p:nvSpPr>
          <p:spPr>
            <a:xfrm>
              <a:off x="-2144486" y="-4811485"/>
              <a:ext cx="16480972" cy="16480971"/>
            </a:xfrm>
            <a:custGeom>
              <a:avLst/>
              <a:gdLst>
                <a:gd name="connsiteX0" fmla="*/ 8240408 w 16480972"/>
                <a:gd name="connsiteY0" fmla="*/ 16480969 h 16480971"/>
                <a:gd name="connsiteX1" fmla="*/ 8240564 w 16480972"/>
                <a:gd name="connsiteY1" fmla="*/ 16480969 h 16480971"/>
                <a:gd name="connsiteX2" fmla="*/ 8240486 w 16480972"/>
                <a:gd name="connsiteY2" fmla="*/ 16480971 h 16480971"/>
                <a:gd name="connsiteX3" fmla="*/ 8240486 w 16480972"/>
                <a:gd name="connsiteY3" fmla="*/ 0 h 16480971"/>
                <a:gd name="connsiteX4" fmla="*/ 16480972 w 16480972"/>
                <a:gd name="connsiteY4" fmla="*/ 8240485 h 16480971"/>
                <a:gd name="connsiteX5" fmla="*/ 13781203 w 16480972"/>
                <a:gd name="connsiteY5" fmla="*/ 14340242 h 16480971"/>
                <a:gd name="connsiteX6" fmla="*/ 13714179 w 16480972"/>
                <a:gd name="connsiteY6" fmla="*/ 14398300 h 16480971"/>
                <a:gd name="connsiteX7" fmla="*/ 8240486 w 16480972"/>
                <a:gd name="connsiteY7" fmla="*/ 7761511 h 16480971"/>
                <a:gd name="connsiteX8" fmla="*/ 2766793 w 16480972"/>
                <a:gd name="connsiteY8" fmla="*/ 14398300 h 16480971"/>
                <a:gd name="connsiteX9" fmla="*/ 2699769 w 16480972"/>
                <a:gd name="connsiteY9" fmla="*/ 14340242 h 16480971"/>
                <a:gd name="connsiteX10" fmla="*/ 0 w 16480972"/>
                <a:gd name="connsiteY10" fmla="*/ 8240485 h 16480971"/>
                <a:gd name="connsiteX11" fmla="*/ 8240486 w 16480972"/>
                <a:gd name="connsiteY11" fmla="*/ 0 h 1648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480972" h="16480971">
                  <a:moveTo>
                    <a:pt x="8240408" y="16480969"/>
                  </a:moveTo>
                  <a:lnTo>
                    <a:pt x="8240564" y="16480969"/>
                  </a:lnTo>
                  <a:lnTo>
                    <a:pt x="8240486" y="16480971"/>
                  </a:lnTo>
                  <a:close/>
                  <a:moveTo>
                    <a:pt x="8240486" y="0"/>
                  </a:moveTo>
                  <a:cubicBezTo>
                    <a:pt x="12791581" y="0"/>
                    <a:pt x="16480972" y="3689390"/>
                    <a:pt x="16480972" y="8240485"/>
                  </a:cubicBezTo>
                  <a:cubicBezTo>
                    <a:pt x="16480972" y="10658254"/>
                    <a:pt x="15439728" y="12832828"/>
                    <a:pt x="13781203" y="14340242"/>
                  </a:cubicBezTo>
                  <a:lnTo>
                    <a:pt x="13714179" y="14398300"/>
                  </a:lnTo>
                  <a:lnTo>
                    <a:pt x="8240486" y="7761511"/>
                  </a:lnTo>
                  <a:lnTo>
                    <a:pt x="2766793" y="14398300"/>
                  </a:lnTo>
                  <a:lnTo>
                    <a:pt x="2699769" y="14340242"/>
                  </a:lnTo>
                  <a:cubicBezTo>
                    <a:pt x="1041244" y="12832828"/>
                    <a:pt x="0" y="10658254"/>
                    <a:pt x="0" y="8240485"/>
                  </a:cubicBezTo>
                  <a:cubicBezTo>
                    <a:pt x="0" y="3689390"/>
                    <a:pt x="3689391" y="0"/>
                    <a:pt x="8240486" y="0"/>
                  </a:cubicBezTo>
                  <a:close/>
                </a:path>
              </a:pathLst>
            </a:custGeom>
            <a:solidFill>
              <a:srgbClr val="BEEE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BBB17B2-1063-0A96-534C-761314B9D3FA}"/>
                </a:ext>
              </a:extLst>
            </p:cNvPr>
            <p:cNvSpPr/>
            <p:nvPr/>
          </p:nvSpPr>
          <p:spPr>
            <a:xfrm>
              <a:off x="5617029" y="2950029"/>
              <a:ext cx="957943" cy="957943"/>
            </a:xfrm>
            <a:prstGeom prst="ellipse">
              <a:avLst/>
            </a:prstGeom>
            <a:solidFill>
              <a:srgbClr val="BEEE62"/>
            </a:solidFill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2F63E5C-8FA2-8039-C9AC-62793FBE5C89}"/>
              </a:ext>
            </a:extLst>
          </p:cNvPr>
          <p:cNvSpPr txBox="1"/>
          <p:nvPr/>
        </p:nvSpPr>
        <p:spPr>
          <a:xfrm>
            <a:off x="5793941" y="2736503"/>
            <a:ext cx="7249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User Roles &amp; Permissions</a:t>
            </a:r>
            <a:endParaRPr lang="en-US" sz="4000" dirty="0">
              <a:solidFill>
                <a:schemeClr val="bg1"/>
              </a:solidFill>
              <a:latin typeface="Lucida Fax" panose="02060602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9C0DF-A21D-C9DB-4CA3-4E30DC1F606E}"/>
              </a:ext>
            </a:extLst>
          </p:cNvPr>
          <p:cNvSpPr txBox="1"/>
          <p:nvPr/>
        </p:nvSpPr>
        <p:spPr>
          <a:xfrm>
            <a:off x="0" y="751344"/>
            <a:ext cx="377558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1F4E79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Visitor:</a:t>
            </a:r>
            <a:r>
              <a:rPr lang="en-US" sz="2400" dirty="0"/>
              <a:t> Explore landing page and view public posts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Registered User: Create, edit, or delete reports; message other users; get notifications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Admin: Approve reports, remove false content, monitor platform activity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Purpose</a:t>
            </a:r>
            <a:r>
              <a:rPr lang="en-US" sz="2400" b="1" dirty="0" smtClean="0"/>
              <a:t>: </a:t>
            </a:r>
            <a:r>
              <a:rPr lang="en-US" sz="2400" dirty="0"/>
              <a:t>Ensures secure, organized, and efficient management for all users.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37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EE640-9D3A-121B-CA3E-B80EBE158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41E5704-4E6F-741D-47AB-FECC5B9B37D3}"/>
              </a:ext>
            </a:extLst>
          </p:cNvPr>
          <p:cNvGrpSpPr/>
          <p:nvPr/>
        </p:nvGrpSpPr>
        <p:grpSpPr>
          <a:xfrm rot="16200000">
            <a:off x="-2144486" y="-4811485"/>
            <a:ext cx="16480972" cy="16480971"/>
            <a:chOff x="-2144486" y="-4811485"/>
            <a:chExt cx="16480972" cy="16480971"/>
          </a:xfrm>
          <a:solidFill>
            <a:srgbClr val="002060"/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B67371F-CE87-1893-B8AD-68340EB1064F}"/>
                </a:ext>
              </a:extLst>
            </p:cNvPr>
            <p:cNvSpPr/>
            <p:nvPr/>
          </p:nvSpPr>
          <p:spPr>
            <a:xfrm>
              <a:off x="-2144486" y="-4811485"/>
              <a:ext cx="16480972" cy="16480971"/>
            </a:xfrm>
            <a:custGeom>
              <a:avLst/>
              <a:gdLst>
                <a:gd name="connsiteX0" fmla="*/ 8240408 w 16480972"/>
                <a:gd name="connsiteY0" fmla="*/ 16480969 h 16480971"/>
                <a:gd name="connsiteX1" fmla="*/ 8240564 w 16480972"/>
                <a:gd name="connsiteY1" fmla="*/ 16480969 h 16480971"/>
                <a:gd name="connsiteX2" fmla="*/ 8240486 w 16480972"/>
                <a:gd name="connsiteY2" fmla="*/ 16480971 h 16480971"/>
                <a:gd name="connsiteX3" fmla="*/ 8240486 w 16480972"/>
                <a:gd name="connsiteY3" fmla="*/ 0 h 16480971"/>
                <a:gd name="connsiteX4" fmla="*/ 16480972 w 16480972"/>
                <a:gd name="connsiteY4" fmla="*/ 8240485 h 16480971"/>
                <a:gd name="connsiteX5" fmla="*/ 13781203 w 16480972"/>
                <a:gd name="connsiteY5" fmla="*/ 14340242 h 16480971"/>
                <a:gd name="connsiteX6" fmla="*/ 13714179 w 16480972"/>
                <a:gd name="connsiteY6" fmla="*/ 14398300 h 16480971"/>
                <a:gd name="connsiteX7" fmla="*/ 8240486 w 16480972"/>
                <a:gd name="connsiteY7" fmla="*/ 7761511 h 16480971"/>
                <a:gd name="connsiteX8" fmla="*/ 2766793 w 16480972"/>
                <a:gd name="connsiteY8" fmla="*/ 14398300 h 16480971"/>
                <a:gd name="connsiteX9" fmla="*/ 2699769 w 16480972"/>
                <a:gd name="connsiteY9" fmla="*/ 14340242 h 16480971"/>
                <a:gd name="connsiteX10" fmla="*/ 0 w 16480972"/>
                <a:gd name="connsiteY10" fmla="*/ 8240485 h 16480971"/>
                <a:gd name="connsiteX11" fmla="*/ 8240486 w 16480972"/>
                <a:gd name="connsiteY11" fmla="*/ 0 h 1648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480972" h="16480971">
                  <a:moveTo>
                    <a:pt x="8240408" y="16480969"/>
                  </a:moveTo>
                  <a:lnTo>
                    <a:pt x="8240564" y="16480969"/>
                  </a:lnTo>
                  <a:lnTo>
                    <a:pt x="8240486" y="16480971"/>
                  </a:lnTo>
                  <a:close/>
                  <a:moveTo>
                    <a:pt x="8240486" y="0"/>
                  </a:moveTo>
                  <a:cubicBezTo>
                    <a:pt x="12791581" y="0"/>
                    <a:pt x="16480972" y="3689390"/>
                    <a:pt x="16480972" y="8240485"/>
                  </a:cubicBezTo>
                  <a:cubicBezTo>
                    <a:pt x="16480972" y="10658254"/>
                    <a:pt x="15439728" y="12832828"/>
                    <a:pt x="13781203" y="14340242"/>
                  </a:cubicBezTo>
                  <a:lnTo>
                    <a:pt x="13714179" y="14398300"/>
                  </a:lnTo>
                  <a:lnTo>
                    <a:pt x="8240486" y="7761511"/>
                  </a:lnTo>
                  <a:lnTo>
                    <a:pt x="2766793" y="14398300"/>
                  </a:lnTo>
                  <a:lnTo>
                    <a:pt x="2699769" y="14340242"/>
                  </a:lnTo>
                  <a:cubicBezTo>
                    <a:pt x="1041244" y="12832828"/>
                    <a:pt x="0" y="10658254"/>
                    <a:pt x="0" y="8240485"/>
                  </a:cubicBezTo>
                  <a:cubicBezTo>
                    <a:pt x="0" y="3689390"/>
                    <a:pt x="3689391" y="0"/>
                    <a:pt x="824048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BC974FA-A7E2-3005-50F3-97D926D2C65F}"/>
                </a:ext>
              </a:extLst>
            </p:cNvPr>
            <p:cNvSpPr/>
            <p:nvPr/>
          </p:nvSpPr>
          <p:spPr>
            <a:xfrm>
              <a:off x="5617029" y="2950029"/>
              <a:ext cx="957943" cy="957943"/>
            </a:xfrm>
            <a:prstGeom prst="ellipse">
              <a:avLst/>
            </a:prstGeom>
            <a:grpFill/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38BA1E7-386F-D385-E3E5-C528277EFB66}"/>
              </a:ext>
            </a:extLst>
          </p:cNvPr>
          <p:cNvSpPr txBox="1"/>
          <p:nvPr/>
        </p:nvSpPr>
        <p:spPr>
          <a:xfrm>
            <a:off x="-441435" y="2736503"/>
            <a:ext cx="6337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Authentication Features</a:t>
            </a:r>
            <a:endParaRPr lang="en-US" sz="4400" dirty="0">
              <a:solidFill>
                <a:schemeClr val="bg1"/>
              </a:solidFill>
              <a:latin typeface="Lucida Fax" panose="02060602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67CF-486E-CD5D-6092-2E743208D279}"/>
              </a:ext>
            </a:extLst>
          </p:cNvPr>
          <p:cNvSpPr txBox="1"/>
          <p:nvPr/>
        </p:nvSpPr>
        <p:spPr>
          <a:xfrm>
            <a:off x="8039539" y="994155"/>
            <a:ext cx="433040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rgbClr val="1F4E79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Users </a:t>
            </a:r>
            <a:r>
              <a:rPr lang="en-US" sz="2400" dirty="0"/>
              <a:t>sign up with email and password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Email verification with 4-digit code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Secure login using JWT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Forgot password and reset options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Passwords are always hashed for security.</a:t>
            </a:r>
            <a:endParaRPr lang="en-US" sz="2400" dirty="0">
              <a:solidFill>
                <a:srgbClr val="1F4E79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94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C0484-7FD8-C1D6-99E8-B0306B2B2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FC1A7D-52D1-8749-0F44-EABE59432138}"/>
              </a:ext>
            </a:extLst>
          </p:cNvPr>
          <p:cNvSpPr txBox="1"/>
          <p:nvPr/>
        </p:nvSpPr>
        <p:spPr>
          <a:xfrm>
            <a:off x="6972300" y="2736503"/>
            <a:ext cx="5219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ucida Fax" panose="02060602050505020204" pitchFamily="18" charset="0"/>
              </a:rPr>
              <a:t>Ethiopia's Place in International Relations Theories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01F27A-3259-C36A-0BFF-B5E12701821A}"/>
              </a:ext>
            </a:extLst>
          </p:cNvPr>
          <p:cNvSpPr/>
          <p:nvPr/>
        </p:nvSpPr>
        <p:spPr>
          <a:xfrm>
            <a:off x="0" y="0"/>
            <a:ext cx="12192000" cy="82591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81F39-8BC3-3429-52D0-1906707EF2F4}"/>
              </a:ext>
            </a:extLst>
          </p:cNvPr>
          <p:cNvSpPr txBox="1"/>
          <p:nvPr/>
        </p:nvSpPr>
        <p:spPr>
          <a:xfrm>
            <a:off x="551543" y="241738"/>
            <a:ext cx="9100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                                 Report </a:t>
            </a:r>
            <a:r>
              <a:rPr lang="en-US" sz="3600" dirty="0">
                <a:solidFill>
                  <a:schemeClr val="bg1"/>
                </a:solidFill>
              </a:rPr>
              <a:t>Management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6B8ED1-941C-621A-1506-E1A55DA9C6C0}"/>
              </a:ext>
            </a:extLst>
          </p:cNvPr>
          <p:cNvGrpSpPr/>
          <p:nvPr/>
        </p:nvGrpSpPr>
        <p:grpSpPr>
          <a:xfrm>
            <a:off x="1133518" y="1749064"/>
            <a:ext cx="9924964" cy="993461"/>
            <a:chOff x="1133518" y="1749064"/>
            <a:chExt cx="9924964" cy="99346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CBE03A-22AF-B3A7-1C1E-5D0F4AFDA390}"/>
                </a:ext>
              </a:extLst>
            </p:cNvPr>
            <p:cNvSpPr/>
            <p:nvPr/>
          </p:nvSpPr>
          <p:spPr>
            <a:xfrm rot="5400000">
              <a:off x="1133518" y="1749064"/>
              <a:ext cx="957943" cy="957943"/>
            </a:xfrm>
            <a:prstGeom prst="ellipse">
              <a:avLst/>
            </a:prstGeom>
            <a:solidFill>
              <a:srgbClr val="FF0000"/>
            </a:solidFill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F90DF5-D969-8B98-AAE2-6B60407EC940}"/>
                </a:ext>
              </a:extLst>
            </p:cNvPr>
            <p:cNvSpPr txBox="1"/>
            <p:nvPr/>
          </p:nvSpPr>
          <p:spPr>
            <a:xfrm>
              <a:off x="2343150" y="1788418"/>
              <a:ext cx="87153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Users can create detailed reports including name, age, photo, last seen location, and description.</a:t>
              </a:r>
              <a:endParaRPr lang="en-US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B8F715-F3AA-A341-640D-B0D8DBA0B847}"/>
              </a:ext>
            </a:extLst>
          </p:cNvPr>
          <p:cNvGrpSpPr/>
          <p:nvPr/>
        </p:nvGrpSpPr>
        <p:grpSpPr>
          <a:xfrm>
            <a:off x="1133518" y="3406877"/>
            <a:ext cx="9924962" cy="1326512"/>
            <a:chOff x="1133518" y="3406877"/>
            <a:chExt cx="9924962" cy="132651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6D3D85-C14D-2D51-F5A4-E135C743D98F}"/>
                </a:ext>
              </a:extLst>
            </p:cNvPr>
            <p:cNvSpPr/>
            <p:nvPr/>
          </p:nvSpPr>
          <p:spPr>
            <a:xfrm rot="5400000">
              <a:off x="1133518" y="3406877"/>
              <a:ext cx="957943" cy="957943"/>
            </a:xfrm>
            <a:prstGeom prst="ellipse">
              <a:avLst/>
            </a:prstGeom>
            <a:solidFill>
              <a:srgbClr val="BEEE62"/>
            </a:solidFill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D9AA12-752D-69AA-17A7-B2B2BF9C99B5}"/>
                </a:ext>
              </a:extLst>
            </p:cNvPr>
            <p:cNvSpPr txBox="1"/>
            <p:nvPr/>
          </p:nvSpPr>
          <p:spPr>
            <a:xfrm>
              <a:off x="2343149" y="3409950"/>
              <a:ext cx="871533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Reports are editable or removable, but must be approved by an admin before going public.</a:t>
              </a:r>
              <a:endParaRPr lang="en-US" sz="2400" dirty="0"/>
            </a:p>
            <a:p>
              <a:endParaRPr lang="en-US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30E32F-083E-4792-C34A-AB70B0626FB8}"/>
              </a:ext>
            </a:extLst>
          </p:cNvPr>
          <p:cNvGrpSpPr/>
          <p:nvPr/>
        </p:nvGrpSpPr>
        <p:grpSpPr>
          <a:xfrm>
            <a:off x="1133517" y="5064690"/>
            <a:ext cx="9667833" cy="1338381"/>
            <a:chOff x="1133517" y="5064690"/>
            <a:chExt cx="9667833" cy="13383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68B7E3-B738-E6A8-D3E4-F5F61701D78D}"/>
                </a:ext>
              </a:extLst>
            </p:cNvPr>
            <p:cNvSpPr/>
            <p:nvPr/>
          </p:nvSpPr>
          <p:spPr>
            <a:xfrm rot="5400000">
              <a:off x="1133517" y="5064690"/>
              <a:ext cx="957943" cy="957943"/>
            </a:xfrm>
            <a:prstGeom prst="ellipse">
              <a:avLst/>
            </a:prstGeom>
            <a:solidFill>
              <a:srgbClr val="B02A29"/>
            </a:solidFill>
            <a:ln w="603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5AAB93-ECF9-70F8-3224-A9F637381556}"/>
                </a:ext>
              </a:extLst>
            </p:cNvPr>
            <p:cNvSpPr txBox="1"/>
            <p:nvPr/>
          </p:nvSpPr>
          <p:spPr>
            <a:xfrm>
              <a:off x="2324098" y="5079632"/>
              <a:ext cx="84772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Each report is tracked with a unique ID and timestamp for accuracy and accountability.</a:t>
              </a:r>
            </a:p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3497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75A801-F164-358E-3279-8ABE2A9F6D51}"/>
              </a:ext>
            </a:extLst>
          </p:cNvPr>
          <p:cNvSpPr/>
          <p:nvPr/>
        </p:nvSpPr>
        <p:spPr>
          <a:xfrm>
            <a:off x="10782300" y="0"/>
            <a:ext cx="14097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BEDB11-24D8-1AB7-0EB1-7979BF26EB7C}"/>
              </a:ext>
            </a:extLst>
          </p:cNvPr>
          <p:cNvSpPr/>
          <p:nvPr/>
        </p:nvSpPr>
        <p:spPr>
          <a:xfrm>
            <a:off x="9372600" y="0"/>
            <a:ext cx="14097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13528E-AB49-FA7B-DA71-9254C1FA4676}"/>
              </a:ext>
            </a:extLst>
          </p:cNvPr>
          <p:cNvSpPr/>
          <p:nvPr/>
        </p:nvSpPr>
        <p:spPr>
          <a:xfrm>
            <a:off x="7962900" y="0"/>
            <a:ext cx="14097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423C30-96D0-471D-9C3B-E1982113915E}"/>
              </a:ext>
            </a:extLst>
          </p:cNvPr>
          <p:cNvSpPr/>
          <p:nvPr/>
        </p:nvSpPr>
        <p:spPr>
          <a:xfrm>
            <a:off x="0" y="0"/>
            <a:ext cx="79629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54A5A-3A7B-9E7B-E1B0-2D8625D3F381}"/>
              </a:ext>
            </a:extLst>
          </p:cNvPr>
          <p:cNvSpPr txBox="1"/>
          <p:nvPr/>
        </p:nvSpPr>
        <p:spPr>
          <a:xfrm>
            <a:off x="723900" y="2459504"/>
            <a:ext cx="6115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Search, Messaging, and </a:t>
            </a:r>
            <a:r>
              <a:rPr lang="en-US" sz="4000" dirty="0">
                <a:solidFill>
                  <a:srgbClr val="FF6E00"/>
                </a:solidFill>
              </a:rPr>
              <a:t>Admin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3CF231-5AD1-7E0F-468B-BB5FB0BE2DB2}"/>
              </a:ext>
            </a:extLst>
          </p:cNvPr>
          <p:cNvSpPr txBox="1"/>
          <p:nvPr/>
        </p:nvSpPr>
        <p:spPr>
          <a:xfrm rot="16200000">
            <a:off x="6956078" y="4577603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and </a:t>
            </a:r>
            <a:r>
              <a:rPr lang="en-US" dirty="0">
                <a:solidFill>
                  <a:srgbClr val="FF6E00"/>
                </a:solidFill>
              </a:rPr>
              <a:t>Matching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747F8-7B14-3840-E367-C53811A510D9}"/>
              </a:ext>
            </a:extLst>
          </p:cNvPr>
          <p:cNvSpPr txBox="1"/>
          <p:nvPr/>
        </p:nvSpPr>
        <p:spPr>
          <a:xfrm rot="16200000">
            <a:off x="8367828" y="4592005"/>
            <a:ext cx="35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</a:t>
            </a:r>
            <a:r>
              <a:rPr lang="en-US" dirty="0">
                <a:solidFill>
                  <a:srgbClr val="FF6E00"/>
                </a:solidFill>
              </a:rPr>
              <a:t>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FF48DD-3F9A-62EB-5934-DF281B4BD7C5}"/>
              </a:ext>
            </a:extLst>
          </p:cNvPr>
          <p:cNvSpPr txBox="1"/>
          <p:nvPr/>
        </p:nvSpPr>
        <p:spPr>
          <a:xfrm rot="16200000">
            <a:off x="9719694" y="4592005"/>
            <a:ext cx="35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Admin </a:t>
            </a:r>
            <a:r>
              <a:rPr lang="en-US" dirty="0">
                <a:solidFill>
                  <a:srgbClr val="FF6E00"/>
                </a:solidFill>
              </a:rPr>
              <a:t>Panel Features</a:t>
            </a:r>
          </a:p>
        </p:txBody>
      </p:sp>
    </p:spTree>
    <p:extLst>
      <p:ext uri="{BB962C8B-B14F-4D97-AF65-F5344CB8AC3E}">
        <p14:creationId xmlns:p14="http://schemas.microsoft.com/office/powerpoint/2010/main" val="140079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3E30B-A645-41C6-02B0-169FFD2C6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65743-3BD5-2B89-6FCA-831E691A6D46}"/>
              </a:ext>
            </a:extLst>
          </p:cNvPr>
          <p:cNvSpPr/>
          <p:nvPr/>
        </p:nvSpPr>
        <p:spPr>
          <a:xfrm>
            <a:off x="10782300" y="0"/>
            <a:ext cx="14097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0FBE84-2394-0D3D-7B9F-E8BFFF239C81}"/>
              </a:ext>
            </a:extLst>
          </p:cNvPr>
          <p:cNvSpPr/>
          <p:nvPr/>
        </p:nvSpPr>
        <p:spPr>
          <a:xfrm>
            <a:off x="9372600" y="0"/>
            <a:ext cx="14097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2C895-58AB-0A14-4402-93699253E8E9}"/>
              </a:ext>
            </a:extLst>
          </p:cNvPr>
          <p:cNvSpPr/>
          <p:nvPr/>
        </p:nvSpPr>
        <p:spPr>
          <a:xfrm>
            <a:off x="0" y="0"/>
            <a:ext cx="14097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2B08A-C150-78DE-B681-CF33D9108D58}"/>
              </a:ext>
            </a:extLst>
          </p:cNvPr>
          <p:cNvSpPr txBox="1"/>
          <p:nvPr/>
        </p:nvSpPr>
        <p:spPr>
          <a:xfrm rot="16200000">
            <a:off x="-919164" y="4125850"/>
            <a:ext cx="385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Search, Messaging, and </a:t>
            </a:r>
            <a:r>
              <a:rPr lang="en-US" sz="2000" dirty="0">
                <a:solidFill>
                  <a:srgbClr val="FF6E00"/>
                </a:solidFill>
              </a:rPr>
              <a:t>Admin Management</a:t>
            </a:r>
          </a:p>
          <a:p>
            <a:pPr algn="ctr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976FEF-9299-A538-9534-15511CE4EBFB}"/>
              </a:ext>
            </a:extLst>
          </p:cNvPr>
          <p:cNvSpPr txBox="1"/>
          <p:nvPr/>
        </p:nvSpPr>
        <p:spPr>
          <a:xfrm rot="16200000">
            <a:off x="8367828" y="4592005"/>
            <a:ext cx="35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Communication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275AF4-D1EB-2CD1-CC69-F5C30DBAC695}"/>
              </a:ext>
            </a:extLst>
          </p:cNvPr>
          <p:cNvSpPr txBox="1"/>
          <p:nvPr/>
        </p:nvSpPr>
        <p:spPr>
          <a:xfrm rot="16200000">
            <a:off x="9719694" y="4592005"/>
            <a:ext cx="35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Admin Panel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9FD25-72E0-E9AA-8C88-9C83A622CB1F}"/>
              </a:ext>
            </a:extLst>
          </p:cNvPr>
          <p:cNvSpPr txBox="1"/>
          <p:nvPr/>
        </p:nvSpPr>
        <p:spPr>
          <a:xfrm>
            <a:off x="3394587" y="141618"/>
            <a:ext cx="3600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Search and </a:t>
            </a:r>
            <a:r>
              <a:rPr lang="en-US" sz="2400" dirty="0">
                <a:solidFill>
                  <a:srgbClr val="FF6E00"/>
                </a:solidFill>
              </a:rPr>
              <a:t>Matching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7D15B-5F48-3708-AAE0-AF4F15665F01}"/>
              </a:ext>
            </a:extLst>
          </p:cNvPr>
          <p:cNvSpPr txBox="1"/>
          <p:nvPr/>
        </p:nvSpPr>
        <p:spPr>
          <a:xfrm>
            <a:off x="1715184" y="1022516"/>
            <a:ext cx="73268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✨  Users </a:t>
            </a:r>
            <a:r>
              <a:rPr lang="en-US" sz="2400" dirty="0"/>
              <a:t>search reports by name, age, gender, location, date, and appearance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✨  AI </a:t>
            </a:r>
            <a:r>
              <a:rPr lang="en-US" sz="2400" dirty="0"/>
              <a:t>suggests matches and compares reports automatically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✨  Results </a:t>
            </a:r>
            <a:r>
              <a:rPr lang="en-US" sz="2400" dirty="0"/>
              <a:t>update instantly in real time.</a:t>
            </a:r>
          </a:p>
        </p:txBody>
      </p:sp>
    </p:spTree>
    <p:extLst>
      <p:ext uri="{BB962C8B-B14F-4D97-AF65-F5344CB8AC3E}">
        <p14:creationId xmlns:p14="http://schemas.microsoft.com/office/powerpoint/2010/main" val="3744254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9C229-1281-AB2F-8720-BB89E2668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C688E3-B8C0-952D-FC32-66179AB7EEAE}"/>
              </a:ext>
            </a:extLst>
          </p:cNvPr>
          <p:cNvSpPr/>
          <p:nvPr/>
        </p:nvSpPr>
        <p:spPr>
          <a:xfrm>
            <a:off x="10782300" y="0"/>
            <a:ext cx="14097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197B52-3C7B-FFDC-684A-0D6D036D69AE}"/>
              </a:ext>
            </a:extLst>
          </p:cNvPr>
          <p:cNvSpPr/>
          <p:nvPr/>
        </p:nvSpPr>
        <p:spPr>
          <a:xfrm>
            <a:off x="0" y="0"/>
            <a:ext cx="14097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7AEB0-08AE-B6BE-14FC-FFC1AC1D4676}"/>
              </a:ext>
            </a:extLst>
          </p:cNvPr>
          <p:cNvSpPr txBox="1"/>
          <p:nvPr/>
        </p:nvSpPr>
        <p:spPr>
          <a:xfrm rot="16200000">
            <a:off x="-919164" y="4125850"/>
            <a:ext cx="385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Search, Messaging, and </a:t>
            </a:r>
            <a:r>
              <a:rPr lang="en-US" sz="2000" dirty="0">
                <a:solidFill>
                  <a:srgbClr val="FF6E00"/>
                </a:solidFill>
              </a:rPr>
              <a:t>Admin Management</a:t>
            </a:r>
          </a:p>
          <a:p>
            <a:pPr algn="ctr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FC6FC8-2132-18A3-DBDB-B3BD155EB652}"/>
              </a:ext>
            </a:extLst>
          </p:cNvPr>
          <p:cNvSpPr txBox="1"/>
          <p:nvPr/>
        </p:nvSpPr>
        <p:spPr>
          <a:xfrm rot="16200000">
            <a:off x="9719694" y="4592005"/>
            <a:ext cx="35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Admin Panel Features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32CBA-F996-2DF2-03BF-2334669A9EB7}"/>
              </a:ext>
            </a:extLst>
          </p:cNvPr>
          <p:cNvSpPr/>
          <p:nvPr/>
        </p:nvSpPr>
        <p:spPr>
          <a:xfrm>
            <a:off x="1443568" y="0"/>
            <a:ext cx="14097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C30C2-5949-1B52-C125-388EC62842DB}"/>
              </a:ext>
            </a:extLst>
          </p:cNvPr>
          <p:cNvSpPr txBox="1"/>
          <p:nvPr/>
        </p:nvSpPr>
        <p:spPr>
          <a:xfrm rot="16200000">
            <a:off x="403737" y="4449015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and </a:t>
            </a:r>
            <a:r>
              <a:rPr lang="en-US" dirty="0">
                <a:solidFill>
                  <a:srgbClr val="FF6E00"/>
                </a:solidFill>
              </a:rPr>
              <a:t>Matching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14BC50-475D-F1CB-2206-7A6CFC9863E9}"/>
              </a:ext>
            </a:extLst>
          </p:cNvPr>
          <p:cNvSpPr txBox="1"/>
          <p:nvPr/>
        </p:nvSpPr>
        <p:spPr>
          <a:xfrm>
            <a:off x="3830320" y="176474"/>
            <a:ext cx="561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dirty="0"/>
              <a:t>Communication </a:t>
            </a:r>
            <a:r>
              <a:rPr lang="en-US" sz="3600" dirty="0">
                <a:solidFill>
                  <a:srgbClr val="FF6E00"/>
                </a:solidFill>
              </a:rPr>
              <a:t>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0DC37-F756-EB2C-AA9A-30120B31F571}"/>
              </a:ext>
            </a:extLst>
          </p:cNvPr>
          <p:cNvSpPr txBox="1"/>
          <p:nvPr/>
        </p:nvSpPr>
        <p:spPr>
          <a:xfrm>
            <a:off x="3326106" y="1048111"/>
            <a:ext cx="77102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💫 Direct </a:t>
            </a:r>
            <a:r>
              <a:rPr lang="en-US" sz="3200" dirty="0"/>
              <a:t>messaging between users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💫 Real-time </a:t>
            </a:r>
            <a:r>
              <a:rPr lang="en-US" sz="3200" dirty="0"/>
              <a:t>chat to discuss matching cases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💫 Notifications </a:t>
            </a:r>
            <a:r>
              <a:rPr lang="en-US" sz="3200" dirty="0"/>
              <a:t>for new messages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💫 Admin </a:t>
            </a:r>
            <a:r>
              <a:rPr lang="en-US" sz="3200" dirty="0"/>
              <a:t>monitors flagged chats for safety.</a:t>
            </a:r>
          </a:p>
        </p:txBody>
      </p:sp>
    </p:spTree>
    <p:extLst>
      <p:ext uri="{BB962C8B-B14F-4D97-AF65-F5344CB8AC3E}">
        <p14:creationId xmlns:p14="http://schemas.microsoft.com/office/powerpoint/2010/main" val="2404833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7CE5-E8B4-8AA5-423E-65EA6DDFA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25E799-B7BF-A3FB-CFAD-107754DB4B30}"/>
              </a:ext>
            </a:extLst>
          </p:cNvPr>
          <p:cNvSpPr/>
          <p:nvPr/>
        </p:nvSpPr>
        <p:spPr>
          <a:xfrm>
            <a:off x="0" y="0"/>
            <a:ext cx="14097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C5EA9-9D43-ED9F-03BC-AC04BE4BF7C3}"/>
              </a:ext>
            </a:extLst>
          </p:cNvPr>
          <p:cNvSpPr txBox="1"/>
          <p:nvPr/>
        </p:nvSpPr>
        <p:spPr>
          <a:xfrm rot="16200000">
            <a:off x="-919164" y="4125850"/>
            <a:ext cx="3857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Search, Messaging, and </a:t>
            </a:r>
            <a:r>
              <a:rPr lang="en-US" sz="2000" dirty="0">
                <a:solidFill>
                  <a:srgbClr val="FF6E00"/>
                </a:solidFill>
              </a:rPr>
              <a:t>Admin Management</a:t>
            </a:r>
          </a:p>
          <a:p>
            <a:pPr algn="ctr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4EBBC-E904-401E-E30D-46DC5F30D3AD}"/>
              </a:ext>
            </a:extLst>
          </p:cNvPr>
          <p:cNvSpPr/>
          <p:nvPr/>
        </p:nvSpPr>
        <p:spPr>
          <a:xfrm>
            <a:off x="1443568" y="0"/>
            <a:ext cx="14097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23C091-39D4-2D7C-B69A-D4961FFEF4CD}"/>
              </a:ext>
            </a:extLst>
          </p:cNvPr>
          <p:cNvSpPr/>
          <p:nvPr/>
        </p:nvSpPr>
        <p:spPr>
          <a:xfrm>
            <a:off x="2868020" y="0"/>
            <a:ext cx="14097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6209D3-B5E9-B838-24B4-AE4691A4E67B}"/>
              </a:ext>
            </a:extLst>
          </p:cNvPr>
          <p:cNvSpPr txBox="1"/>
          <p:nvPr/>
        </p:nvSpPr>
        <p:spPr>
          <a:xfrm>
            <a:off x="4527755" y="231399"/>
            <a:ext cx="5469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Admin </a:t>
            </a:r>
            <a:r>
              <a:rPr lang="en-US" sz="4000" dirty="0">
                <a:solidFill>
                  <a:srgbClr val="FF6E00"/>
                </a:solidFill>
              </a:rPr>
              <a:t>Panel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417A32-7D68-1229-5645-95D0E9346F21}"/>
              </a:ext>
            </a:extLst>
          </p:cNvPr>
          <p:cNvSpPr txBox="1"/>
          <p:nvPr/>
        </p:nvSpPr>
        <p:spPr>
          <a:xfrm>
            <a:off x="4527755" y="1267679"/>
            <a:ext cx="74626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6E00"/>
                </a:solidFill>
              </a:rPr>
              <a:t>Admin can</a:t>
            </a:r>
            <a:r>
              <a:rPr lang="en-US" sz="3200" dirty="0" smtClean="0">
                <a:solidFill>
                  <a:srgbClr val="FF6E00"/>
                </a:solidFill>
              </a:rPr>
              <a:t>:</a:t>
            </a:r>
          </a:p>
          <a:p>
            <a:r>
              <a:rPr lang="en-US" sz="2400" dirty="0" smtClean="0"/>
              <a:t>📌  Approve </a:t>
            </a:r>
            <a:r>
              <a:rPr lang="en-US" sz="2400" dirty="0"/>
              <a:t>or reject suspicious </a:t>
            </a:r>
            <a:r>
              <a:rPr lang="en-US" sz="2400" dirty="0" smtClean="0"/>
              <a:t>reports</a:t>
            </a:r>
          </a:p>
          <a:p>
            <a:endParaRPr lang="en-US" sz="2400" dirty="0" smtClean="0"/>
          </a:p>
          <a:p>
            <a:r>
              <a:rPr lang="en-US" sz="2400" dirty="0" smtClean="0"/>
              <a:t>📌 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Ban user who abuse the system</a:t>
            </a: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smtClean="0"/>
              <a:t>📌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Delete inappropriate content</a:t>
            </a:r>
          </a:p>
          <a:p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 smtClean="0"/>
              <a:t>📌 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View platform statistics and analysis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ADC85-4D42-25E1-87FA-4BA995B61808}"/>
              </a:ext>
            </a:extLst>
          </p:cNvPr>
          <p:cNvSpPr txBox="1"/>
          <p:nvPr/>
        </p:nvSpPr>
        <p:spPr>
          <a:xfrm rot="16200000">
            <a:off x="214121" y="4431654"/>
            <a:ext cx="385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Search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6E00"/>
                </a:solidFill>
              </a:rPr>
              <a:t>Matching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74DBD-070B-E194-4495-3B363E4310A6}"/>
              </a:ext>
            </a:extLst>
          </p:cNvPr>
          <p:cNvSpPr txBox="1"/>
          <p:nvPr/>
        </p:nvSpPr>
        <p:spPr>
          <a:xfrm rot="16200000">
            <a:off x="1800679" y="4402848"/>
            <a:ext cx="3571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Communication </a:t>
            </a:r>
            <a:r>
              <a:rPr lang="en-US" sz="2400" dirty="0">
                <a:solidFill>
                  <a:srgbClr val="FF6E00"/>
                </a:solidFill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465402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C8D4E-91DA-336C-AD4E-FA27EB65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47C194-F725-3510-D07E-7F1B8FDA51C6}"/>
              </a:ext>
            </a:extLst>
          </p:cNvPr>
          <p:cNvSpPr/>
          <p:nvPr/>
        </p:nvSpPr>
        <p:spPr>
          <a:xfrm>
            <a:off x="0" y="-7112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BDA923-1EAF-E5A2-33AF-771B94A4DA6A}"/>
              </a:ext>
            </a:extLst>
          </p:cNvPr>
          <p:cNvSpPr/>
          <p:nvPr/>
        </p:nvSpPr>
        <p:spPr>
          <a:xfrm>
            <a:off x="990600" y="1047750"/>
            <a:ext cx="4572000" cy="4533900"/>
          </a:xfrm>
          <a:prstGeom prst="roundRect">
            <a:avLst/>
          </a:prstGeom>
          <a:solidFill>
            <a:srgbClr val="36C1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F22EC2-98F9-B6F8-D09D-E7165BFC9850}"/>
              </a:ext>
            </a:extLst>
          </p:cNvPr>
          <p:cNvSpPr/>
          <p:nvPr/>
        </p:nvSpPr>
        <p:spPr>
          <a:xfrm>
            <a:off x="1123950" y="5753100"/>
            <a:ext cx="10058400" cy="60960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D29C56-3C2C-AD44-25B7-C277538428B0}"/>
              </a:ext>
            </a:extLst>
          </p:cNvPr>
          <p:cNvSpPr/>
          <p:nvPr/>
        </p:nvSpPr>
        <p:spPr>
          <a:xfrm>
            <a:off x="2952750" y="5734050"/>
            <a:ext cx="628650" cy="628650"/>
          </a:xfrm>
          <a:prstGeom prst="ellipse">
            <a:avLst/>
          </a:prstGeom>
          <a:solidFill>
            <a:srgbClr val="36C1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A4C02-F007-311B-2F26-31D968979165}"/>
              </a:ext>
            </a:extLst>
          </p:cNvPr>
          <p:cNvSpPr txBox="1"/>
          <p:nvPr/>
        </p:nvSpPr>
        <p:spPr>
          <a:xfrm>
            <a:off x="1285875" y="1168717"/>
            <a:ext cx="3962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Virtual </a:t>
            </a:r>
            <a:r>
              <a:rPr lang="en-US" sz="2800" dirty="0"/>
              <a:t>assistant helps users</a:t>
            </a:r>
            <a:r>
              <a:rPr lang="en-US" sz="2800" dirty="0" smtClean="0"/>
              <a:t>:</a:t>
            </a:r>
          </a:p>
          <a:p>
            <a:r>
              <a:rPr lang="en-US" sz="2400" dirty="0" smtClean="0"/>
              <a:t>💖   Navigate </a:t>
            </a:r>
            <a:r>
              <a:rPr lang="en-US" sz="2400" dirty="0"/>
              <a:t>the </a:t>
            </a:r>
            <a:r>
              <a:rPr lang="en-US" sz="2400" dirty="0" smtClean="0"/>
              <a:t>website</a:t>
            </a:r>
          </a:p>
          <a:p>
            <a:endParaRPr lang="en-US" sz="2400" dirty="0" smtClean="0"/>
          </a:p>
          <a:p>
            <a:r>
              <a:rPr lang="en-US" sz="2400" dirty="0" smtClean="0"/>
              <a:t>💖  Translate </a:t>
            </a:r>
            <a:r>
              <a:rPr lang="en-US" sz="2400" dirty="0"/>
              <a:t>reports between Amharic and </a:t>
            </a:r>
            <a:r>
              <a:rPr lang="en-US" sz="2400" dirty="0" smtClean="0"/>
              <a:t>English</a:t>
            </a:r>
          </a:p>
          <a:p>
            <a:endParaRPr lang="en-US" sz="2400" dirty="0" smtClean="0"/>
          </a:p>
          <a:p>
            <a:r>
              <a:rPr lang="en-US" sz="2400" dirty="0" smtClean="0"/>
              <a:t>💖 Answer </a:t>
            </a:r>
            <a:r>
              <a:rPr lang="en-US" sz="2400" dirty="0"/>
              <a:t>frequently asked </a:t>
            </a:r>
            <a:r>
              <a:rPr lang="en-US" sz="2400" dirty="0" smtClean="0"/>
              <a:t>questions</a:t>
            </a:r>
          </a:p>
          <a:p>
            <a:r>
              <a:rPr lang="en-US" sz="2400" dirty="0" smtClean="0"/>
              <a:t>💖 Reduce </a:t>
            </a:r>
            <a:r>
              <a:rPr lang="en-US" sz="2400" dirty="0"/>
              <a:t>search time using smart </a:t>
            </a:r>
            <a:r>
              <a:rPr lang="en-US" sz="2400" dirty="0" smtClean="0"/>
              <a:t>suggestions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813B55-E6D7-5596-2B91-165CA71C45BD}"/>
              </a:ext>
            </a:extLst>
          </p:cNvPr>
          <p:cNvSpPr txBox="1"/>
          <p:nvPr/>
        </p:nvSpPr>
        <p:spPr>
          <a:xfrm>
            <a:off x="2305050" y="331470"/>
            <a:ext cx="929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AI Assistant</a:t>
            </a:r>
          </a:p>
        </p:txBody>
      </p:sp>
    </p:spTree>
    <p:extLst>
      <p:ext uri="{BB962C8B-B14F-4D97-AF65-F5344CB8AC3E}">
        <p14:creationId xmlns:p14="http://schemas.microsoft.com/office/powerpoint/2010/main" val="25320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264D4-7FAB-1C3A-4276-7C3C59100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1858ED-499A-2F97-5A03-013989AD48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525622-0000-5499-E21E-7F4DD1A2FF3B}"/>
              </a:ext>
            </a:extLst>
          </p:cNvPr>
          <p:cNvSpPr/>
          <p:nvPr/>
        </p:nvSpPr>
        <p:spPr>
          <a:xfrm>
            <a:off x="990600" y="1047750"/>
            <a:ext cx="4572000" cy="453390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B64578-71AE-E26A-A3DD-478EE9F5B752}"/>
              </a:ext>
            </a:extLst>
          </p:cNvPr>
          <p:cNvSpPr/>
          <p:nvPr/>
        </p:nvSpPr>
        <p:spPr>
          <a:xfrm>
            <a:off x="6553200" y="1047750"/>
            <a:ext cx="4572000" cy="45339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7C56AE-65D4-21C6-563C-B55677ED51DC}"/>
              </a:ext>
            </a:extLst>
          </p:cNvPr>
          <p:cNvSpPr/>
          <p:nvPr/>
        </p:nvSpPr>
        <p:spPr>
          <a:xfrm>
            <a:off x="1123950" y="5753100"/>
            <a:ext cx="10058400" cy="60960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7F2537-764D-5B44-C7D8-E06D5CF80BD8}"/>
              </a:ext>
            </a:extLst>
          </p:cNvPr>
          <p:cNvSpPr/>
          <p:nvPr/>
        </p:nvSpPr>
        <p:spPr>
          <a:xfrm>
            <a:off x="8524875" y="5734050"/>
            <a:ext cx="628650" cy="6286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1A118-A995-860C-3448-1E516F92ED94}"/>
              </a:ext>
            </a:extLst>
          </p:cNvPr>
          <p:cNvSpPr txBox="1"/>
          <p:nvPr/>
        </p:nvSpPr>
        <p:spPr>
          <a:xfrm>
            <a:off x="6991350" y="1371600"/>
            <a:ext cx="363855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Extra </a:t>
            </a:r>
            <a:r>
              <a:rPr lang="en-US" sz="3200" dirty="0" smtClean="0">
                <a:solidFill>
                  <a:schemeClr val="bg1"/>
                </a:solidFill>
              </a:rPr>
              <a:t>Features</a:t>
            </a:r>
          </a:p>
          <a:p>
            <a:pPr algn="ctr"/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/>
              <a:t>✅ </a:t>
            </a:r>
            <a:r>
              <a:rPr lang="en-US" sz="2000" b="1" dirty="0" smtClean="0">
                <a:solidFill>
                  <a:srgbClr val="FFFF00"/>
                </a:solidFill>
              </a:rPr>
              <a:t>Real-time </a:t>
            </a:r>
            <a:r>
              <a:rPr lang="en-US" sz="2000" b="1" dirty="0">
                <a:solidFill>
                  <a:srgbClr val="FFFF00"/>
                </a:solidFill>
              </a:rPr>
              <a:t>Location </a:t>
            </a:r>
            <a:r>
              <a:rPr lang="en-US" sz="2000" b="1" dirty="0" smtClean="0">
                <a:solidFill>
                  <a:srgbClr val="FFFF00"/>
                </a:solidFill>
              </a:rPr>
              <a:t>Tracking</a:t>
            </a:r>
          </a:p>
          <a:p>
            <a:r>
              <a:rPr lang="en-US" sz="2000" dirty="0"/>
              <a:t>  </a:t>
            </a:r>
            <a:r>
              <a:rPr lang="en-US" sz="2000" dirty="0" smtClean="0"/>
              <a:t> 🌟 Users </a:t>
            </a:r>
            <a:r>
              <a:rPr lang="en-US" sz="2000" dirty="0"/>
              <a:t>can share last seen </a:t>
            </a:r>
            <a:r>
              <a:rPr lang="en-US" sz="2000" dirty="0" smtClean="0"/>
              <a:t>           .        location </a:t>
            </a:r>
            <a:r>
              <a:rPr lang="en-US" sz="2000" dirty="0"/>
              <a:t>on map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   </a:t>
            </a:r>
            <a:r>
              <a:rPr lang="en-US" sz="2000" dirty="0" smtClean="0"/>
              <a:t>🌟</a:t>
            </a:r>
            <a:r>
              <a:rPr lang="en-US" sz="2000" dirty="0"/>
              <a:t>Platform shows nearby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smtClean="0"/>
              <a:t>✅ </a:t>
            </a:r>
            <a:r>
              <a:rPr lang="en-US" sz="2000" b="1" dirty="0" smtClean="0">
                <a:solidFill>
                  <a:srgbClr val="FFFF00"/>
                </a:solidFill>
              </a:rPr>
              <a:t>Multilingual Support</a:t>
            </a:r>
          </a:p>
          <a:p>
            <a:endParaRPr lang="en-US" sz="2000" b="1" dirty="0" smtClean="0"/>
          </a:p>
          <a:p>
            <a:r>
              <a:rPr lang="en-US" sz="2000" dirty="0"/>
              <a:t>🌟Amharic and English </a:t>
            </a:r>
            <a:r>
              <a:rPr lang="en-US" sz="2000" dirty="0" smtClean="0"/>
              <a:t>languages</a:t>
            </a:r>
          </a:p>
          <a:p>
            <a:endParaRPr lang="en-US" sz="2000" b="1" dirty="0" smtClean="0"/>
          </a:p>
          <a:p>
            <a:r>
              <a:rPr lang="en-US" sz="2000" dirty="0"/>
              <a:t>🌟Language switch on landing and dashboard </a:t>
            </a:r>
            <a:r>
              <a:rPr lang="en-US" sz="2000" dirty="0" err="1"/>
              <a:t>pages</a:t>
            </a:r>
            <a:r>
              <a:rPr lang="en-US" sz="2000" dirty="0" err="1" smtClean="0"/>
              <a:t>stability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F18A1-56F9-D4E8-93A6-424C98670F6A}"/>
              </a:ext>
            </a:extLst>
          </p:cNvPr>
          <p:cNvSpPr txBox="1"/>
          <p:nvPr/>
        </p:nvSpPr>
        <p:spPr>
          <a:xfrm>
            <a:off x="1295400" y="1066800"/>
            <a:ext cx="3962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  <a:p>
            <a:endParaRPr lang="en-US" sz="2000" dirty="0"/>
          </a:p>
          <a:p>
            <a:r>
              <a:rPr lang="en-US" sz="2400" dirty="0"/>
              <a:t>Virtual assistant helps users</a:t>
            </a:r>
            <a:r>
              <a:rPr lang="en-US" sz="2400" dirty="0" smtClean="0"/>
              <a:t>:</a:t>
            </a:r>
          </a:p>
          <a:p>
            <a:endParaRPr lang="en-US" sz="2000" dirty="0"/>
          </a:p>
          <a:p>
            <a:r>
              <a:rPr lang="en-US" sz="2000" dirty="0"/>
              <a:t>💖   Navigate the website</a:t>
            </a:r>
          </a:p>
          <a:p>
            <a:endParaRPr lang="en-US" sz="2000" dirty="0"/>
          </a:p>
          <a:p>
            <a:r>
              <a:rPr lang="en-US" sz="2000" dirty="0"/>
              <a:t>💖  Translate reports between Amharic and English</a:t>
            </a:r>
          </a:p>
          <a:p>
            <a:endParaRPr lang="en-US" sz="2000" dirty="0"/>
          </a:p>
          <a:p>
            <a:r>
              <a:rPr lang="en-US" sz="2000" dirty="0"/>
              <a:t>💖 Answer frequently asked questions</a:t>
            </a:r>
          </a:p>
          <a:p>
            <a:r>
              <a:rPr lang="en-US" sz="2000" dirty="0"/>
              <a:t>💖 Reduce search time using smart suggestions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2F9A5F9-F8F5-5B92-9438-CA563C035610}"/>
              </a:ext>
            </a:extLst>
          </p:cNvPr>
          <p:cNvGrpSpPr/>
          <p:nvPr/>
        </p:nvGrpSpPr>
        <p:grpSpPr>
          <a:xfrm>
            <a:off x="9369086" y="0"/>
            <a:ext cx="3638839" cy="6858000"/>
            <a:chOff x="9369086" y="0"/>
            <a:chExt cx="3638839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20F4DF-82A1-AED8-5EF3-639AEE43D6E0}"/>
                </a:ext>
              </a:extLst>
            </p:cNvPr>
            <p:cNvSpPr/>
            <p:nvPr/>
          </p:nvSpPr>
          <p:spPr>
            <a:xfrm>
              <a:off x="9369087" y="0"/>
              <a:ext cx="2822914" cy="6858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7E1E34A-D2D2-89DC-46CB-5196F8E205C8}"/>
                </a:ext>
              </a:extLst>
            </p:cNvPr>
            <p:cNvSpPr/>
            <p:nvPr/>
          </p:nvSpPr>
          <p:spPr>
            <a:xfrm rot="5400000">
              <a:off x="11798104" y="647114"/>
              <a:ext cx="1603716" cy="815926"/>
            </a:xfrm>
            <a:prstGeom prst="triangle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B86084-D83C-8D39-97BE-D213F15C469D}"/>
                </a:ext>
              </a:extLst>
            </p:cNvPr>
            <p:cNvSpPr txBox="1"/>
            <p:nvPr/>
          </p:nvSpPr>
          <p:spPr>
            <a:xfrm>
              <a:off x="9369086" y="3341803"/>
              <a:ext cx="29782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Impact &amp; Future Enhancements</a:t>
              </a:r>
              <a:r>
                <a:rPr lang="en-US" sz="3200" dirty="0">
                  <a:solidFill>
                    <a:schemeClr val="bg1"/>
                  </a:solidFill>
                </a:rPr>
                <a:t/>
              </a:r>
              <a:br>
                <a:rPr lang="en-US" sz="3200" dirty="0">
                  <a:solidFill>
                    <a:schemeClr val="bg1"/>
                  </a:solidFill>
                </a:rPr>
              </a:b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F674AD-B361-CE7B-963A-43B7361C59C5}"/>
                </a:ext>
              </a:extLst>
            </p:cNvPr>
            <p:cNvSpPr txBox="1"/>
            <p:nvPr/>
          </p:nvSpPr>
          <p:spPr>
            <a:xfrm>
              <a:off x="10223403" y="414144"/>
              <a:ext cx="149118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D290DC-F6A5-8570-4134-F8121A77DA1A}"/>
              </a:ext>
            </a:extLst>
          </p:cNvPr>
          <p:cNvGrpSpPr/>
          <p:nvPr/>
        </p:nvGrpSpPr>
        <p:grpSpPr>
          <a:xfrm>
            <a:off x="6246057" y="0"/>
            <a:ext cx="3938955" cy="6858000"/>
            <a:chOff x="6246057" y="0"/>
            <a:chExt cx="3938955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F46B15-1BA1-4388-A7F1-5867A719DE3A}"/>
                </a:ext>
              </a:extLst>
            </p:cNvPr>
            <p:cNvSpPr/>
            <p:nvPr/>
          </p:nvSpPr>
          <p:spPr>
            <a:xfrm>
              <a:off x="6246057" y="0"/>
              <a:ext cx="3123029" cy="685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022EDD4-4CD7-D77C-507D-35C1288FAAF9}"/>
                </a:ext>
              </a:extLst>
            </p:cNvPr>
            <p:cNvSpPr/>
            <p:nvPr/>
          </p:nvSpPr>
          <p:spPr>
            <a:xfrm rot="5400000">
              <a:off x="8975191" y="647114"/>
              <a:ext cx="1603716" cy="815926"/>
            </a:xfrm>
            <a:prstGeom prst="triangle">
              <a:avLst/>
            </a:pr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CCB417-3420-59AC-A40B-3B67B95974B5}"/>
                </a:ext>
              </a:extLst>
            </p:cNvPr>
            <p:cNvSpPr txBox="1"/>
            <p:nvPr/>
          </p:nvSpPr>
          <p:spPr>
            <a:xfrm>
              <a:off x="6390843" y="3341803"/>
              <a:ext cx="29782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Technology &amp; Implementation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734E88-B6C0-147D-E7A1-DAD60B8CD1E0}"/>
                </a:ext>
              </a:extLst>
            </p:cNvPr>
            <p:cNvSpPr txBox="1"/>
            <p:nvPr/>
          </p:nvSpPr>
          <p:spPr>
            <a:xfrm>
              <a:off x="7462323" y="414144"/>
              <a:ext cx="149118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F05776-4429-AE83-F340-FD2293687110}"/>
              </a:ext>
            </a:extLst>
          </p:cNvPr>
          <p:cNvGrpSpPr/>
          <p:nvPr/>
        </p:nvGrpSpPr>
        <p:grpSpPr>
          <a:xfrm>
            <a:off x="3090798" y="0"/>
            <a:ext cx="3971184" cy="6858000"/>
            <a:chOff x="3090798" y="0"/>
            <a:chExt cx="39711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2838B1-3D81-2602-FC34-A537DB65DF3E}"/>
                </a:ext>
              </a:extLst>
            </p:cNvPr>
            <p:cNvSpPr/>
            <p:nvPr/>
          </p:nvSpPr>
          <p:spPr>
            <a:xfrm>
              <a:off x="3123029" y="0"/>
              <a:ext cx="3123029" cy="685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23F44A9-49CD-6AD3-8B83-D272194C94CF}"/>
                </a:ext>
              </a:extLst>
            </p:cNvPr>
            <p:cNvSpPr/>
            <p:nvPr/>
          </p:nvSpPr>
          <p:spPr>
            <a:xfrm rot="5400000">
              <a:off x="5852161" y="647114"/>
              <a:ext cx="1603716" cy="815926"/>
            </a:xfrm>
            <a:prstGeom prst="triangle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EF5B28-E2C9-566F-19D2-1EBC8784E5BD}"/>
                </a:ext>
              </a:extLst>
            </p:cNvPr>
            <p:cNvSpPr txBox="1"/>
            <p:nvPr/>
          </p:nvSpPr>
          <p:spPr>
            <a:xfrm>
              <a:off x="3090798" y="3341804"/>
              <a:ext cx="314471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</a:rPr>
                <a:t>System Features &amp; </a:t>
              </a:r>
              <a:endParaRPr lang="en-US" sz="2800" dirty="0" smtClean="0">
                <a:solidFill>
                  <a:schemeClr val="bg1"/>
                </a:solidFill>
              </a:endParaRPr>
            </a:p>
            <a:p>
              <a:r>
                <a:rPr lang="en-US" sz="2800" dirty="0" smtClean="0">
                  <a:solidFill>
                    <a:schemeClr val="bg1"/>
                  </a:solidFill>
                </a:rPr>
                <a:t>Design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C1695C-2254-3E10-C452-413023B79F6C}"/>
                </a:ext>
              </a:extLst>
            </p:cNvPr>
            <p:cNvSpPr txBox="1"/>
            <p:nvPr/>
          </p:nvSpPr>
          <p:spPr>
            <a:xfrm>
              <a:off x="4255767" y="414144"/>
              <a:ext cx="149118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4A61B7-A53C-4BE8-4D16-8A9186ED93A1}"/>
              </a:ext>
            </a:extLst>
          </p:cNvPr>
          <p:cNvGrpSpPr/>
          <p:nvPr/>
        </p:nvGrpSpPr>
        <p:grpSpPr>
          <a:xfrm>
            <a:off x="0" y="0"/>
            <a:ext cx="3938953" cy="6858000"/>
            <a:chOff x="0" y="0"/>
            <a:chExt cx="3938953" cy="6858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F064CB8-DB8A-9D18-3D07-6B502EA59C3C}"/>
                </a:ext>
              </a:extLst>
            </p:cNvPr>
            <p:cNvGrpSpPr/>
            <p:nvPr/>
          </p:nvGrpSpPr>
          <p:grpSpPr>
            <a:xfrm>
              <a:off x="0" y="0"/>
              <a:ext cx="3938953" cy="6858000"/>
              <a:chOff x="1" y="0"/>
              <a:chExt cx="3938953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A2868E-7A44-D841-C401-D0828811E942}"/>
                  </a:ext>
                </a:extLst>
              </p:cNvPr>
              <p:cNvSpPr/>
              <p:nvPr/>
            </p:nvSpPr>
            <p:spPr>
              <a:xfrm>
                <a:off x="1" y="0"/>
                <a:ext cx="312302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A2399B38-5AEC-4CE1-FE7F-CFD5EDD7B2F2}"/>
                  </a:ext>
                </a:extLst>
              </p:cNvPr>
              <p:cNvSpPr/>
              <p:nvPr/>
            </p:nvSpPr>
            <p:spPr>
              <a:xfrm rot="5400000">
                <a:off x="2729133" y="647114"/>
                <a:ext cx="1603716" cy="815926"/>
              </a:xfrm>
              <a:prstGeom prst="triangle">
                <a:avLst/>
              </a:prstGeom>
              <a:solidFill>
                <a:srgbClr val="1F4E7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3F4459-CAFB-3625-DEC6-5C68D5201C00}"/>
                  </a:ext>
                </a:extLst>
              </p:cNvPr>
              <p:cNvSpPr txBox="1"/>
              <p:nvPr/>
            </p:nvSpPr>
            <p:spPr>
              <a:xfrm>
                <a:off x="158272" y="3295637"/>
                <a:ext cx="29325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Problem &amp; Objectives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9EDD23D-15BE-FCC2-97FD-2202227BDB85}"/>
                  </a:ext>
                </a:extLst>
              </p:cNvPr>
              <p:cNvSpPr txBox="1"/>
              <p:nvPr/>
            </p:nvSpPr>
            <p:spPr>
              <a:xfrm>
                <a:off x="980339" y="414144"/>
                <a:ext cx="1491180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84CBA8E-7E32-317A-7F1B-DE9E234E7A8E}"/>
                </a:ext>
              </a:extLst>
            </p:cNvPr>
            <p:cNvSpPr/>
            <p:nvPr/>
          </p:nvSpPr>
          <p:spPr>
            <a:xfrm>
              <a:off x="218047" y="253219"/>
              <a:ext cx="723900" cy="723900"/>
            </a:xfrm>
            <a:prstGeom prst="ellipse">
              <a:avLst/>
            </a:prstGeom>
            <a:noFill/>
            <a:ln w="2063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5998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2F8AC8A1-DDD5-C571-8209-196B7BD7B725}"/>
              </a:ext>
            </a:extLst>
          </p:cNvPr>
          <p:cNvSpPr/>
          <p:nvPr/>
        </p:nvSpPr>
        <p:spPr>
          <a:xfrm>
            <a:off x="479721" y="1430594"/>
            <a:ext cx="3996813" cy="3996813"/>
          </a:xfrm>
          <a:prstGeom prst="don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90F2DD78-9D51-FA98-6D09-5B0F77EE6078}"/>
              </a:ext>
            </a:extLst>
          </p:cNvPr>
          <p:cNvSpPr/>
          <p:nvPr/>
        </p:nvSpPr>
        <p:spPr>
          <a:xfrm rot="637504">
            <a:off x="361335" y="1349476"/>
            <a:ext cx="4159045" cy="4159045"/>
          </a:xfrm>
          <a:prstGeom prst="blockArc">
            <a:avLst>
              <a:gd name="adj1" fmla="val 18377278"/>
              <a:gd name="adj2" fmla="val 45249"/>
              <a:gd name="adj3" fmla="val 28209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phic 8" descr="Unlock">
            <a:extLst>
              <a:ext uri="{FF2B5EF4-FFF2-40B4-BE49-F238E27FC236}">
                <a16:creationId xmlns:a16="http://schemas.microsoft.com/office/drawing/2014/main" id="{D4AF717A-CE99-68D7-0717-370A1BE0C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355257" y="2516190"/>
            <a:ext cx="914400" cy="914400"/>
          </a:xfrm>
          <a:prstGeom prst="rect">
            <a:avLst/>
          </a:prstGeom>
        </p:spPr>
      </p:pic>
      <p:pic>
        <p:nvPicPr>
          <p:cNvPr id="40" name="Graphic 39" descr="Bar graph with upward trend">
            <a:extLst>
              <a:ext uri="{FF2B5EF4-FFF2-40B4-BE49-F238E27FC236}">
                <a16:creationId xmlns:a16="http://schemas.microsoft.com/office/drawing/2014/main" id="{1CB89BA2-B9C0-19F8-737F-F5AB54E80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898057" y="4204087"/>
            <a:ext cx="914400" cy="914400"/>
          </a:xfrm>
          <a:prstGeom prst="rect">
            <a:avLst/>
          </a:prstGeom>
        </p:spPr>
      </p:pic>
      <p:pic>
        <p:nvPicPr>
          <p:cNvPr id="46" name="Graphic 45" descr="Coins">
            <a:extLst>
              <a:ext uri="{FF2B5EF4-FFF2-40B4-BE49-F238E27FC236}">
                <a16:creationId xmlns:a16="http://schemas.microsoft.com/office/drawing/2014/main" id="{2EDD7E1B-5A3D-A61C-3A6F-DD1ECD1682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20497" y="4204087"/>
            <a:ext cx="914400" cy="914400"/>
          </a:xfrm>
          <a:prstGeom prst="rect">
            <a:avLst/>
          </a:prstGeom>
        </p:spPr>
      </p:pic>
      <p:pic>
        <p:nvPicPr>
          <p:cNvPr id="48" name="Graphic 47" descr="Muscular arm">
            <a:extLst>
              <a:ext uri="{FF2B5EF4-FFF2-40B4-BE49-F238E27FC236}">
                <a16:creationId xmlns:a16="http://schemas.microsoft.com/office/drawing/2014/main" id="{4EFD9A9C-0479-F40A-1A3F-9DEF2FA89C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79721" y="2431892"/>
            <a:ext cx="914400" cy="914400"/>
          </a:xfrm>
          <a:prstGeom prst="rect">
            <a:avLst/>
          </a:prstGeom>
        </p:spPr>
      </p:pic>
      <p:pic>
        <p:nvPicPr>
          <p:cNvPr id="54" name="Graphic 53" descr="Group brainstorm">
            <a:extLst>
              <a:ext uri="{FF2B5EF4-FFF2-40B4-BE49-F238E27FC236}">
                <a16:creationId xmlns:a16="http://schemas.microsoft.com/office/drawing/2014/main" id="{A45274DA-0D12-00D4-785F-4778E2D9BB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934897" y="1430593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885957A-82EA-1EF0-EC0C-D81B369D7237}"/>
              </a:ext>
            </a:extLst>
          </p:cNvPr>
          <p:cNvSpPr txBox="1"/>
          <p:nvPr/>
        </p:nvSpPr>
        <p:spPr>
          <a:xfrm>
            <a:off x="3207774" y="43059"/>
            <a:ext cx="5776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90030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Frontend Technology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F0398B-B8AB-E464-B2CB-D4580986A209}"/>
              </a:ext>
            </a:extLst>
          </p:cNvPr>
          <p:cNvSpPr txBox="1"/>
          <p:nvPr/>
        </p:nvSpPr>
        <p:spPr>
          <a:xfrm>
            <a:off x="4810433" y="1496339"/>
            <a:ext cx="72242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💎React.js for dynamic </a:t>
            </a:r>
            <a:r>
              <a:rPr lang="en-US" sz="2800" dirty="0" smtClean="0"/>
              <a:t>interfaces</a:t>
            </a:r>
          </a:p>
          <a:p>
            <a:endParaRPr lang="en-US" sz="2800" dirty="0" smtClean="0"/>
          </a:p>
          <a:p>
            <a:r>
              <a:rPr lang="en-US" sz="2800" dirty="0"/>
              <a:t>💎Tailwind CSS for modern, responsive </a:t>
            </a:r>
            <a:r>
              <a:rPr lang="en-US" sz="2800" dirty="0" smtClean="0"/>
              <a:t>design</a:t>
            </a:r>
          </a:p>
          <a:p>
            <a:endParaRPr lang="en-US" sz="2800" dirty="0" smtClean="0"/>
          </a:p>
          <a:p>
            <a:r>
              <a:rPr lang="en-US" sz="2800" dirty="0" smtClean="0"/>
              <a:t>💎 Seamless </a:t>
            </a:r>
            <a:r>
              <a:rPr lang="en-US" sz="2800" dirty="0"/>
              <a:t>experience across mobile, tablet, and desktop</a:t>
            </a:r>
          </a:p>
        </p:txBody>
      </p:sp>
    </p:spTree>
    <p:extLst>
      <p:ext uri="{BB962C8B-B14F-4D97-AF65-F5344CB8AC3E}">
        <p14:creationId xmlns:p14="http://schemas.microsoft.com/office/powerpoint/2010/main" val="2608486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D67EB-20C7-2E68-1792-743CF50BC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F5D0E0A5-A589-4A74-B36F-FD973ED798C7}"/>
              </a:ext>
            </a:extLst>
          </p:cNvPr>
          <p:cNvSpPr/>
          <p:nvPr/>
        </p:nvSpPr>
        <p:spPr>
          <a:xfrm>
            <a:off x="479721" y="1430594"/>
            <a:ext cx="3996813" cy="3996813"/>
          </a:xfrm>
          <a:prstGeom prst="don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D1D96890-3CEC-1345-6E02-DE35060877E1}"/>
              </a:ext>
            </a:extLst>
          </p:cNvPr>
          <p:cNvSpPr/>
          <p:nvPr/>
        </p:nvSpPr>
        <p:spPr>
          <a:xfrm rot="4717663">
            <a:off x="361335" y="1349476"/>
            <a:ext cx="4159045" cy="4159045"/>
          </a:xfrm>
          <a:prstGeom prst="blockArc">
            <a:avLst>
              <a:gd name="adj1" fmla="val 18377278"/>
              <a:gd name="adj2" fmla="val 45249"/>
              <a:gd name="adj3" fmla="val 2820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40" name="Graphic 39" descr="Bar graph with upward trend">
            <a:extLst>
              <a:ext uri="{FF2B5EF4-FFF2-40B4-BE49-F238E27FC236}">
                <a16:creationId xmlns:a16="http://schemas.microsoft.com/office/drawing/2014/main" id="{30D08A93-FE7C-98E2-0763-5F13041D4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898057" y="4204087"/>
            <a:ext cx="914400" cy="914400"/>
          </a:xfrm>
          <a:prstGeom prst="rect">
            <a:avLst/>
          </a:prstGeom>
        </p:spPr>
      </p:pic>
      <p:pic>
        <p:nvPicPr>
          <p:cNvPr id="46" name="Graphic 45" descr="Coins">
            <a:extLst>
              <a:ext uri="{FF2B5EF4-FFF2-40B4-BE49-F238E27FC236}">
                <a16:creationId xmlns:a16="http://schemas.microsoft.com/office/drawing/2014/main" id="{55A928B3-54D6-F679-1422-C8A6534B1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20497" y="4204087"/>
            <a:ext cx="914400" cy="914400"/>
          </a:xfrm>
          <a:prstGeom prst="rect">
            <a:avLst/>
          </a:prstGeom>
        </p:spPr>
      </p:pic>
      <p:pic>
        <p:nvPicPr>
          <p:cNvPr id="48" name="Graphic 47" descr="Muscular arm">
            <a:extLst>
              <a:ext uri="{FF2B5EF4-FFF2-40B4-BE49-F238E27FC236}">
                <a16:creationId xmlns:a16="http://schemas.microsoft.com/office/drawing/2014/main" id="{88167E74-4073-76F4-87AF-ED5A1BAFB5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79721" y="2431892"/>
            <a:ext cx="914400" cy="914400"/>
          </a:xfrm>
          <a:prstGeom prst="rect">
            <a:avLst/>
          </a:prstGeom>
        </p:spPr>
      </p:pic>
      <p:pic>
        <p:nvPicPr>
          <p:cNvPr id="54" name="Graphic 53" descr="Group brainstorm">
            <a:extLst>
              <a:ext uri="{FF2B5EF4-FFF2-40B4-BE49-F238E27FC236}">
                <a16:creationId xmlns:a16="http://schemas.microsoft.com/office/drawing/2014/main" id="{9F7E3922-010E-B5CD-5801-1A47EDEC77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934897" y="1430593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6FC01C0-B91F-4CF8-B247-7DD0BC9ED4DE}"/>
              </a:ext>
            </a:extLst>
          </p:cNvPr>
          <p:cNvSpPr txBox="1"/>
          <p:nvPr/>
        </p:nvSpPr>
        <p:spPr>
          <a:xfrm>
            <a:off x="3106174" y="158600"/>
            <a:ext cx="5776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Backend Technology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18AF3B-90C6-CBF0-5112-0BBCCB13003B}"/>
              </a:ext>
            </a:extLst>
          </p:cNvPr>
          <p:cNvSpPr txBox="1"/>
          <p:nvPr/>
        </p:nvSpPr>
        <p:spPr>
          <a:xfrm>
            <a:off x="4810433" y="1496339"/>
            <a:ext cx="72242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🌟Node.js with Express.js framework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/>
              <a:t>🌟Handles authentication, posting, searching, messaging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/>
              <a:t>🌟Uses REST API to communicate with frontend.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Graphic 1" descr="Unlock">
            <a:extLst>
              <a:ext uri="{FF2B5EF4-FFF2-40B4-BE49-F238E27FC236}">
                <a16:creationId xmlns:a16="http://schemas.microsoft.com/office/drawing/2014/main" id="{513CC915-5532-918B-4DF5-B5C4160E64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533437" y="26539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4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8612D-8EF8-9455-F6C1-3805E9F1E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89BEAF2B-91FF-D30C-3115-8E4A2D6A30B7}"/>
              </a:ext>
            </a:extLst>
          </p:cNvPr>
          <p:cNvSpPr/>
          <p:nvPr/>
        </p:nvSpPr>
        <p:spPr>
          <a:xfrm>
            <a:off x="479721" y="1430594"/>
            <a:ext cx="3996813" cy="3996813"/>
          </a:xfrm>
          <a:prstGeom prst="don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90465198-9692-F646-0738-AE0409C7FF35}"/>
              </a:ext>
            </a:extLst>
          </p:cNvPr>
          <p:cNvSpPr/>
          <p:nvPr/>
        </p:nvSpPr>
        <p:spPr>
          <a:xfrm rot="9219261">
            <a:off x="361335" y="1349476"/>
            <a:ext cx="4159045" cy="4159045"/>
          </a:xfrm>
          <a:prstGeom prst="blockArc">
            <a:avLst>
              <a:gd name="adj1" fmla="val 18377278"/>
              <a:gd name="adj2" fmla="val 45249"/>
              <a:gd name="adj3" fmla="val 2820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0" name="Graphic 39" descr="Bar graph with upward trend">
            <a:extLst>
              <a:ext uri="{FF2B5EF4-FFF2-40B4-BE49-F238E27FC236}">
                <a16:creationId xmlns:a16="http://schemas.microsoft.com/office/drawing/2014/main" id="{4A854092-C260-B7A9-9C40-6DAEDD7D0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898057" y="4204087"/>
            <a:ext cx="914400" cy="914400"/>
          </a:xfrm>
          <a:prstGeom prst="rect">
            <a:avLst/>
          </a:prstGeom>
        </p:spPr>
      </p:pic>
      <p:pic>
        <p:nvPicPr>
          <p:cNvPr id="46" name="Graphic 45" descr="Coins">
            <a:extLst>
              <a:ext uri="{FF2B5EF4-FFF2-40B4-BE49-F238E27FC236}">
                <a16:creationId xmlns:a16="http://schemas.microsoft.com/office/drawing/2014/main" id="{9FDA2DE0-FAA9-1B5E-7180-E865474DD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20497" y="4204087"/>
            <a:ext cx="914400" cy="914400"/>
          </a:xfrm>
          <a:prstGeom prst="rect">
            <a:avLst/>
          </a:prstGeom>
        </p:spPr>
      </p:pic>
      <p:pic>
        <p:nvPicPr>
          <p:cNvPr id="48" name="Graphic 47" descr="Muscular arm">
            <a:extLst>
              <a:ext uri="{FF2B5EF4-FFF2-40B4-BE49-F238E27FC236}">
                <a16:creationId xmlns:a16="http://schemas.microsoft.com/office/drawing/2014/main" id="{E5DD7B7E-3CFD-8A36-BCE3-A3ADB5F272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79721" y="2431892"/>
            <a:ext cx="914400" cy="914400"/>
          </a:xfrm>
          <a:prstGeom prst="rect">
            <a:avLst/>
          </a:prstGeom>
        </p:spPr>
      </p:pic>
      <p:pic>
        <p:nvPicPr>
          <p:cNvPr id="54" name="Graphic 53" descr="Group brainstorm">
            <a:extLst>
              <a:ext uri="{FF2B5EF4-FFF2-40B4-BE49-F238E27FC236}">
                <a16:creationId xmlns:a16="http://schemas.microsoft.com/office/drawing/2014/main" id="{C5704280-7416-2EC0-CEAD-270D63213A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934897" y="1430593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C3F6E40-F2FC-FE6E-B505-6CFA4E1305B7}"/>
              </a:ext>
            </a:extLst>
          </p:cNvPr>
          <p:cNvSpPr txBox="1"/>
          <p:nvPr/>
        </p:nvSpPr>
        <p:spPr>
          <a:xfrm>
            <a:off x="3207774" y="43059"/>
            <a:ext cx="5776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 Database </a:t>
            </a:r>
            <a:r>
              <a:rPr lang="en-US" sz="4000" dirty="0" smtClean="0"/>
              <a:t>&amp; </a:t>
            </a:r>
            <a:r>
              <a:rPr lang="en-US" sz="4000" dirty="0">
                <a:solidFill>
                  <a:srgbClr val="92D050"/>
                </a:solidFill>
              </a:rPr>
              <a:t>Cloud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1B144F-FC79-B742-A306-C0E08A82D18F}"/>
              </a:ext>
            </a:extLst>
          </p:cNvPr>
          <p:cNvSpPr txBox="1"/>
          <p:nvPr/>
        </p:nvSpPr>
        <p:spPr>
          <a:xfrm>
            <a:off x="4632960" y="1238406"/>
            <a:ext cx="791463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🔺 </a:t>
            </a:r>
            <a:r>
              <a:rPr lang="en-US" sz="2800" dirty="0" err="1" smtClean="0"/>
              <a:t>Cloudinary</a:t>
            </a:r>
            <a:r>
              <a:rPr lang="en-US" sz="2800" dirty="0" smtClean="0"/>
              <a:t> </a:t>
            </a:r>
            <a:r>
              <a:rPr lang="en-US" sz="2800" dirty="0"/>
              <a:t>for image storage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/>
              <a:t>🔺AWS for cloud services and </a:t>
            </a:r>
            <a:r>
              <a:rPr lang="en-US" sz="2800" dirty="0" smtClean="0"/>
              <a:t>scalability</a:t>
            </a:r>
          </a:p>
          <a:p>
            <a:endParaRPr lang="en-US" sz="2800" dirty="0" smtClean="0"/>
          </a:p>
          <a:p>
            <a:r>
              <a:rPr lang="en-US" sz="2800" dirty="0" smtClean="0"/>
              <a:t>🔺Database </a:t>
            </a:r>
            <a:r>
              <a:rPr lang="en-US" sz="2800" dirty="0"/>
              <a:t>stores reports, users, messages, and logs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🔺 Each </a:t>
            </a:r>
            <a:r>
              <a:rPr lang="en-US" sz="2800" dirty="0"/>
              <a:t>record has a unique ID and timestamp.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" name="Graphic 1" descr="Unlock">
            <a:extLst>
              <a:ext uri="{FF2B5EF4-FFF2-40B4-BE49-F238E27FC236}">
                <a16:creationId xmlns:a16="http://schemas.microsoft.com/office/drawing/2014/main" id="{25CC405C-E9BA-3F10-8AA0-2EEA362C3E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533437" y="26539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50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F317E-A4EF-D141-CC0D-017F2F244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F47EAD08-4029-1E38-753F-C47692B560CE}"/>
              </a:ext>
            </a:extLst>
          </p:cNvPr>
          <p:cNvSpPr/>
          <p:nvPr/>
        </p:nvSpPr>
        <p:spPr>
          <a:xfrm>
            <a:off x="479721" y="1430594"/>
            <a:ext cx="3996813" cy="3996813"/>
          </a:xfrm>
          <a:prstGeom prst="don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A9E7678F-2B5E-53B0-2D8B-F3EC8EDEE069}"/>
              </a:ext>
            </a:extLst>
          </p:cNvPr>
          <p:cNvSpPr/>
          <p:nvPr/>
        </p:nvSpPr>
        <p:spPr>
          <a:xfrm rot="13678398">
            <a:off x="361335" y="1349476"/>
            <a:ext cx="4159045" cy="4159045"/>
          </a:xfrm>
          <a:prstGeom prst="blockArc">
            <a:avLst>
              <a:gd name="adj1" fmla="val 18377278"/>
              <a:gd name="adj2" fmla="val 45249"/>
              <a:gd name="adj3" fmla="val 2820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9" name="Graphic 8" descr="Unlock">
            <a:extLst>
              <a:ext uri="{FF2B5EF4-FFF2-40B4-BE49-F238E27FC236}">
                <a16:creationId xmlns:a16="http://schemas.microsoft.com/office/drawing/2014/main" id="{05D0A5BC-DFCC-BDA1-0436-DA47A9C3C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33437" y="2653913"/>
            <a:ext cx="914400" cy="914400"/>
          </a:xfrm>
          <a:prstGeom prst="rect">
            <a:avLst/>
          </a:prstGeom>
        </p:spPr>
      </p:pic>
      <p:pic>
        <p:nvPicPr>
          <p:cNvPr id="40" name="Graphic 39" descr="Bar graph with upward trend">
            <a:extLst>
              <a:ext uri="{FF2B5EF4-FFF2-40B4-BE49-F238E27FC236}">
                <a16:creationId xmlns:a16="http://schemas.microsoft.com/office/drawing/2014/main" id="{D6A39D37-8165-74B2-97B9-956D68E51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898057" y="4204087"/>
            <a:ext cx="914400" cy="914400"/>
          </a:xfrm>
          <a:prstGeom prst="rect">
            <a:avLst/>
          </a:prstGeom>
        </p:spPr>
      </p:pic>
      <p:pic>
        <p:nvPicPr>
          <p:cNvPr id="46" name="Graphic 45" descr="Coins">
            <a:extLst>
              <a:ext uri="{FF2B5EF4-FFF2-40B4-BE49-F238E27FC236}">
                <a16:creationId xmlns:a16="http://schemas.microsoft.com/office/drawing/2014/main" id="{1A88BD27-0E83-B30B-EA9E-F2E4418FB3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20497" y="4204087"/>
            <a:ext cx="914400" cy="914400"/>
          </a:xfrm>
          <a:prstGeom prst="rect">
            <a:avLst/>
          </a:prstGeom>
        </p:spPr>
      </p:pic>
      <p:pic>
        <p:nvPicPr>
          <p:cNvPr id="48" name="Graphic 47" descr="Muscular arm">
            <a:extLst>
              <a:ext uri="{FF2B5EF4-FFF2-40B4-BE49-F238E27FC236}">
                <a16:creationId xmlns:a16="http://schemas.microsoft.com/office/drawing/2014/main" id="{DBA27C23-C3E7-7FE5-82F5-2D4204A6BB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79721" y="2431892"/>
            <a:ext cx="914400" cy="914400"/>
          </a:xfrm>
          <a:prstGeom prst="rect">
            <a:avLst/>
          </a:prstGeom>
        </p:spPr>
      </p:pic>
      <p:pic>
        <p:nvPicPr>
          <p:cNvPr id="54" name="Graphic 53" descr="Group brainstorm">
            <a:extLst>
              <a:ext uri="{FF2B5EF4-FFF2-40B4-BE49-F238E27FC236}">
                <a16:creationId xmlns:a16="http://schemas.microsoft.com/office/drawing/2014/main" id="{CF07394E-90A8-ED2D-3E0B-249CB3D0C7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934897" y="1430593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BAFF852-FF62-E4A6-1F32-8301AB698476}"/>
              </a:ext>
            </a:extLst>
          </p:cNvPr>
          <p:cNvSpPr txBox="1"/>
          <p:nvPr/>
        </p:nvSpPr>
        <p:spPr>
          <a:xfrm>
            <a:off x="3207774" y="43059"/>
            <a:ext cx="6352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 Security Measures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5931F5-B22E-FE20-1230-C5E174A40BB9}"/>
              </a:ext>
            </a:extLst>
          </p:cNvPr>
          <p:cNvSpPr txBox="1"/>
          <p:nvPr/>
        </p:nvSpPr>
        <p:spPr>
          <a:xfrm>
            <a:off x="4476534" y="1496339"/>
            <a:ext cx="805074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✨   Passwords </a:t>
            </a:r>
            <a:r>
              <a:rPr lang="en-US" sz="2400" dirty="0"/>
              <a:t>are hashed (not stored in plain text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r>
              <a:rPr lang="en-US" sz="2400" dirty="0" smtClean="0"/>
              <a:t>✨  JWT </a:t>
            </a:r>
            <a:r>
              <a:rPr lang="en-US" sz="2400" dirty="0"/>
              <a:t>tokens for authentication and session management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✨ Admin </a:t>
            </a:r>
            <a:r>
              <a:rPr lang="en-US" sz="2400" dirty="0"/>
              <a:t>monitors system to prevent abuse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✨  Secure </a:t>
            </a:r>
            <a:r>
              <a:rPr lang="en-US" sz="2400" dirty="0"/>
              <a:t>APIs to protect user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68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A763B-2C9C-3AB3-95A0-E7731E911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id="{EBF8E401-98C2-36AF-DF47-2FBB90834BC9}"/>
              </a:ext>
            </a:extLst>
          </p:cNvPr>
          <p:cNvSpPr/>
          <p:nvPr/>
        </p:nvSpPr>
        <p:spPr>
          <a:xfrm>
            <a:off x="479721" y="1430594"/>
            <a:ext cx="3996813" cy="3996813"/>
          </a:xfrm>
          <a:prstGeom prst="don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62B8965E-C35D-EE4E-19B4-D94E8D3C2C2C}"/>
              </a:ext>
            </a:extLst>
          </p:cNvPr>
          <p:cNvSpPr/>
          <p:nvPr/>
        </p:nvSpPr>
        <p:spPr>
          <a:xfrm rot="17731541">
            <a:off x="361335" y="1349476"/>
            <a:ext cx="4159045" cy="4159045"/>
          </a:xfrm>
          <a:prstGeom prst="blockArc">
            <a:avLst>
              <a:gd name="adj1" fmla="val 18377278"/>
              <a:gd name="adj2" fmla="val 45249"/>
              <a:gd name="adj3" fmla="val 28209"/>
            </a:avLst>
          </a:prstGeom>
          <a:solidFill>
            <a:srgbClr val="FF6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pic>
        <p:nvPicPr>
          <p:cNvPr id="40" name="Graphic 39" descr="Bar graph with upward trend">
            <a:extLst>
              <a:ext uri="{FF2B5EF4-FFF2-40B4-BE49-F238E27FC236}">
                <a16:creationId xmlns:a16="http://schemas.microsoft.com/office/drawing/2014/main" id="{642374F1-8381-3621-9568-45516C81F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898057" y="4204087"/>
            <a:ext cx="914400" cy="914400"/>
          </a:xfrm>
          <a:prstGeom prst="rect">
            <a:avLst/>
          </a:prstGeom>
        </p:spPr>
      </p:pic>
      <p:pic>
        <p:nvPicPr>
          <p:cNvPr id="46" name="Graphic 45" descr="Coins">
            <a:extLst>
              <a:ext uri="{FF2B5EF4-FFF2-40B4-BE49-F238E27FC236}">
                <a16:creationId xmlns:a16="http://schemas.microsoft.com/office/drawing/2014/main" id="{6F8DC590-E0EF-1AB2-81DA-6BAF6B4F1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20497" y="4204087"/>
            <a:ext cx="914400" cy="914400"/>
          </a:xfrm>
          <a:prstGeom prst="rect">
            <a:avLst/>
          </a:prstGeom>
        </p:spPr>
      </p:pic>
      <p:pic>
        <p:nvPicPr>
          <p:cNvPr id="48" name="Graphic 47" descr="Muscular arm">
            <a:extLst>
              <a:ext uri="{FF2B5EF4-FFF2-40B4-BE49-F238E27FC236}">
                <a16:creationId xmlns:a16="http://schemas.microsoft.com/office/drawing/2014/main" id="{D7848296-1C11-2044-77FA-FD2144513E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79721" y="2431892"/>
            <a:ext cx="914400" cy="914400"/>
          </a:xfrm>
          <a:prstGeom prst="rect">
            <a:avLst/>
          </a:prstGeom>
        </p:spPr>
      </p:pic>
      <p:pic>
        <p:nvPicPr>
          <p:cNvPr id="54" name="Graphic 53" descr="Group brainstorm">
            <a:extLst>
              <a:ext uri="{FF2B5EF4-FFF2-40B4-BE49-F238E27FC236}">
                <a16:creationId xmlns:a16="http://schemas.microsoft.com/office/drawing/2014/main" id="{30F6017D-D4D7-397D-3E42-0EC642C091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934897" y="1430593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CF652AE-D941-4D6F-1B75-42B8CB0E54A5}"/>
              </a:ext>
            </a:extLst>
          </p:cNvPr>
          <p:cNvSpPr txBox="1"/>
          <p:nvPr/>
        </p:nvSpPr>
        <p:spPr>
          <a:xfrm>
            <a:off x="3207774" y="2419"/>
            <a:ext cx="7147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1F4E79"/>
                </a:solidFill>
              </a:rPr>
              <a:t> DevOps &amp; </a:t>
            </a:r>
            <a:r>
              <a:rPr lang="en-US" sz="4800" dirty="0">
                <a:solidFill>
                  <a:srgbClr val="D41818"/>
                </a:solidFill>
              </a:rPr>
              <a:t>Deployment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CE9B2F-CAA5-894A-8658-B4AF8D1EA701}"/>
              </a:ext>
            </a:extLst>
          </p:cNvPr>
          <p:cNvSpPr txBox="1"/>
          <p:nvPr/>
        </p:nvSpPr>
        <p:spPr>
          <a:xfrm>
            <a:off x="4476534" y="1536979"/>
            <a:ext cx="78881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🌀 GitHub </a:t>
            </a:r>
            <a:r>
              <a:rPr lang="en-US" sz="2800" dirty="0"/>
              <a:t>for version control and collaboration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/>
              <a:t>🌀Render / </a:t>
            </a:r>
            <a:r>
              <a:rPr lang="en-US" sz="2800" dirty="0" err="1"/>
              <a:t>Vercel</a:t>
            </a:r>
            <a:r>
              <a:rPr lang="en-US" sz="2800" dirty="0"/>
              <a:t> / </a:t>
            </a:r>
            <a:r>
              <a:rPr lang="en-US" sz="2800" dirty="0" err="1"/>
              <a:t>Netlify</a:t>
            </a:r>
            <a:r>
              <a:rPr lang="en-US" sz="2800" dirty="0"/>
              <a:t> for hosting frontend and </a:t>
            </a:r>
            <a:r>
              <a:rPr lang="en-US" sz="2800" dirty="0" smtClean="0"/>
              <a:t>  backend.</a:t>
            </a:r>
          </a:p>
          <a:p>
            <a:endParaRPr lang="en-US" sz="2800" dirty="0" smtClean="0"/>
          </a:p>
          <a:p>
            <a:r>
              <a:rPr lang="en-US" sz="2800" dirty="0"/>
              <a:t>🌀Postman used for  testing APIs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🌀 Continuous </a:t>
            </a:r>
            <a:r>
              <a:rPr lang="en-US" sz="2800" dirty="0"/>
              <a:t>updates and bug fixes through </a:t>
            </a:r>
            <a:r>
              <a:rPr lang="en-US" sz="2800" dirty="0" err="1"/>
              <a:t>Git</a:t>
            </a:r>
            <a:r>
              <a:rPr lang="en-US" sz="2800" dirty="0"/>
              <a:t> workflow</a:t>
            </a:r>
            <a:r>
              <a:rPr lang="en-US" sz="2800" dirty="0" smtClean="0"/>
              <a:t>.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Graphic 1" descr="Unlock">
            <a:extLst>
              <a:ext uri="{FF2B5EF4-FFF2-40B4-BE49-F238E27FC236}">
                <a16:creationId xmlns:a16="http://schemas.microsoft.com/office/drawing/2014/main" id="{7BCD10D6-8007-17E2-8C83-98FE828318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533437" y="26539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67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26A1F-22BA-FC44-5074-A4B6F9D4E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0014DD-375C-197F-E1A6-D098D6AC1690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2A4C1FBF-6F8B-B09D-A027-05D2E6C4DED7}"/>
              </a:ext>
            </a:extLst>
          </p:cNvPr>
          <p:cNvSpPr/>
          <p:nvPr/>
        </p:nvSpPr>
        <p:spPr>
          <a:xfrm flipH="1">
            <a:off x="7715466" y="1430594"/>
            <a:ext cx="3996813" cy="3996813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03C1A74B-ABE2-7C25-1422-0B2F0133BF7D}"/>
              </a:ext>
            </a:extLst>
          </p:cNvPr>
          <p:cNvSpPr/>
          <p:nvPr/>
        </p:nvSpPr>
        <p:spPr>
          <a:xfrm rot="3868459" flipH="1">
            <a:off x="7671620" y="1349476"/>
            <a:ext cx="4159045" cy="4159045"/>
          </a:xfrm>
          <a:prstGeom prst="blockArc">
            <a:avLst>
              <a:gd name="adj1" fmla="val 18377278"/>
              <a:gd name="adj2" fmla="val 45249"/>
              <a:gd name="adj3" fmla="val 28209"/>
            </a:avLst>
          </a:prstGeom>
          <a:solidFill>
            <a:srgbClr val="FF6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pic>
        <p:nvPicPr>
          <p:cNvPr id="40" name="Graphic 39" descr="Bar graph with upward trend">
            <a:extLst>
              <a:ext uri="{FF2B5EF4-FFF2-40B4-BE49-F238E27FC236}">
                <a16:creationId xmlns:a16="http://schemas.microsoft.com/office/drawing/2014/main" id="{C7151752-23AF-CEC7-4115-72D6D3574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8379543" y="4204087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64EEC35-AB5B-9FE1-639E-3092B8C64E8D}"/>
              </a:ext>
            </a:extLst>
          </p:cNvPr>
          <p:cNvSpPr txBox="1"/>
          <p:nvPr/>
        </p:nvSpPr>
        <p:spPr>
          <a:xfrm flipH="1">
            <a:off x="3207774" y="43059"/>
            <a:ext cx="5776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System Architecture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0FA855-0758-3AEC-3C8D-0584821F4615}"/>
              </a:ext>
            </a:extLst>
          </p:cNvPr>
          <p:cNvSpPr txBox="1"/>
          <p:nvPr/>
        </p:nvSpPr>
        <p:spPr>
          <a:xfrm flipH="1">
            <a:off x="-1" y="1123828"/>
            <a:ext cx="771546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Diagram of how system works: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User → Frontend → Backend → Database → Cloud Services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Clear separation of layers </a:t>
            </a:r>
            <a:r>
              <a:rPr lang="en-US" sz="2800" dirty="0" smtClean="0">
                <a:solidFill>
                  <a:schemeClr val="bg1"/>
                </a:solidFill>
              </a:rPr>
              <a:t>for </a:t>
            </a:r>
            <a:r>
              <a:rPr lang="en-US" sz="2800" dirty="0">
                <a:solidFill>
                  <a:schemeClr val="bg1"/>
                </a:solidFill>
              </a:rPr>
              <a:t>scalability and maintenance.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sz="2800" dirty="0">
                <a:solidFill>
                  <a:schemeClr val="bg1"/>
                </a:solidFill>
              </a:rPr>
              <a:t>Frontend handles user interface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800" dirty="0">
                <a:solidFill>
                  <a:schemeClr val="bg1"/>
                </a:solidFill>
              </a:rPr>
              <a:t>Backend handles logic 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and database access.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8C3453B7-984F-E3F4-045A-D5512C19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293942" y="1531842"/>
            <a:ext cx="914400" cy="914400"/>
          </a:xfrm>
          <a:prstGeom prst="rect">
            <a:avLst/>
          </a:prstGeom>
        </p:spPr>
      </p:pic>
      <p:pic>
        <p:nvPicPr>
          <p:cNvPr id="12" name="Graphic 11" descr="Scales of justice">
            <a:extLst>
              <a:ext uri="{FF2B5EF4-FFF2-40B4-BE49-F238E27FC236}">
                <a16:creationId xmlns:a16="http://schemas.microsoft.com/office/drawing/2014/main" id="{5CF1EF4C-B846-3B1B-6B03-845B885A12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208342" y="4077929"/>
            <a:ext cx="914400" cy="914400"/>
          </a:xfrm>
          <a:prstGeom prst="rect">
            <a:avLst/>
          </a:prstGeom>
        </p:spPr>
      </p:pic>
      <p:pic>
        <p:nvPicPr>
          <p:cNvPr id="13" name="Graphic 12" descr="Gold bars">
            <a:extLst>
              <a:ext uri="{FF2B5EF4-FFF2-40B4-BE49-F238E27FC236}">
                <a16:creationId xmlns:a16="http://schemas.microsoft.com/office/drawing/2014/main" id="{51A4C692-FAE3-2ED3-F374-4B4E42A5C1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665542" y="2489615"/>
            <a:ext cx="914400" cy="914400"/>
          </a:xfrm>
          <a:prstGeom prst="rect">
            <a:avLst/>
          </a:prstGeom>
        </p:spPr>
      </p:pic>
      <p:pic>
        <p:nvPicPr>
          <p:cNvPr id="15" name="Graphic 14" descr="Hourglass">
            <a:extLst>
              <a:ext uri="{FF2B5EF4-FFF2-40B4-BE49-F238E27FC236}">
                <a16:creationId xmlns:a16="http://schemas.microsoft.com/office/drawing/2014/main" id="{5C3F2523-CDBC-BC50-37D1-838BDAABC9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885073" y="28101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24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CEFCB-3EC4-C869-6445-B3817D303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F4217-61EA-8A4E-6B71-F877C898E6F4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CCB4DFB7-6FC0-CA0F-1709-E2C79A3EF7EC}"/>
              </a:ext>
            </a:extLst>
          </p:cNvPr>
          <p:cNvSpPr/>
          <p:nvPr/>
        </p:nvSpPr>
        <p:spPr>
          <a:xfrm flipH="1">
            <a:off x="7715466" y="1430594"/>
            <a:ext cx="3996813" cy="3996813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A8996D88-9B81-21ED-BA48-20A38BB436AA}"/>
              </a:ext>
            </a:extLst>
          </p:cNvPr>
          <p:cNvSpPr/>
          <p:nvPr/>
        </p:nvSpPr>
        <p:spPr>
          <a:xfrm rot="20591669" flipH="1">
            <a:off x="7671620" y="1349476"/>
            <a:ext cx="4159045" cy="4159045"/>
          </a:xfrm>
          <a:prstGeom prst="blockArc">
            <a:avLst>
              <a:gd name="adj1" fmla="val 18377278"/>
              <a:gd name="adj2" fmla="val 45249"/>
              <a:gd name="adj3" fmla="val 28209"/>
            </a:avLst>
          </a:prstGeom>
          <a:solidFill>
            <a:srgbClr val="FF6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pic>
        <p:nvPicPr>
          <p:cNvPr id="40" name="Graphic 39" descr="Bar graph with upward trend">
            <a:extLst>
              <a:ext uri="{FF2B5EF4-FFF2-40B4-BE49-F238E27FC236}">
                <a16:creationId xmlns:a16="http://schemas.microsoft.com/office/drawing/2014/main" id="{F947DDA2-A9E9-76B0-9DA5-784068283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8379543" y="4204087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F153188-B051-D234-B09A-EF8FCA2AFB1B}"/>
              </a:ext>
            </a:extLst>
          </p:cNvPr>
          <p:cNvSpPr txBox="1"/>
          <p:nvPr/>
        </p:nvSpPr>
        <p:spPr>
          <a:xfrm flipH="1">
            <a:off x="3207774" y="43059"/>
            <a:ext cx="577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Benefits to Families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043E0C-CD87-466D-FC72-241A7B68BBBD}"/>
              </a:ext>
            </a:extLst>
          </p:cNvPr>
          <p:cNvSpPr txBox="1"/>
          <p:nvPr/>
        </p:nvSpPr>
        <p:spPr>
          <a:xfrm flipH="1">
            <a:off x="-1" y="1133988"/>
            <a:ext cx="77154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Faster reporting and searching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/>
              <a:t>Real-time communication with finders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/>
              <a:t>Reduced emotional stress and fear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/>
              <a:t>Increased chance of reunion.</a:t>
            </a:r>
          </a:p>
          <a:p>
            <a:endParaRPr lang="en-US" dirty="0"/>
          </a:p>
        </p:txBody>
      </p:sp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1A084186-9BDA-0EE8-EBF3-45E04D223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293942" y="1531842"/>
            <a:ext cx="914400" cy="914400"/>
          </a:xfrm>
          <a:prstGeom prst="rect">
            <a:avLst/>
          </a:prstGeom>
        </p:spPr>
      </p:pic>
      <p:pic>
        <p:nvPicPr>
          <p:cNvPr id="3" name="Graphic 2" descr="Hourglass">
            <a:extLst>
              <a:ext uri="{FF2B5EF4-FFF2-40B4-BE49-F238E27FC236}">
                <a16:creationId xmlns:a16="http://schemas.microsoft.com/office/drawing/2014/main" id="{66A77D1E-E5BD-1DB9-BFC6-4FA190AAA0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885073" y="2810140"/>
            <a:ext cx="914400" cy="914400"/>
          </a:xfrm>
          <a:prstGeom prst="rect">
            <a:avLst/>
          </a:prstGeom>
        </p:spPr>
      </p:pic>
      <p:pic>
        <p:nvPicPr>
          <p:cNvPr id="6" name="Graphic 5" descr="Scales of justice">
            <a:extLst>
              <a:ext uri="{FF2B5EF4-FFF2-40B4-BE49-F238E27FC236}">
                <a16:creationId xmlns:a16="http://schemas.microsoft.com/office/drawing/2014/main" id="{4AEAB79B-7288-52F3-D03B-2354E0E1C0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208342" y="4077929"/>
            <a:ext cx="914400" cy="914400"/>
          </a:xfrm>
          <a:prstGeom prst="rect">
            <a:avLst/>
          </a:prstGeom>
        </p:spPr>
      </p:pic>
      <p:pic>
        <p:nvPicPr>
          <p:cNvPr id="8" name="Graphic 7" descr="Gold bars">
            <a:extLst>
              <a:ext uri="{FF2B5EF4-FFF2-40B4-BE49-F238E27FC236}">
                <a16:creationId xmlns:a16="http://schemas.microsoft.com/office/drawing/2014/main" id="{CF4CF270-1D61-E4D6-9BC6-20B7E63FB7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665542" y="24896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61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9853A-34FC-7D9C-BB05-64873DF17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37A239-83C8-E2FD-422B-FE981FE77E87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91F89FFD-33A4-C1A5-B58B-8821331E0814}"/>
              </a:ext>
            </a:extLst>
          </p:cNvPr>
          <p:cNvSpPr/>
          <p:nvPr/>
        </p:nvSpPr>
        <p:spPr>
          <a:xfrm flipH="1">
            <a:off x="7715466" y="1430594"/>
            <a:ext cx="3996813" cy="3996813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73C8189A-5D99-C6CC-9621-98C100761CFE}"/>
              </a:ext>
            </a:extLst>
          </p:cNvPr>
          <p:cNvSpPr/>
          <p:nvPr/>
        </p:nvSpPr>
        <p:spPr>
          <a:xfrm rot="16951416" flipH="1">
            <a:off x="7671620" y="1349476"/>
            <a:ext cx="4159045" cy="4159045"/>
          </a:xfrm>
          <a:prstGeom prst="blockArc">
            <a:avLst>
              <a:gd name="adj1" fmla="val 18377278"/>
              <a:gd name="adj2" fmla="val 45249"/>
              <a:gd name="adj3" fmla="val 28209"/>
            </a:avLst>
          </a:prstGeom>
          <a:solidFill>
            <a:srgbClr val="FF6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pic>
        <p:nvPicPr>
          <p:cNvPr id="40" name="Graphic 39" descr="Bar graph with upward trend">
            <a:extLst>
              <a:ext uri="{FF2B5EF4-FFF2-40B4-BE49-F238E27FC236}">
                <a16:creationId xmlns:a16="http://schemas.microsoft.com/office/drawing/2014/main" id="{87DE7076-C0DB-F59F-3E16-434C1CD0A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8379543" y="4204087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F3D7323-23AE-2648-277E-70F9B7CFF2F4}"/>
              </a:ext>
            </a:extLst>
          </p:cNvPr>
          <p:cNvSpPr txBox="1"/>
          <p:nvPr/>
        </p:nvSpPr>
        <p:spPr>
          <a:xfrm flipH="1">
            <a:off x="3207774" y="43059"/>
            <a:ext cx="5776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Community Impact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752458D-648B-6E69-62E2-DF6A0674FCFE}"/>
              </a:ext>
            </a:extLst>
          </p:cNvPr>
          <p:cNvSpPr txBox="1"/>
          <p:nvPr/>
        </p:nvSpPr>
        <p:spPr>
          <a:xfrm flipH="1">
            <a:off x="-2" y="1009448"/>
            <a:ext cx="7675351" cy="433965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Everyone can be part of the solution.</a:t>
            </a:r>
          </a:p>
          <a:p>
            <a:r>
              <a:rPr lang="en-US" sz="4000" dirty="0">
                <a:solidFill>
                  <a:schemeClr val="bg1"/>
                </a:solidFill>
              </a:rPr>
              <a:t>Community </a:t>
            </a:r>
            <a:r>
              <a:rPr lang="en-US" sz="4000" dirty="0" smtClean="0">
                <a:solidFill>
                  <a:schemeClr val="bg1"/>
                </a:solidFill>
              </a:rPr>
              <a:t>share </a:t>
            </a:r>
            <a:r>
              <a:rPr lang="en-US" sz="4000" dirty="0">
                <a:solidFill>
                  <a:schemeClr val="bg1"/>
                </a:solidFill>
              </a:rPr>
              <a:t>responsibility.</a:t>
            </a:r>
          </a:p>
          <a:p>
            <a:r>
              <a:rPr lang="en-US" sz="4000" dirty="0">
                <a:solidFill>
                  <a:schemeClr val="bg1"/>
                </a:solidFill>
              </a:rPr>
              <a:t>NGOs and Red Cross </a:t>
            </a:r>
            <a:r>
              <a:rPr lang="en-US" sz="4000" dirty="0" smtClean="0">
                <a:solidFill>
                  <a:schemeClr val="bg1"/>
                </a:solidFill>
              </a:rPr>
              <a:t>can use </a:t>
            </a:r>
            <a:r>
              <a:rPr lang="en-US" sz="4000" dirty="0">
                <a:solidFill>
                  <a:schemeClr val="bg1"/>
                </a:solidFill>
              </a:rPr>
              <a:t>platform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>
                <a:solidFill>
                  <a:schemeClr val="bg1"/>
                </a:solidFill>
              </a:rPr>
              <a:t>Builds public trust in technology</a:t>
            </a:r>
            <a:r>
              <a:rPr lang="en-US" sz="4000" dirty="0" smtClean="0">
                <a:solidFill>
                  <a:schemeClr val="bg1"/>
                </a:solidFill>
              </a:rPr>
              <a:t>.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3A20486E-F357-7642-F8B9-375FA0864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293942" y="1531842"/>
            <a:ext cx="914400" cy="914400"/>
          </a:xfrm>
          <a:prstGeom prst="rect">
            <a:avLst/>
          </a:prstGeom>
        </p:spPr>
      </p:pic>
      <p:pic>
        <p:nvPicPr>
          <p:cNvPr id="2" name="Graphic 1" descr="Hourglass">
            <a:extLst>
              <a:ext uri="{FF2B5EF4-FFF2-40B4-BE49-F238E27FC236}">
                <a16:creationId xmlns:a16="http://schemas.microsoft.com/office/drawing/2014/main" id="{7CFC8767-AF8A-4DB4-8CB7-6B71ED0DE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885073" y="2810140"/>
            <a:ext cx="914400" cy="914400"/>
          </a:xfrm>
          <a:prstGeom prst="rect">
            <a:avLst/>
          </a:prstGeom>
        </p:spPr>
      </p:pic>
      <p:pic>
        <p:nvPicPr>
          <p:cNvPr id="8" name="Graphic 7" descr="Scales of justice">
            <a:extLst>
              <a:ext uri="{FF2B5EF4-FFF2-40B4-BE49-F238E27FC236}">
                <a16:creationId xmlns:a16="http://schemas.microsoft.com/office/drawing/2014/main" id="{8F1573DD-8F13-8285-838A-5D610418F5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208342" y="4077929"/>
            <a:ext cx="914400" cy="914400"/>
          </a:xfrm>
          <a:prstGeom prst="rect">
            <a:avLst/>
          </a:prstGeom>
        </p:spPr>
      </p:pic>
      <p:pic>
        <p:nvPicPr>
          <p:cNvPr id="10" name="Graphic 9" descr="Gold bars">
            <a:extLst>
              <a:ext uri="{FF2B5EF4-FFF2-40B4-BE49-F238E27FC236}">
                <a16:creationId xmlns:a16="http://schemas.microsoft.com/office/drawing/2014/main" id="{A38EEB5F-702A-99F1-7B41-76F1F3200E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665542" y="24896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81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61AF4-7BF3-F5C2-EEAB-5C6F0630D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CB66F8-1E33-586A-5028-A2B68742D4B9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5FAEEC19-5198-6BFD-FC1E-A0BA1DA75482}"/>
              </a:ext>
            </a:extLst>
          </p:cNvPr>
          <p:cNvSpPr/>
          <p:nvPr/>
        </p:nvSpPr>
        <p:spPr>
          <a:xfrm flipH="1">
            <a:off x="7715466" y="1430594"/>
            <a:ext cx="3996813" cy="3996813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FD053AE7-D40C-294A-0A83-B09137DD7EBB}"/>
              </a:ext>
            </a:extLst>
          </p:cNvPr>
          <p:cNvSpPr/>
          <p:nvPr/>
        </p:nvSpPr>
        <p:spPr>
          <a:xfrm rot="12287535" flipH="1">
            <a:off x="7671620" y="1349476"/>
            <a:ext cx="4159045" cy="4159045"/>
          </a:xfrm>
          <a:prstGeom prst="blockArc">
            <a:avLst>
              <a:gd name="adj1" fmla="val 18377278"/>
              <a:gd name="adj2" fmla="val 45249"/>
              <a:gd name="adj3" fmla="val 28209"/>
            </a:avLst>
          </a:prstGeom>
          <a:solidFill>
            <a:srgbClr val="FF6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pic>
        <p:nvPicPr>
          <p:cNvPr id="40" name="Graphic 39" descr="Bar graph with upward trend">
            <a:extLst>
              <a:ext uri="{FF2B5EF4-FFF2-40B4-BE49-F238E27FC236}">
                <a16:creationId xmlns:a16="http://schemas.microsoft.com/office/drawing/2014/main" id="{EA8706DD-7911-5C6A-EFF2-C6C66AD04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8379543" y="4204087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D52CF18-EA3B-1754-5A11-F35DD075C66D}"/>
              </a:ext>
            </a:extLst>
          </p:cNvPr>
          <p:cNvSpPr txBox="1"/>
          <p:nvPr/>
        </p:nvSpPr>
        <p:spPr>
          <a:xfrm flipH="1">
            <a:off x="3207774" y="43059"/>
            <a:ext cx="57764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Scalability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B26682-D074-C7B0-5504-D7F98A5BFD01}"/>
              </a:ext>
            </a:extLst>
          </p:cNvPr>
          <p:cNvSpPr txBox="1"/>
          <p:nvPr/>
        </p:nvSpPr>
        <p:spPr>
          <a:xfrm flipH="1">
            <a:off x="-1" y="1123828"/>
            <a:ext cx="758312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Supports 1,000</a:t>
            </a:r>
            <a:r>
              <a:rPr lang="en-US" sz="3200" dirty="0" smtClean="0">
                <a:solidFill>
                  <a:schemeClr val="bg1"/>
                </a:solidFill>
              </a:rPr>
              <a:t>+ </a:t>
            </a:r>
            <a:r>
              <a:rPr lang="en-US" sz="3200" dirty="0">
                <a:solidFill>
                  <a:schemeClr val="bg1"/>
                </a:solidFill>
              </a:rPr>
              <a:t>users at once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Can be expanded to national or global level.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Works in regions with  limited infrastructure.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Ready for mobile users and rural areas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BDD4C63C-712B-9EC4-94C6-6071DE14B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293942" y="1531842"/>
            <a:ext cx="914400" cy="914400"/>
          </a:xfrm>
          <a:prstGeom prst="rect">
            <a:avLst/>
          </a:prstGeom>
        </p:spPr>
      </p:pic>
      <p:pic>
        <p:nvPicPr>
          <p:cNvPr id="2" name="Graphic 1" descr="Hourglass">
            <a:extLst>
              <a:ext uri="{FF2B5EF4-FFF2-40B4-BE49-F238E27FC236}">
                <a16:creationId xmlns:a16="http://schemas.microsoft.com/office/drawing/2014/main" id="{E0EBF305-60BD-2BD5-8490-E6BE7F52A9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885073" y="2810140"/>
            <a:ext cx="914400" cy="914400"/>
          </a:xfrm>
          <a:prstGeom prst="rect">
            <a:avLst/>
          </a:prstGeom>
        </p:spPr>
      </p:pic>
      <p:pic>
        <p:nvPicPr>
          <p:cNvPr id="3" name="Graphic 2" descr="Scales of justice">
            <a:extLst>
              <a:ext uri="{FF2B5EF4-FFF2-40B4-BE49-F238E27FC236}">
                <a16:creationId xmlns:a16="http://schemas.microsoft.com/office/drawing/2014/main" id="{AA0E59BB-38D2-3580-B0DD-BD7584060F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208342" y="4077929"/>
            <a:ext cx="914400" cy="914400"/>
          </a:xfrm>
          <a:prstGeom prst="rect">
            <a:avLst/>
          </a:prstGeom>
        </p:spPr>
      </p:pic>
      <p:pic>
        <p:nvPicPr>
          <p:cNvPr id="8" name="Graphic 7" descr="Gold bars">
            <a:extLst>
              <a:ext uri="{FF2B5EF4-FFF2-40B4-BE49-F238E27FC236}">
                <a16:creationId xmlns:a16="http://schemas.microsoft.com/office/drawing/2014/main" id="{44629E42-4903-823E-DB1A-9E0C5CFAFF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665542" y="24896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44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B134E-28D1-76F7-5611-0CF5060F5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401595-DACB-2969-95CD-DA4B38408F53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616AF337-FE43-5F03-A638-60099A7BAD10}"/>
              </a:ext>
            </a:extLst>
          </p:cNvPr>
          <p:cNvSpPr/>
          <p:nvPr/>
        </p:nvSpPr>
        <p:spPr>
          <a:xfrm flipH="1">
            <a:off x="7715466" y="1430594"/>
            <a:ext cx="3996813" cy="3996813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176A00C1-72F0-B59F-26C6-BF3FB467EA28}"/>
              </a:ext>
            </a:extLst>
          </p:cNvPr>
          <p:cNvSpPr/>
          <p:nvPr/>
        </p:nvSpPr>
        <p:spPr>
          <a:xfrm rot="8142980" flipH="1">
            <a:off x="7671620" y="1349476"/>
            <a:ext cx="4159045" cy="4159045"/>
          </a:xfrm>
          <a:prstGeom prst="blockArc">
            <a:avLst>
              <a:gd name="adj1" fmla="val 18377278"/>
              <a:gd name="adj2" fmla="val 45249"/>
              <a:gd name="adj3" fmla="val 28209"/>
            </a:avLst>
          </a:prstGeom>
          <a:solidFill>
            <a:srgbClr val="FF6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pic>
        <p:nvPicPr>
          <p:cNvPr id="40" name="Graphic 39" descr="Bar graph with upward trend">
            <a:extLst>
              <a:ext uri="{FF2B5EF4-FFF2-40B4-BE49-F238E27FC236}">
                <a16:creationId xmlns:a16="http://schemas.microsoft.com/office/drawing/2014/main" id="{D387B4E5-3271-39BC-F476-991D89AA4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flipH="1">
            <a:off x="8379543" y="4204087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6740BA2-08D5-5685-50CA-793C02BBE679}"/>
              </a:ext>
            </a:extLst>
          </p:cNvPr>
          <p:cNvSpPr txBox="1"/>
          <p:nvPr/>
        </p:nvSpPr>
        <p:spPr>
          <a:xfrm flipH="1">
            <a:off x="3207774" y="43059"/>
            <a:ext cx="57764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Future Plans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7AEAB6-E163-0B52-6840-7EA2897DD3FA}"/>
              </a:ext>
            </a:extLst>
          </p:cNvPr>
          <p:cNvSpPr txBox="1"/>
          <p:nvPr/>
        </p:nvSpPr>
        <p:spPr>
          <a:xfrm flipH="1">
            <a:off x="-81281" y="1123828"/>
            <a:ext cx="779674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AI-powered face recognition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Mobile apps for Android and iOS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Integration with </a:t>
            </a:r>
            <a:r>
              <a:rPr lang="en-US" sz="3200" dirty="0" smtClean="0">
                <a:solidFill>
                  <a:schemeClr val="bg1"/>
                </a:solidFill>
              </a:rPr>
              <a:t>police </a:t>
            </a:r>
            <a:r>
              <a:rPr lang="en-US" sz="3200" dirty="0">
                <a:solidFill>
                  <a:schemeClr val="bg1"/>
                </a:solidFill>
              </a:rPr>
              <a:t>and government systems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Partner with </a:t>
            </a:r>
            <a:r>
              <a:rPr lang="en-US" sz="3200" dirty="0" smtClean="0">
                <a:solidFill>
                  <a:schemeClr val="bg1"/>
                </a:solidFill>
              </a:rPr>
              <a:t>humanitarian </a:t>
            </a:r>
            <a:r>
              <a:rPr lang="en-US" sz="3200" dirty="0">
                <a:solidFill>
                  <a:schemeClr val="bg1"/>
                </a:solidFill>
              </a:rPr>
              <a:t>organizations</a:t>
            </a:r>
            <a:r>
              <a:rPr lang="en-US" sz="3200" dirty="0" smtClean="0">
                <a:solidFill>
                  <a:schemeClr val="bg1"/>
                </a:solidFill>
              </a:rPr>
              <a:t>.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More languages for global accessibility.</a:t>
            </a:r>
          </a:p>
        </p:txBody>
      </p:sp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C9547233-1FE6-2394-9482-920C7D562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293942" y="1531842"/>
            <a:ext cx="914400" cy="914400"/>
          </a:xfrm>
          <a:prstGeom prst="rect">
            <a:avLst/>
          </a:prstGeom>
        </p:spPr>
      </p:pic>
      <p:pic>
        <p:nvPicPr>
          <p:cNvPr id="2" name="Graphic 1" descr="Hourglass">
            <a:extLst>
              <a:ext uri="{FF2B5EF4-FFF2-40B4-BE49-F238E27FC236}">
                <a16:creationId xmlns:a16="http://schemas.microsoft.com/office/drawing/2014/main" id="{9B42301E-A2C2-6038-CBB0-FC9841B552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885073" y="2810140"/>
            <a:ext cx="914400" cy="914400"/>
          </a:xfrm>
          <a:prstGeom prst="rect">
            <a:avLst/>
          </a:prstGeom>
        </p:spPr>
      </p:pic>
      <p:pic>
        <p:nvPicPr>
          <p:cNvPr id="3" name="Graphic 2" descr="Scales of justice">
            <a:extLst>
              <a:ext uri="{FF2B5EF4-FFF2-40B4-BE49-F238E27FC236}">
                <a16:creationId xmlns:a16="http://schemas.microsoft.com/office/drawing/2014/main" id="{CCCF5512-0DB9-4D51-010F-2CFE0AB4B9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208342" y="4077929"/>
            <a:ext cx="914400" cy="914400"/>
          </a:xfrm>
          <a:prstGeom prst="rect">
            <a:avLst/>
          </a:prstGeom>
        </p:spPr>
      </p:pic>
      <p:pic>
        <p:nvPicPr>
          <p:cNvPr id="6" name="Graphic 5" descr="Gold bars">
            <a:extLst>
              <a:ext uri="{FF2B5EF4-FFF2-40B4-BE49-F238E27FC236}">
                <a16:creationId xmlns:a16="http://schemas.microsoft.com/office/drawing/2014/main" id="{1C7FBDE4-12C7-A434-BB60-043BFD2581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665542" y="24896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93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7D654-D519-934F-AEAF-BE54F54112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0876F9-1E67-648F-D660-6DC75979C3E7}"/>
              </a:ext>
            </a:extLst>
          </p:cNvPr>
          <p:cNvSpPr/>
          <p:nvPr/>
        </p:nvSpPr>
        <p:spPr>
          <a:xfrm>
            <a:off x="9527" y="2149822"/>
            <a:ext cx="2809873" cy="3817918"/>
          </a:xfrm>
          <a:prstGeom prst="roundRect">
            <a:avLst/>
          </a:prstGeom>
          <a:solidFill>
            <a:srgbClr val="EFA1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BE8DD-68F8-A665-3058-C84AF14F39A8}"/>
              </a:ext>
            </a:extLst>
          </p:cNvPr>
          <p:cNvSpPr txBox="1"/>
          <p:nvPr/>
        </p:nvSpPr>
        <p:spPr>
          <a:xfrm>
            <a:off x="704850" y="55245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The </a:t>
            </a:r>
            <a:r>
              <a:rPr lang="en-US" sz="5400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4DF35-C61D-D77B-DAC7-1EF6E0D20581}"/>
              </a:ext>
            </a:extLst>
          </p:cNvPr>
          <p:cNvSpPr txBox="1"/>
          <p:nvPr/>
        </p:nvSpPr>
        <p:spPr>
          <a:xfrm>
            <a:off x="133350" y="2335232"/>
            <a:ext cx="2952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📌 Missing persons cases are often handled manually </a:t>
            </a:r>
            <a:endParaRPr lang="en-US" dirty="0" smtClean="0"/>
          </a:p>
          <a:p>
            <a:r>
              <a:rPr lang="en-US" dirty="0"/>
              <a:t>📌 Families rely on posters, word of mouth, and local </a:t>
            </a:r>
            <a:r>
              <a:rPr lang="en-US" dirty="0" smtClean="0"/>
              <a:t>radio</a:t>
            </a:r>
          </a:p>
          <a:p>
            <a:r>
              <a:rPr lang="en-US" dirty="0"/>
              <a:t>📌 No single platform exists to collect, search, or track reports</a:t>
            </a:r>
          </a:p>
          <a:p>
            <a:r>
              <a:rPr lang="en-US" dirty="0"/>
              <a:t>📌 The process is slow, disorganized, and unreliable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74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F48D8F-7FE7-8238-7BF6-49907B9F16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EE0F4-4802-A1F9-3823-7F3566C5A642}"/>
              </a:ext>
            </a:extLst>
          </p:cNvPr>
          <p:cNvSpPr txBox="1"/>
          <p:nvPr/>
        </p:nvSpPr>
        <p:spPr>
          <a:xfrm>
            <a:off x="-731520" y="2321600"/>
            <a:ext cx="148539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bg1"/>
                </a:solidFill>
                <a:latin typeface="Sitka Heading Semibold" pitchFamily="2" charset="0"/>
              </a:rPr>
              <a:t>     </a:t>
            </a:r>
            <a:r>
              <a:rPr lang="en-US" sz="13800" dirty="0" smtClean="0">
                <a:solidFill>
                  <a:schemeClr val="bg1"/>
                </a:solidFill>
                <a:latin typeface="Sitka Heading Semibold" pitchFamily="2" charset="0"/>
              </a:rPr>
              <a:t>Thank you !!! </a:t>
            </a:r>
            <a:endParaRPr lang="en-US" sz="11500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DCDB2-2C96-4779-A618-93C5BE29822F}"/>
              </a:ext>
            </a:extLst>
          </p:cNvPr>
          <p:cNvSpPr/>
          <p:nvPr/>
        </p:nvSpPr>
        <p:spPr>
          <a:xfrm>
            <a:off x="0" y="4486910"/>
            <a:ext cx="12192000" cy="2533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01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A7C06-00A9-09F4-FBB8-2684F0B04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3F11EF-2F6E-0A55-1F28-99B75E113B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F3CEF4-A420-4623-C787-03F3B3CD42B5}"/>
              </a:ext>
            </a:extLst>
          </p:cNvPr>
          <p:cNvSpPr/>
          <p:nvPr/>
        </p:nvSpPr>
        <p:spPr>
          <a:xfrm>
            <a:off x="2662239" y="2072877"/>
            <a:ext cx="3143250" cy="3817918"/>
          </a:xfrm>
          <a:prstGeom prst="roundRect">
            <a:avLst/>
          </a:prstGeom>
          <a:solidFill>
            <a:srgbClr val="F1E5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15DAA-148F-BB40-3BA2-609367FCE97C}"/>
              </a:ext>
            </a:extLst>
          </p:cNvPr>
          <p:cNvSpPr txBox="1"/>
          <p:nvPr/>
        </p:nvSpPr>
        <p:spPr>
          <a:xfrm>
            <a:off x="704850" y="552450"/>
            <a:ext cx="10515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smtClean="0">
                <a:solidFill>
                  <a:schemeClr val="bg1"/>
                </a:solidFill>
              </a:rPr>
              <a:t>        Real </a:t>
            </a:r>
            <a:r>
              <a:rPr lang="en-US" sz="6600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F616B1-2DFA-C652-75A3-017E9F4930D1}"/>
              </a:ext>
            </a:extLst>
          </p:cNvPr>
          <p:cNvSpPr txBox="1"/>
          <p:nvPr/>
        </p:nvSpPr>
        <p:spPr>
          <a:xfrm>
            <a:off x="2819400" y="2335232"/>
            <a:ext cx="3143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💧</a:t>
            </a:r>
            <a:r>
              <a:rPr lang="en-US" b="1" dirty="0"/>
              <a:t> </a:t>
            </a:r>
            <a:r>
              <a:rPr lang="en-US" dirty="0" smtClean="0"/>
              <a:t>There </a:t>
            </a:r>
            <a:r>
              <a:rPr lang="en-US" dirty="0"/>
              <a:t>is no central database for missing people.</a:t>
            </a:r>
          </a:p>
          <a:p>
            <a:r>
              <a:rPr lang="en-US" dirty="0"/>
              <a:t>💧 Families waste time not knowing where to </a:t>
            </a:r>
            <a:r>
              <a:rPr lang="en-US" dirty="0" smtClean="0"/>
              <a:t>begin</a:t>
            </a:r>
          </a:p>
          <a:p>
            <a:r>
              <a:rPr lang="en-US" dirty="0"/>
              <a:t>💧 The process is confusing, tiring, and hope fades.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488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432E3-B4CD-7720-A919-2B02B5BEF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8D3DE1-B6FC-8A95-C7FD-D1573206D3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0C6FEB-62C9-9C01-82AB-4F1406ACFF8A}"/>
              </a:ext>
            </a:extLst>
          </p:cNvPr>
          <p:cNvSpPr/>
          <p:nvPr/>
        </p:nvSpPr>
        <p:spPr>
          <a:xfrm>
            <a:off x="5710237" y="1964412"/>
            <a:ext cx="3267075" cy="3817918"/>
          </a:xfrm>
          <a:prstGeom prst="roundRect">
            <a:avLst/>
          </a:prstGeom>
          <a:solidFill>
            <a:srgbClr val="D9F10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33905-6D99-42FA-8470-0CEA5F0874A3}"/>
              </a:ext>
            </a:extLst>
          </p:cNvPr>
          <p:cNvSpPr txBox="1"/>
          <p:nvPr/>
        </p:nvSpPr>
        <p:spPr>
          <a:xfrm>
            <a:off x="704850" y="55245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         Why </a:t>
            </a:r>
            <a:r>
              <a:rPr lang="en-US" sz="5400" dirty="0" err="1">
                <a:solidFill>
                  <a:schemeClr val="bg1"/>
                </a:solidFill>
              </a:rPr>
              <a:t>Afalgugn</a:t>
            </a:r>
            <a:r>
              <a:rPr lang="en-US" sz="5400" dirty="0">
                <a:solidFill>
                  <a:schemeClr val="bg1"/>
                </a:solidFill>
              </a:rPr>
              <a:t> is Needed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6BF9DE-C77D-8957-0C3A-C8954ADBF8DC}"/>
              </a:ext>
            </a:extLst>
          </p:cNvPr>
          <p:cNvSpPr txBox="1"/>
          <p:nvPr/>
        </p:nvSpPr>
        <p:spPr>
          <a:xfrm>
            <a:off x="5772150" y="2335232"/>
            <a:ext cx="3143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⚡  once trusted space for  missing person report</a:t>
            </a:r>
          </a:p>
          <a:p>
            <a:endParaRPr lang="en-US" dirty="0" smtClean="0"/>
          </a:p>
          <a:p>
            <a:r>
              <a:rPr lang="en-US" dirty="0"/>
              <a:t>⚡ Replaces slow manual methods with quick digital </a:t>
            </a:r>
            <a:r>
              <a:rPr lang="en-US" dirty="0" smtClean="0"/>
              <a:t>tools</a:t>
            </a:r>
          </a:p>
          <a:p>
            <a:r>
              <a:rPr lang="en-US" dirty="0"/>
              <a:t>⚡ Connects families and finders </a:t>
            </a:r>
            <a:r>
              <a:rPr lang="en-US" dirty="0" smtClean="0"/>
              <a:t>directly</a:t>
            </a:r>
          </a:p>
          <a:p>
            <a:endParaRPr lang="en-US" dirty="0" smtClean="0"/>
          </a:p>
          <a:p>
            <a:r>
              <a:rPr lang="en-US" dirty="0" smtClean="0"/>
              <a:t>⚡  </a:t>
            </a:r>
            <a:r>
              <a:rPr lang="en-US" dirty="0"/>
              <a:t>Makes reunions faster and more likely</a:t>
            </a:r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81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3BAF8-F2F1-3609-5F7C-8068777C0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FA5BC4-EBF9-4FA1-EE28-581A54B015FB}"/>
              </a:ext>
            </a:extLst>
          </p:cNvPr>
          <p:cNvSpPr/>
          <p:nvPr/>
        </p:nvSpPr>
        <p:spPr>
          <a:xfrm>
            <a:off x="-101600" y="0"/>
            <a:ext cx="12192000" cy="6858000"/>
          </a:xfrm>
          <a:prstGeom prst="rect">
            <a:avLst/>
          </a:prstGeom>
          <a:solidFill>
            <a:srgbClr val="1F4E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A755B6-534E-7DCD-2D5B-F52FDFCD188E}"/>
              </a:ext>
            </a:extLst>
          </p:cNvPr>
          <p:cNvSpPr/>
          <p:nvPr/>
        </p:nvSpPr>
        <p:spPr>
          <a:xfrm>
            <a:off x="8791575" y="1964412"/>
            <a:ext cx="3267075" cy="3817918"/>
          </a:xfrm>
          <a:prstGeom prst="roundRect">
            <a:avLst/>
          </a:prstGeom>
          <a:solidFill>
            <a:srgbClr val="FFF9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379C4-272D-C967-9C1B-B2A7348ABDE0}"/>
              </a:ext>
            </a:extLst>
          </p:cNvPr>
          <p:cNvSpPr txBox="1"/>
          <p:nvPr/>
        </p:nvSpPr>
        <p:spPr>
          <a:xfrm>
            <a:off x="3657600" y="442853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99EC1-051F-D115-DBD3-D6E855E57A8C}"/>
              </a:ext>
            </a:extLst>
          </p:cNvPr>
          <p:cNvSpPr txBox="1"/>
          <p:nvPr/>
        </p:nvSpPr>
        <p:spPr>
          <a:xfrm>
            <a:off x="8915400" y="2335232"/>
            <a:ext cx="3276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🔒 Build a secure, reliable </a:t>
            </a:r>
            <a:r>
              <a:rPr lang="en-US" dirty="0" smtClean="0"/>
              <a:t>platform</a:t>
            </a:r>
          </a:p>
          <a:p>
            <a:r>
              <a:rPr lang="en-US" dirty="0"/>
              <a:t>🔒 Enable reporting of missing or found </a:t>
            </a:r>
            <a:r>
              <a:rPr lang="en-US" dirty="0" smtClean="0"/>
              <a:t>people</a:t>
            </a:r>
          </a:p>
          <a:p>
            <a:r>
              <a:rPr lang="en-US" dirty="0"/>
              <a:t>🔒 Provide smart search with filters and </a:t>
            </a:r>
            <a:r>
              <a:rPr lang="en-US" dirty="0" smtClean="0"/>
              <a:t>matching</a:t>
            </a:r>
          </a:p>
          <a:p>
            <a:r>
              <a:rPr lang="en-US" dirty="0"/>
              <a:t>🔒 </a:t>
            </a:r>
            <a:r>
              <a:rPr lang="en-US" dirty="0" smtClean="0"/>
              <a:t>Connect </a:t>
            </a:r>
            <a:r>
              <a:rPr lang="en-US" dirty="0"/>
              <a:t>users through direct </a:t>
            </a:r>
            <a:r>
              <a:rPr lang="en-US" dirty="0" smtClean="0"/>
              <a:t>messaging</a:t>
            </a:r>
          </a:p>
          <a:p>
            <a:r>
              <a:rPr lang="en-US" dirty="0"/>
              <a:t>🔒 Reduce stress and simplify the search process</a:t>
            </a:r>
            <a:endParaRPr lang="en-US" dirty="0" smtClean="0"/>
          </a:p>
          <a:p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32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E30A6-E69C-745A-DE0E-377C48AB5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0A00B9-C509-9A69-11ED-F4BCF4BAF081}"/>
              </a:ext>
            </a:extLst>
          </p:cNvPr>
          <p:cNvSpPr/>
          <p:nvPr/>
        </p:nvSpPr>
        <p:spPr>
          <a:xfrm rot="5400000">
            <a:off x="3314876" y="647876"/>
            <a:ext cx="5562248" cy="5562248"/>
          </a:xfrm>
          <a:prstGeom prst="ellipse">
            <a:avLst/>
          </a:prstGeom>
          <a:solidFill>
            <a:srgbClr val="FF0000"/>
          </a:solidFill>
          <a:ln w="603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33C7F-E958-D9CD-26CE-15E42B80ACD7}"/>
              </a:ext>
            </a:extLst>
          </p:cNvPr>
          <p:cNvSpPr txBox="1"/>
          <p:nvPr/>
        </p:nvSpPr>
        <p:spPr>
          <a:xfrm>
            <a:off x="3569109" y="2300748"/>
            <a:ext cx="5073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From Challenges to Solutions: Our Strategic Focus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3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54599E4-9109-1695-9F56-3C8D4FC6E6DB}"/>
              </a:ext>
            </a:extLst>
          </p:cNvPr>
          <p:cNvSpPr txBox="1"/>
          <p:nvPr/>
        </p:nvSpPr>
        <p:spPr>
          <a:xfrm>
            <a:off x="246743" y="1481708"/>
            <a:ext cx="2220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Accessible &amp; Organized</a:t>
            </a:r>
            <a:endParaRPr lang="en-US" sz="2800" dirty="0">
              <a:solidFill>
                <a:srgbClr val="1F4E79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27D91A-32CC-CA5D-EA7D-93D1D2031224}"/>
              </a:ext>
            </a:extLst>
          </p:cNvPr>
          <p:cNvGrpSpPr/>
          <p:nvPr/>
        </p:nvGrpSpPr>
        <p:grpSpPr>
          <a:xfrm>
            <a:off x="2833860" y="157211"/>
            <a:ext cx="7321675" cy="1229041"/>
            <a:chOff x="2833860" y="157211"/>
            <a:chExt cx="7321675" cy="1229041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DC94E188-54C7-061C-B60E-084872F95DE1}"/>
                </a:ext>
              </a:extLst>
            </p:cNvPr>
            <p:cNvSpPr/>
            <p:nvPr/>
          </p:nvSpPr>
          <p:spPr>
            <a:xfrm>
              <a:off x="2833860" y="157211"/>
              <a:ext cx="7321675" cy="1229041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83A5E4-6CB1-6795-84A5-9D11B12CE4D5}"/>
                </a:ext>
              </a:extLst>
            </p:cNvPr>
            <p:cNvSpPr txBox="1"/>
            <p:nvPr/>
          </p:nvSpPr>
          <p:spPr>
            <a:xfrm>
              <a:off x="2845687" y="157211"/>
              <a:ext cx="654634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🌟 The system must be user-friendly with simple navigation</a:t>
              </a:r>
              <a:r>
                <a:rPr lang="en-US" dirty="0" smtClean="0"/>
                <a:t>.</a:t>
              </a:r>
            </a:p>
            <a:p>
              <a:r>
                <a:rPr lang="en-US" dirty="0"/>
                <a:t>🌟 </a:t>
              </a:r>
              <a:r>
                <a:rPr lang="en-US" dirty="0" smtClean="0"/>
                <a:t>Quick access </a:t>
              </a:r>
              <a:r>
                <a:rPr lang="en-US" dirty="0"/>
                <a:t>ensures faster reporting and searching for missing persons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31BB7B1-976E-4059-6AA8-6004534D05E4}"/>
              </a:ext>
            </a:extLst>
          </p:cNvPr>
          <p:cNvGrpSpPr/>
          <p:nvPr/>
        </p:nvGrpSpPr>
        <p:grpSpPr>
          <a:xfrm>
            <a:off x="2833860" y="1875711"/>
            <a:ext cx="7321675" cy="1229041"/>
            <a:chOff x="2833860" y="1875711"/>
            <a:chExt cx="7321675" cy="1229041"/>
          </a:xfrm>
        </p:grpSpPr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3C16E720-EAE8-0EFB-578E-7364563F5A94}"/>
                </a:ext>
              </a:extLst>
            </p:cNvPr>
            <p:cNvSpPr/>
            <p:nvPr/>
          </p:nvSpPr>
          <p:spPr>
            <a:xfrm>
              <a:off x="2833860" y="1875711"/>
              <a:ext cx="7321675" cy="1229041"/>
            </a:xfrm>
            <a:prstGeom prst="homePlate">
              <a:avLst/>
            </a:prstGeom>
            <a:solidFill>
              <a:srgbClr val="ADB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7A3126-4575-D457-000F-3D2073486BAA}"/>
                </a:ext>
              </a:extLst>
            </p:cNvPr>
            <p:cNvSpPr txBox="1"/>
            <p:nvPr/>
          </p:nvSpPr>
          <p:spPr>
            <a:xfrm>
              <a:off x="2879579" y="1875711"/>
              <a:ext cx="6620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🌟 Information </a:t>
              </a:r>
              <a:r>
                <a:rPr lang="en-US" dirty="0" smtClean="0"/>
                <a:t>should be </a:t>
              </a:r>
              <a:r>
                <a:rPr lang="en-US" dirty="0"/>
                <a:t>well-structured and regularly updated.</a:t>
              </a:r>
            </a:p>
            <a:p>
              <a:r>
                <a:rPr lang="en-US" dirty="0"/>
                <a:t>🌟 A </a:t>
              </a:r>
              <a:r>
                <a:rPr lang="en-US" dirty="0" smtClean="0"/>
                <a:t>clear database </a:t>
              </a:r>
              <a:r>
                <a:rPr lang="en-US" dirty="0"/>
                <a:t>helps users find accurate details quickly.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989411-4A50-912D-744C-ECC91187E5B8}"/>
              </a:ext>
            </a:extLst>
          </p:cNvPr>
          <p:cNvGrpSpPr/>
          <p:nvPr/>
        </p:nvGrpSpPr>
        <p:grpSpPr>
          <a:xfrm>
            <a:off x="9944581" y="3353039"/>
            <a:ext cx="2446544" cy="3570514"/>
            <a:chOff x="9944581" y="3353039"/>
            <a:chExt cx="2446544" cy="357051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52FDF3-3505-FDA1-2B94-F972C2B63A51}"/>
                </a:ext>
              </a:extLst>
            </p:cNvPr>
            <p:cNvSpPr/>
            <p:nvPr/>
          </p:nvSpPr>
          <p:spPr>
            <a:xfrm flipH="1">
              <a:off x="9944581" y="3353039"/>
              <a:ext cx="45719" cy="357051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0B59335-A306-8CAB-ED69-2D18AFB40031}"/>
                </a:ext>
              </a:extLst>
            </p:cNvPr>
            <p:cNvSpPr txBox="1"/>
            <p:nvPr/>
          </p:nvSpPr>
          <p:spPr>
            <a:xfrm flipH="1">
              <a:off x="10170439" y="4876686"/>
              <a:ext cx="22206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Connected </a:t>
              </a:r>
              <a:r>
                <a:rPr lang="en-US" sz="2800" dirty="0"/>
                <a:t>&amp; Reliable</a:t>
              </a:r>
              <a:endParaRPr lang="en-US" sz="2800" dirty="0">
                <a:solidFill>
                  <a:srgbClr val="1F4E79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B4DD06-658D-8729-DF91-0D8B2CBDC507}"/>
              </a:ext>
            </a:extLst>
          </p:cNvPr>
          <p:cNvGrpSpPr/>
          <p:nvPr/>
        </p:nvGrpSpPr>
        <p:grpSpPr>
          <a:xfrm>
            <a:off x="2398440" y="3552189"/>
            <a:ext cx="7557969" cy="1229041"/>
            <a:chOff x="2634733" y="3552189"/>
            <a:chExt cx="7321675" cy="1229041"/>
          </a:xfrm>
        </p:grpSpPr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0BCDAF0C-2BFF-1EF4-409A-FA005342A297}"/>
                </a:ext>
              </a:extLst>
            </p:cNvPr>
            <p:cNvSpPr/>
            <p:nvPr/>
          </p:nvSpPr>
          <p:spPr>
            <a:xfrm flipH="1">
              <a:off x="2634733" y="3552189"/>
              <a:ext cx="7321675" cy="1229041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C9CDAD-7ED4-993F-5C9A-695DDBC640D1}"/>
                </a:ext>
              </a:extLst>
            </p:cNvPr>
            <p:cNvSpPr txBox="1"/>
            <p:nvPr/>
          </p:nvSpPr>
          <p:spPr>
            <a:xfrm flipH="1">
              <a:off x="3298644" y="3577713"/>
              <a:ext cx="660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🌟 Enable direct communication between matching report posters</a:t>
              </a:r>
              <a:r>
                <a:rPr lang="en-US" dirty="0" smtClean="0"/>
                <a:t>.</a:t>
              </a:r>
            </a:p>
            <a:p>
              <a:r>
                <a:rPr lang="en-US" dirty="0"/>
                <a:t>🌟 </a:t>
              </a:r>
              <a:r>
                <a:rPr lang="en-US" dirty="0" smtClean="0"/>
                <a:t>This </a:t>
              </a:r>
              <a:r>
                <a:rPr lang="en-US" dirty="0"/>
                <a:t>interaction increases chances of reuniting missing persons.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AB46F4B-0E82-A3C9-5730-D69E9A2B718C}"/>
              </a:ext>
            </a:extLst>
          </p:cNvPr>
          <p:cNvGrpSpPr/>
          <p:nvPr/>
        </p:nvGrpSpPr>
        <p:grpSpPr>
          <a:xfrm>
            <a:off x="2634733" y="5270689"/>
            <a:ext cx="7321675" cy="1229041"/>
            <a:chOff x="2634733" y="5270689"/>
            <a:chExt cx="7321675" cy="1229041"/>
          </a:xfrm>
        </p:grpSpPr>
        <p:sp>
          <p:nvSpPr>
            <p:cNvPr id="16" name="Arrow: Pentagon 15">
              <a:extLst>
                <a:ext uri="{FF2B5EF4-FFF2-40B4-BE49-F238E27FC236}">
                  <a16:creationId xmlns:a16="http://schemas.microsoft.com/office/drawing/2014/main" id="{F1263539-3A25-D008-5796-352CA0DFB1E6}"/>
                </a:ext>
              </a:extLst>
            </p:cNvPr>
            <p:cNvSpPr/>
            <p:nvPr/>
          </p:nvSpPr>
          <p:spPr>
            <a:xfrm flipH="1">
              <a:off x="2634733" y="5270689"/>
              <a:ext cx="7321675" cy="1229041"/>
            </a:xfrm>
            <a:prstGeom prst="homePlate">
              <a:avLst/>
            </a:prstGeom>
            <a:solidFill>
              <a:srgbClr val="ADB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2736AD-CE0D-5AD3-0218-4696D7BE6ACF}"/>
                </a:ext>
              </a:extLst>
            </p:cNvPr>
            <p:cNvSpPr txBox="1"/>
            <p:nvPr/>
          </p:nvSpPr>
          <p:spPr>
            <a:xfrm>
              <a:off x="3344363" y="5335297"/>
              <a:ext cx="6554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🌟 </a:t>
              </a:r>
              <a:r>
                <a:rPr lang="en-US" dirty="0" smtClean="0"/>
                <a:t>Admins </a:t>
              </a:r>
              <a:r>
                <a:rPr lang="en-US" dirty="0"/>
                <a:t>must verify and approve posts before publishing</a:t>
              </a:r>
              <a:r>
                <a:rPr lang="en-US" dirty="0" smtClean="0"/>
                <a:t>.</a:t>
              </a:r>
            </a:p>
            <a:p>
              <a:r>
                <a:rPr lang="en-US" dirty="0"/>
                <a:t>🌟 </a:t>
              </a:r>
              <a:r>
                <a:rPr lang="en-US" dirty="0" smtClean="0"/>
                <a:t>This </a:t>
              </a:r>
              <a:r>
                <a:rPr lang="en-US" dirty="0"/>
                <a:t>reduces false information and builds trust in the system.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3404D8F-306E-FBD4-0CBE-DFF10CEBAFC3}"/>
              </a:ext>
            </a:extLst>
          </p:cNvPr>
          <p:cNvSpPr/>
          <p:nvPr/>
        </p:nvSpPr>
        <p:spPr>
          <a:xfrm>
            <a:off x="2799968" y="-41939"/>
            <a:ext cx="45719" cy="35705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53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5CFCB-E34C-09F8-ED82-D8ADD79D9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1B199DA4-ED49-5AD3-55D0-DBFA04C4208C}"/>
              </a:ext>
            </a:extLst>
          </p:cNvPr>
          <p:cNvSpPr txBox="1"/>
          <p:nvPr/>
        </p:nvSpPr>
        <p:spPr>
          <a:xfrm>
            <a:off x="290286" y="3091429"/>
            <a:ext cx="2220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Smart &amp; Responsive Features</a:t>
            </a:r>
            <a:endParaRPr lang="en-US" sz="2800" dirty="0">
              <a:solidFill>
                <a:srgbClr val="1F4E79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BD95A8-8FE2-7855-5221-1F419312D924}"/>
              </a:ext>
            </a:extLst>
          </p:cNvPr>
          <p:cNvGrpSpPr/>
          <p:nvPr/>
        </p:nvGrpSpPr>
        <p:grpSpPr>
          <a:xfrm>
            <a:off x="2743309" y="3839121"/>
            <a:ext cx="7321675" cy="1229041"/>
            <a:chOff x="2833860" y="1875711"/>
            <a:chExt cx="7321675" cy="1229041"/>
          </a:xfrm>
        </p:grpSpPr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1949C73C-8612-9A68-BD97-212C449DC7EF}"/>
                </a:ext>
              </a:extLst>
            </p:cNvPr>
            <p:cNvSpPr/>
            <p:nvPr/>
          </p:nvSpPr>
          <p:spPr>
            <a:xfrm>
              <a:off x="2833860" y="1875711"/>
              <a:ext cx="7321675" cy="1229041"/>
            </a:xfrm>
            <a:prstGeom prst="homePlate">
              <a:avLst/>
            </a:prstGeom>
            <a:solidFill>
              <a:srgbClr val="ADBF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BC636F-966D-EF99-45D7-25345502F0CE}"/>
                </a:ext>
              </a:extLst>
            </p:cNvPr>
            <p:cNvSpPr txBox="1"/>
            <p:nvPr/>
          </p:nvSpPr>
          <p:spPr>
            <a:xfrm>
              <a:off x="2879579" y="1875711"/>
              <a:ext cx="6620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🌟 </a:t>
              </a:r>
              <a:r>
                <a:rPr lang="en-US" dirty="0" smtClean="0"/>
                <a:t>Virtual </a:t>
              </a:r>
              <a:r>
                <a:rPr lang="en-US" dirty="0"/>
                <a:t>assistant guides users to find reports faster</a:t>
              </a:r>
              <a:r>
                <a:rPr lang="en-US" dirty="0" smtClean="0"/>
                <a:t>.</a:t>
              </a:r>
            </a:p>
            <a:p>
              <a:r>
                <a:rPr lang="en-US" dirty="0"/>
                <a:t>🌟 </a:t>
              </a:r>
              <a:r>
                <a:rPr lang="en-US" dirty="0" smtClean="0"/>
                <a:t>Supports </a:t>
              </a:r>
              <a:r>
                <a:rPr lang="en-US" dirty="0"/>
                <a:t>multiple languages to improve accessibility.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446E457-4F8D-5B8F-8065-9FBA2CAE3314}"/>
              </a:ext>
            </a:extLst>
          </p:cNvPr>
          <p:cNvSpPr/>
          <p:nvPr/>
        </p:nvSpPr>
        <p:spPr>
          <a:xfrm>
            <a:off x="2743309" y="1829392"/>
            <a:ext cx="45719" cy="35705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F64C8D-FE66-2DBD-CA29-0001C896131A}"/>
              </a:ext>
            </a:extLst>
          </p:cNvPr>
          <p:cNvGrpSpPr/>
          <p:nvPr/>
        </p:nvGrpSpPr>
        <p:grpSpPr>
          <a:xfrm>
            <a:off x="2784165" y="2123998"/>
            <a:ext cx="7321675" cy="1229041"/>
            <a:chOff x="2784165" y="2123998"/>
            <a:chExt cx="7321675" cy="122904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D8FC8D-AAC4-388A-633A-C219966247C8}"/>
                </a:ext>
              </a:extLst>
            </p:cNvPr>
            <p:cNvGrpSpPr/>
            <p:nvPr/>
          </p:nvGrpSpPr>
          <p:grpSpPr>
            <a:xfrm>
              <a:off x="2784165" y="2123998"/>
              <a:ext cx="7321675" cy="1229041"/>
              <a:chOff x="2833860" y="157211"/>
              <a:chExt cx="7321675" cy="1229041"/>
            </a:xfrm>
          </p:grpSpPr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782FD624-9997-58D0-E190-A57A57C8231B}"/>
                  </a:ext>
                </a:extLst>
              </p:cNvPr>
              <p:cNvSpPr/>
              <p:nvPr/>
            </p:nvSpPr>
            <p:spPr>
              <a:xfrm>
                <a:off x="2833860" y="157211"/>
                <a:ext cx="7321675" cy="1229041"/>
              </a:xfrm>
              <a:prstGeom prst="homePlat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407F07-9D66-9EFB-C16E-0CD5441E8F44}"/>
                  </a:ext>
                </a:extLst>
              </p:cNvPr>
              <p:cNvSpPr txBox="1"/>
              <p:nvPr/>
            </p:nvSpPr>
            <p:spPr>
              <a:xfrm>
                <a:off x="2845687" y="157211"/>
                <a:ext cx="6546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B4142DD-5EBB-D251-FCF1-56426D2E3432}"/>
                </a:ext>
              </a:extLst>
            </p:cNvPr>
            <p:cNvSpPr txBox="1"/>
            <p:nvPr/>
          </p:nvSpPr>
          <p:spPr>
            <a:xfrm>
              <a:off x="2789028" y="2123998"/>
              <a:ext cx="6659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🌟 </a:t>
              </a:r>
              <a:r>
                <a:rPr lang="en-US" dirty="0" smtClean="0"/>
                <a:t>Users </a:t>
              </a:r>
              <a:r>
                <a:rPr lang="en-US" dirty="0"/>
                <a:t>receive instant alerts on new messages or matches</a:t>
              </a:r>
              <a:r>
                <a:rPr lang="en-US" dirty="0" smtClean="0"/>
                <a:t>.</a:t>
              </a:r>
            </a:p>
            <a:p>
              <a:r>
                <a:rPr lang="en-US" dirty="0"/>
                <a:t>🌟 </a:t>
              </a:r>
              <a:r>
                <a:rPr lang="en-US" dirty="0" smtClean="0"/>
                <a:t>Helps </a:t>
              </a:r>
              <a:r>
                <a:rPr lang="en-US" dirty="0"/>
                <a:t>families act quickly when new information is available.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514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1093</Words>
  <Application>Microsoft Office PowerPoint</Application>
  <PresentationFormat>Widescreen</PresentationFormat>
  <Paragraphs>217</Paragraphs>
  <Slides>30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Elephant</vt:lpstr>
      <vt:lpstr>Lucida Fax</vt:lpstr>
      <vt:lpstr>Sitka Heading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Kenean Ayalew</dc:creator>
  <cp:lastModifiedBy>hp</cp:lastModifiedBy>
  <cp:revision>44</cp:revision>
  <dcterms:created xsi:type="dcterms:W3CDTF">2024-12-06T19:59:43Z</dcterms:created>
  <dcterms:modified xsi:type="dcterms:W3CDTF">2025-08-21T11:16:39Z</dcterms:modified>
</cp:coreProperties>
</file>