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verage" panose="020B0604020202020204" charset="0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A367A7-9A06-429E-81F1-716BABED4CA5}">
  <a:tblStyle styleId="{80A367A7-9A06-429E-81F1-716BABED4C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bf3e6dae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3bf3e6dae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dd0cef0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dd0cef0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bf3e6da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3bf3e6da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bf3e6da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bf3e6da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bf3e6da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bf3e6da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bf3e6da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bf3e6da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bf3e6da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bf3e6da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bf3e6dae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bf3e6dae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bf3e6dae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bf3e6dae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bf3e6dae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bf3e6dae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bf3e6da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bf3e6da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314350" y="1766900"/>
            <a:ext cx="4515300" cy="9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Graph Theory 1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538000" y="3140300"/>
            <a:ext cx="406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3F3F3"/>
                </a:solidFill>
              </a:rPr>
              <a:t>Introduction to graphs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124250" y="16919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89500" y="1537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538000" y="3528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14250" y="29137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31100" y="32134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615800" y="448685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500550" y="1537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828475" y="10493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562525" y="5518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8685450" y="17669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7920725" y="25555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8491350" y="46149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991400" y="37107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657175" y="44651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392450" y="42860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261700" y="47430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-495900" y="19723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9458275" y="36092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9206300" y="-1051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3"/>
          <p:cNvCxnSpPr>
            <a:stCxn id="77" idx="6"/>
            <a:endCxn id="61" idx="2"/>
          </p:cNvCxnSpPr>
          <p:nvPr/>
        </p:nvCxnSpPr>
        <p:spPr>
          <a:xfrm rot="10800000" flipH="1">
            <a:off x="-137700" y="1871225"/>
            <a:ext cx="1262100" cy="28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stCxn id="62" idx="5"/>
            <a:endCxn id="61" idx="1"/>
          </p:cNvCxnSpPr>
          <p:nvPr/>
        </p:nvCxnSpPr>
        <p:spPr>
          <a:xfrm>
            <a:off x="695243" y="459443"/>
            <a:ext cx="481500" cy="1284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62" idx="6"/>
            <a:endCxn id="63" idx="2"/>
          </p:cNvCxnSpPr>
          <p:nvPr/>
        </p:nvCxnSpPr>
        <p:spPr>
          <a:xfrm>
            <a:off x="747700" y="332800"/>
            <a:ext cx="1790400" cy="199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stCxn id="61" idx="7"/>
            <a:endCxn id="63" idx="3"/>
          </p:cNvCxnSpPr>
          <p:nvPr/>
        </p:nvCxnSpPr>
        <p:spPr>
          <a:xfrm rot="10800000" flipH="1">
            <a:off x="1429993" y="658432"/>
            <a:ext cx="1160400" cy="1086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63" idx="6"/>
            <a:endCxn id="67" idx="2"/>
          </p:cNvCxnSpPr>
          <p:nvPr/>
        </p:nvCxnSpPr>
        <p:spPr>
          <a:xfrm rot="10800000" flipH="1">
            <a:off x="2896200" y="332725"/>
            <a:ext cx="2604300" cy="199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endCxn id="69" idx="2"/>
          </p:cNvCxnSpPr>
          <p:nvPr/>
        </p:nvCxnSpPr>
        <p:spPr>
          <a:xfrm>
            <a:off x="5858825" y="332875"/>
            <a:ext cx="1703700" cy="39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68" idx="7"/>
            <a:endCxn id="67" idx="3"/>
          </p:cNvCxnSpPr>
          <p:nvPr/>
        </p:nvCxnSpPr>
        <p:spPr>
          <a:xfrm rot="10800000" flipH="1">
            <a:off x="5134218" y="459457"/>
            <a:ext cx="418800" cy="64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63" idx="5"/>
            <a:endCxn id="68" idx="2"/>
          </p:cNvCxnSpPr>
          <p:nvPr/>
        </p:nvCxnSpPr>
        <p:spPr>
          <a:xfrm>
            <a:off x="2843743" y="658568"/>
            <a:ext cx="1984800" cy="569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69" idx="5"/>
            <a:endCxn id="70" idx="1"/>
          </p:cNvCxnSpPr>
          <p:nvPr/>
        </p:nvCxnSpPr>
        <p:spPr>
          <a:xfrm>
            <a:off x="7868268" y="857618"/>
            <a:ext cx="869700" cy="9618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>
            <a:stCxn id="71" idx="7"/>
            <a:endCxn id="70" idx="3"/>
          </p:cNvCxnSpPr>
          <p:nvPr/>
        </p:nvCxnSpPr>
        <p:spPr>
          <a:xfrm rot="10800000" flipH="1">
            <a:off x="8226468" y="2072532"/>
            <a:ext cx="511500" cy="5355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>
            <a:endCxn id="71" idx="0"/>
          </p:cNvCxnSpPr>
          <p:nvPr/>
        </p:nvCxnSpPr>
        <p:spPr>
          <a:xfrm>
            <a:off x="7741625" y="910075"/>
            <a:ext cx="358200" cy="16455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3"/>
          <p:cNvCxnSpPr>
            <a:endCxn id="71" idx="1"/>
          </p:cNvCxnSpPr>
          <p:nvPr/>
        </p:nvCxnSpPr>
        <p:spPr>
          <a:xfrm>
            <a:off x="5806282" y="459432"/>
            <a:ext cx="2166900" cy="2148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3"/>
          <p:cNvCxnSpPr>
            <a:endCxn id="64" idx="7"/>
          </p:cNvCxnSpPr>
          <p:nvPr/>
        </p:nvCxnSpPr>
        <p:spPr>
          <a:xfrm flipH="1">
            <a:off x="619993" y="1997832"/>
            <a:ext cx="556800" cy="9684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>
            <a:stCxn id="77" idx="5"/>
            <a:endCxn id="64" idx="1"/>
          </p:cNvCxnSpPr>
          <p:nvPr/>
        </p:nvCxnSpPr>
        <p:spPr>
          <a:xfrm>
            <a:off x="-190157" y="2278068"/>
            <a:ext cx="556800" cy="688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3"/>
          <p:cNvCxnSpPr>
            <a:stCxn id="69" idx="7"/>
            <a:endCxn id="79" idx="2"/>
          </p:cNvCxnSpPr>
          <p:nvPr/>
        </p:nvCxnSpPr>
        <p:spPr>
          <a:xfrm rot="10800000" flipH="1">
            <a:off x="7868268" y="73932"/>
            <a:ext cx="1338000" cy="5304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/>
          <p:cNvCxnSpPr>
            <a:stCxn id="70" idx="0"/>
            <a:endCxn id="79" idx="3"/>
          </p:cNvCxnSpPr>
          <p:nvPr/>
        </p:nvCxnSpPr>
        <p:spPr>
          <a:xfrm rot="10800000" flipH="1">
            <a:off x="8864550" y="200600"/>
            <a:ext cx="394200" cy="1566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>
            <a:stCxn id="76" idx="6"/>
            <a:endCxn id="66" idx="2"/>
          </p:cNvCxnSpPr>
          <p:nvPr/>
        </p:nvCxnSpPr>
        <p:spPr>
          <a:xfrm rot="10800000" flipH="1">
            <a:off x="619900" y="4665900"/>
            <a:ext cx="996000" cy="256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3"/>
          <p:cNvCxnSpPr>
            <a:stCxn id="66" idx="0"/>
            <a:endCxn id="65" idx="4"/>
          </p:cNvCxnSpPr>
          <p:nvPr/>
        </p:nvCxnSpPr>
        <p:spPr>
          <a:xfrm rot="10800000" flipH="1">
            <a:off x="1794900" y="3571550"/>
            <a:ext cx="215400" cy="915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3"/>
          <p:cNvCxnSpPr>
            <a:stCxn id="65" idx="5"/>
            <a:endCxn id="75" idx="1"/>
          </p:cNvCxnSpPr>
          <p:nvPr/>
        </p:nvCxnSpPr>
        <p:spPr>
          <a:xfrm>
            <a:off x="2136843" y="3519205"/>
            <a:ext cx="1308000" cy="819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>
            <a:stCxn id="66" idx="6"/>
            <a:endCxn id="75" idx="2"/>
          </p:cNvCxnSpPr>
          <p:nvPr/>
        </p:nvCxnSpPr>
        <p:spPr>
          <a:xfrm rot="10800000" flipH="1">
            <a:off x="1974000" y="4464950"/>
            <a:ext cx="1418400" cy="201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>
            <a:stCxn id="64" idx="6"/>
            <a:endCxn id="65" idx="2"/>
          </p:cNvCxnSpPr>
          <p:nvPr/>
        </p:nvCxnSpPr>
        <p:spPr>
          <a:xfrm>
            <a:off x="672450" y="3092875"/>
            <a:ext cx="1158600" cy="299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3"/>
          <p:cNvCxnSpPr>
            <a:stCxn id="61" idx="5"/>
            <a:endCxn id="65" idx="1"/>
          </p:cNvCxnSpPr>
          <p:nvPr/>
        </p:nvCxnSpPr>
        <p:spPr>
          <a:xfrm>
            <a:off x="1429993" y="1997718"/>
            <a:ext cx="453600" cy="126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3"/>
          <p:cNvSpPr/>
          <p:nvPr/>
        </p:nvSpPr>
        <p:spPr>
          <a:xfrm>
            <a:off x="4221975" y="-8743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740150" y="58950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13"/>
          <p:cNvCxnSpPr>
            <a:endCxn id="103" idx="0"/>
          </p:cNvCxnSpPr>
          <p:nvPr/>
        </p:nvCxnSpPr>
        <p:spPr>
          <a:xfrm>
            <a:off x="1794750" y="4845000"/>
            <a:ext cx="124500" cy="1050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3"/>
          <p:cNvCxnSpPr>
            <a:stCxn id="102" idx="3"/>
            <a:endCxn id="63" idx="7"/>
          </p:cNvCxnSpPr>
          <p:nvPr/>
        </p:nvCxnSpPr>
        <p:spPr>
          <a:xfrm flipH="1">
            <a:off x="2843732" y="-568557"/>
            <a:ext cx="1430700" cy="9738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3"/>
          <p:cNvCxnSpPr>
            <a:stCxn id="102" idx="5"/>
            <a:endCxn id="67" idx="1"/>
          </p:cNvCxnSpPr>
          <p:nvPr/>
        </p:nvCxnSpPr>
        <p:spPr>
          <a:xfrm>
            <a:off x="4527718" y="-568557"/>
            <a:ext cx="1025400" cy="774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3"/>
          <p:cNvCxnSpPr>
            <a:stCxn id="75" idx="6"/>
            <a:endCxn id="74" idx="2"/>
          </p:cNvCxnSpPr>
          <p:nvPr/>
        </p:nvCxnSpPr>
        <p:spPr>
          <a:xfrm>
            <a:off x="3750650" y="4465100"/>
            <a:ext cx="1906500" cy="179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3"/>
          <p:cNvCxnSpPr>
            <a:stCxn id="74" idx="6"/>
            <a:endCxn id="73" idx="3"/>
          </p:cNvCxnSpPr>
          <p:nvPr/>
        </p:nvCxnSpPr>
        <p:spPr>
          <a:xfrm rot="10800000" flipH="1">
            <a:off x="6015375" y="4016363"/>
            <a:ext cx="1028400" cy="627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3"/>
          <p:cNvCxnSpPr>
            <a:stCxn id="73" idx="7"/>
            <a:endCxn id="71" idx="3"/>
          </p:cNvCxnSpPr>
          <p:nvPr/>
        </p:nvCxnSpPr>
        <p:spPr>
          <a:xfrm rot="10800000" flipH="1">
            <a:off x="7297143" y="2861357"/>
            <a:ext cx="675900" cy="9018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3"/>
          <p:cNvCxnSpPr>
            <a:stCxn id="73" idx="5"/>
            <a:endCxn id="72" idx="1"/>
          </p:cNvCxnSpPr>
          <p:nvPr/>
        </p:nvCxnSpPr>
        <p:spPr>
          <a:xfrm>
            <a:off x="7297143" y="4016443"/>
            <a:ext cx="1246800" cy="651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3"/>
          <p:cNvSpPr/>
          <p:nvPr/>
        </p:nvSpPr>
        <p:spPr>
          <a:xfrm>
            <a:off x="5074925" y="56657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6246025" y="55368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3"/>
          <p:cNvCxnSpPr>
            <a:endCxn id="74" idx="3"/>
          </p:cNvCxnSpPr>
          <p:nvPr/>
        </p:nvCxnSpPr>
        <p:spPr>
          <a:xfrm rot="10800000" flipH="1">
            <a:off x="5343332" y="4770905"/>
            <a:ext cx="366300" cy="90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3"/>
          <p:cNvCxnSpPr>
            <a:stCxn id="74" idx="5"/>
            <a:endCxn id="112" idx="1"/>
          </p:cNvCxnSpPr>
          <p:nvPr/>
        </p:nvCxnSpPr>
        <p:spPr>
          <a:xfrm>
            <a:off x="5962918" y="4770905"/>
            <a:ext cx="335700" cy="8184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3"/>
          <p:cNvCxnSpPr>
            <a:endCxn id="78" idx="3"/>
          </p:cNvCxnSpPr>
          <p:nvPr/>
        </p:nvCxnSpPr>
        <p:spPr>
          <a:xfrm rot="10800000" flipH="1">
            <a:off x="8797032" y="3915018"/>
            <a:ext cx="713700" cy="75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3"/>
          <p:cNvCxnSpPr>
            <a:endCxn id="78" idx="1"/>
          </p:cNvCxnSpPr>
          <p:nvPr/>
        </p:nvCxnSpPr>
        <p:spPr>
          <a:xfrm>
            <a:off x="8226432" y="2861332"/>
            <a:ext cx="1284300" cy="800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Note on directed graphs</a:t>
            </a:r>
            <a:endParaRPr/>
          </a:p>
        </p:txBody>
      </p:sp>
      <p:sp>
        <p:nvSpPr>
          <p:cNvPr id="302" name="Google Shape;302;p22"/>
          <p:cNvSpPr txBox="1">
            <a:spLocks noGrp="1"/>
          </p:cNvSpPr>
          <p:nvPr>
            <p:ph type="body" idx="1"/>
          </p:nvPr>
        </p:nvSpPr>
        <p:spPr>
          <a:xfrm>
            <a:off x="558900" y="1314200"/>
            <a:ext cx="8026200" cy="27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F3F3F3"/>
                </a:solidFill>
              </a:rPr>
              <a:t>their matrix isn’t symmetrical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F3F3F3"/>
                </a:solidFill>
              </a:rPr>
              <a:t>being acyclic doesn’t mean that the undirected counterpart is acyclic too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F3F3F3"/>
                </a:solidFill>
              </a:rPr>
              <a:t>there are two notions of connection for directed graphs:</a:t>
            </a:r>
            <a:endParaRPr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</a:pPr>
            <a:r>
              <a:rPr lang="fr" sz="1600">
                <a:solidFill>
                  <a:srgbClr val="F3F3F3"/>
                </a:solidFill>
              </a:rPr>
              <a:t>weakly connected	= the corresponding undirected graph is connected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Clr>
                <a:srgbClr val="F3F3F3"/>
              </a:buClr>
              <a:buSzPts val="1600"/>
              <a:buChar char="○"/>
            </a:pPr>
            <a:r>
              <a:rPr lang="fr" sz="1600">
                <a:solidFill>
                  <a:srgbClr val="F3F3F3"/>
                </a:solidFill>
              </a:rPr>
              <a:t>strongly connected	= there is a path in each direction for each pair of vertices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Some properties of trees...</a:t>
            </a:r>
            <a:endParaRPr/>
          </a:p>
        </p:txBody>
      </p:sp>
      <p:sp>
        <p:nvSpPr>
          <p:cNvPr id="308" name="Google Shape;308;p23"/>
          <p:cNvSpPr txBox="1">
            <a:spLocks noGrp="1"/>
          </p:cNvSpPr>
          <p:nvPr>
            <p:ph type="body" idx="1"/>
          </p:nvPr>
        </p:nvSpPr>
        <p:spPr>
          <a:xfrm>
            <a:off x="558900" y="1314200"/>
            <a:ext cx="8026200" cy="27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F3F3F3"/>
                </a:solidFill>
              </a:rPr>
              <a:t>A tree has N-1 edges for N vertices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F3F3F3"/>
                </a:solidFill>
              </a:rPr>
              <a:t>A tree is a connected &amp; acyclic graph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F3F3F3"/>
                </a:solidFill>
              </a:rPr>
              <a:t>Remove any edge from the tree and it disconnects the graph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F3F3F3"/>
                </a:solidFill>
              </a:rPr>
              <a:t>In the general case vertice can have any degree</a:t>
            </a:r>
            <a:endParaRPr>
              <a:solidFill>
                <a:srgbClr val="F3F3F3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Clr>
                <a:srgbClr val="F3F3F3"/>
              </a:buClr>
              <a:buSzPts val="1400"/>
              <a:buChar char="○"/>
            </a:pPr>
            <a:r>
              <a:rPr lang="fr">
                <a:solidFill>
                  <a:srgbClr val="F3F3F3"/>
                </a:solidFill>
              </a:rPr>
              <a:t>Some trees are more specific : binary trees, k-trees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body" idx="1"/>
          </p:nvPr>
        </p:nvSpPr>
        <p:spPr>
          <a:xfrm>
            <a:off x="2249100" y="2230150"/>
            <a:ext cx="4645800" cy="24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Slides: Louis Sugy for INSAlgo, revised in 2020 by Louis Gombert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F3F3F3"/>
                </a:solidFill>
              </a:rPr>
              <a:t>Helsinki trains map</a:t>
            </a:r>
            <a:r>
              <a:rPr lang="fr">
                <a:solidFill>
                  <a:srgbClr val="F3F3F3"/>
                </a:solidFill>
              </a:rPr>
              <a:t>:	HSL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F3F3F3"/>
                </a:solidFill>
              </a:rPr>
              <a:t>The Internet in 2015</a:t>
            </a:r>
            <a:r>
              <a:rPr lang="fr">
                <a:solidFill>
                  <a:srgbClr val="F3F3F3"/>
                </a:solidFill>
              </a:rPr>
              <a:t>:	The Opte Project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F3F3F3"/>
                </a:solidFill>
              </a:rPr>
              <a:t>Renater network</a:t>
            </a:r>
            <a:r>
              <a:rPr lang="fr">
                <a:solidFill>
                  <a:srgbClr val="F3F3F3"/>
                </a:solidFill>
              </a:rPr>
              <a:t>:		Renater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88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world of graphs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12625" y="4465175"/>
            <a:ext cx="18600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Renater network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7943600" y="4019650"/>
            <a:ext cx="850500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Helsinki trains map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842375" y="341225"/>
            <a:ext cx="12099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Social interactions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25" y="1417125"/>
            <a:ext cx="3390900" cy="3048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6" name="Google Shape;1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575" y="2104375"/>
            <a:ext cx="4457101" cy="2878875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rgbClr val="000000">
                <a:alpha val="67000"/>
              </a:srgbClr>
            </a:outerShdw>
          </a:effectLst>
        </p:spPr>
      </p:pic>
      <p:pic>
        <p:nvPicPr>
          <p:cNvPr id="127" name="Google Shape;12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9401" y="232900"/>
            <a:ext cx="3536700" cy="2602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47625" dir="5400000" algn="bl" rotWithShape="0">
              <a:srgbClr val="000000">
                <a:alpha val="68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08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 what’s a graph?</a:t>
            </a: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1"/>
          </p:nvPr>
        </p:nvSpPr>
        <p:spPr>
          <a:xfrm>
            <a:off x="891100" y="1522975"/>
            <a:ext cx="3397800" cy="28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It’s a tuple (</a:t>
            </a:r>
            <a:r>
              <a:rPr lang="fr">
                <a:solidFill>
                  <a:srgbClr val="9FC5E8"/>
                </a:solidFill>
              </a:rPr>
              <a:t>V</a:t>
            </a:r>
            <a:r>
              <a:rPr lang="fr">
                <a:solidFill>
                  <a:srgbClr val="F3F3F3"/>
                </a:solidFill>
              </a:rPr>
              <a:t>, </a:t>
            </a:r>
            <a:r>
              <a:rPr lang="fr">
                <a:solidFill>
                  <a:srgbClr val="B6D7A8"/>
                </a:solidFill>
              </a:rPr>
              <a:t>E</a:t>
            </a:r>
            <a:r>
              <a:rPr lang="fr">
                <a:solidFill>
                  <a:srgbClr val="F3F3F3"/>
                </a:solidFill>
              </a:rPr>
              <a:t>), where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9FC5E8"/>
                </a:solidFill>
              </a:rPr>
              <a:t>V</a:t>
            </a:r>
            <a:r>
              <a:rPr lang="fr">
                <a:solidFill>
                  <a:srgbClr val="F3F3F3"/>
                </a:solidFill>
              </a:rPr>
              <a:t> is a </a:t>
            </a:r>
            <a:r>
              <a:rPr lang="fr" b="1">
                <a:solidFill>
                  <a:srgbClr val="F3F3F3"/>
                </a:solidFill>
              </a:rPr>
              <a:t>set of </a:t>
            </a:r>
            <a:r>
              <a:rPr lang="fr" b="1">
                <a:solidFill>
                  <a:srgbClr val="9FC5E8"/>
                </a:solidFill>
              </a:rPr>
              <a:t>vertices</a:t>
            </a:r>
            <a:endParaRPr b="1">
              <a:solidFill>
                <a:srgbClr val="9FC5E8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B6D7A8"/>
                </a:solidFill>
              </a:rPr>
              <a:t>E</a:t>
            </a:r>
            <a:r>
              <a:rPr lang="fr">
                <a:solidFill>
                  <a:srgbClr val="F3F3F3"/>
                </a:solidFill>
              </a:rPr>
              <a:t> is a </a:t>
            </a:r>
            <a:r>
              <a:rPr lang="fr" b="1">
                <a:solidFill>
                  <a:srgbClr val="F3F3F3"/>
                </a:solidFill>
              </a:rPr>
              <a:t>set of </a:t>
            </a:r>
            <a:r>
              <a:rPr lang="fr" b="1">
                <a:solidFill>
                  <a:srgbClr val="B6D7A8"/>
                </a:solidFill>
              </a:rPr>
              <a:t>edges</a:t>
            </a:r>
            <a:endParaRPr b="1">
              <a:solidFill>
                <a:srgbClr val="B6D7A8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">
                <a:solidFill>
                  <a:srgbClr val="F3F3F3"/>
                </a:solidFill>
              </a:rPr>
              <a:t>If the edges have an orientation, the graph is </a:t>
            </a:r>
            <a:r>
              <a:rPr lang="fr" b="1">
                <a:solidFill>
                  <a:srgbClr val="F9CB9C"/>
                </a:solidFill>
              </a:rPr>
              <a:t>directed</a:t>
            </a:r>
            <a:r>
              <a:rPr lang="fr">
                <a:solidFill>
                  <a:srgbClr val="F3F3F3"/>
                </a:solidFill>
              </a:rPr>
              <a:t>, otherwise it is </a:t>
            </a:r>
            <a:r>
              <a:rPr lang="fr" b="1">
                <a:solidFill>
                  <a:srgbClr val="F3F3F3"/>
                </a:solidFill>
              </a:rPr>
              <a:t>undirected</a:t>
            </a:r>
            <a:endParaRPr b="1">
              <a:solidFill>
                <a:srgbClr val="F3F3F3"/>
              </a:solidFill>
            </a:endParaRPr>
          </a:p>
        </p:txBody>
      </p:sp>
      <p:cxnSp>
        <p:nvCxnSpPr>
          <p:cNvPr id="138" name="Google Shape;138;p15"/>
          <p:cNvCxnSpPr>
            <a:cxnSpLocks/>
            <a:stCxn id="136" idx="4"/>
            <a:endCxn id="135" idx="1"/>
          </p:cNvCxnSpPr>
          <p:nvPr/>
        </p:nvCxnSpPr>
        <p:spPr>
          <a:xfrm>
            <a:off x="5688150" y="1575425"/>
            <a:ext cx="321965" cy="690582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5"/>
          <p:cNvCxnSpPr>
            <a:endCxn id="134" idx="2"/>
          </p:cNvCxnSpPr>
          <p:nvPr/>
        </p:nvCxnSpPr>
        <p:spPr>
          <a:xfrm>
            <a:off x="5867100" y="1396300"/>
            <a:ext cx="861300" cy="15000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5"/>
          <p:cNvCxnSpPr>
            <a:cxnSpLocks/>
            <a:stCxn id="134" idx="3"/>
            <a:endCxn id="135" idx="7"/>
          </p:cNvCxnSpPr>
          <p:nvPr/>
        </p:nvCxnSpPr>
        <p:spPr>
          <a:xfrm flipH="1">
            <a:off x="6263401" y="1672943"/>
            <a:ext cx="517456" cy="593064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5"/>
          <p:cNvCxnSpPr>
            <a:stCxn id="134" idx="7"/>
            <a:endCxn id="137" idx="3"/>
          </p:cNvCxnSpPr>
          <p:nvPr/>
        </p:nvCxnSpPr>
        <p:spPr>
          <a:xfrm rot="10800000" flipH="1">
            <a:off x="7034143" y="916857"/>
            <a:ext cx="368100" cy="50280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15"/>
          <p:cNvSpPr/>
          <p:nvPr/>
        </p:nvSpPr>
        <p:spPr>
          <a:xfrm>
            <a:off x="7149900" y="329755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4843575" y="397055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830200" y="4030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15"/>
          <p:cNvCxnSpPr>
            <a:stCxn id="142" idx="5"/>
            <a:endCxn id="144" idx="1"/>
          </p:cNvCxnSpPr>
          <p:nvPr/>
        </p:nvCxnSpPr>
        <p:spPr>
          <a:xfrm>
            <a:off x="7455643" y="3603293"/>
            <a:ext cx="426900" cy="479700"/>
          </a:xfrm>
          <a:prstGeom prst="straightConnector1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15"/>
          <p:cNvSpPr/>
          <p:nvPr/>
        </p:nvSpPr>
        <p:spPr>
          <a:xfrm>
            <a:off x="6164525" y="41495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5"/>
          <p:cNvCxnSpPr>
            <a:cxnSpLocks/>
            <a:stCxn id="143" idx="6"/>
            <a:endCxn id="146" idx="2"/>
          </p:cNvCxnSpPr>
          <p:nvPr/>
        </p:nvCxnSpPr>
        <p:spPr>
          <a:xfrm>
            <a:off x="5201775" y="4149650"/>
            <a:ext cx="962750" cy="179025"/>
          </a:xfrm>
          <a:prstGeom prst="straightConnector1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8" name="Google Shape;148;p15"/>
          <p:cNvCxnSpPr>
            <a:endCxn id="142" idx="3"/>
          </p:cNvCxnSpPr>
          <p:nvPr/>
        </p:nvCxnSpPr>
        <p:spPr>
          <a:xfrm rot="10800000" flipH="1">
            <a:off x="6470357" y="3603293"/>
            <a:ext cx="732000" cy="598800"/>
          </a:xfrm>
          <a:prstGeom prst="straightConnector1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5"/>
          <p:cNvCxnSpPr>
            <a:endCxn id="144" idx="2"/>
          </p:cNvCxnSpPr>
          <p:nvPr/>
        </p:nvCxnSpPr>
        <p:spPr>
          <a:xfrm rot="10800000" flipH="1">
            <a:off x="6522800" y="4209500"/>
            <a:ext cx="1307400" cy="119100"/>
          </a:xfrm>
          <a:prstGeom prst="straightConnector1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0" name="Google Shape;150;p15"/>
          <p:cNvSpPr/>
          <p:nvPr/>
        </p:nvSpPr>
        <p:spPr>
          <a:xfrm>
            <a:off x="5404050" y="32068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15"/>
          <p:cNvCxnSpPr>
            <a:endCxn id="146" idx="1"/>
          </p:cNvCxnSpPr>
          <p:nvPr/>
        </p:nvCxnSpPr>
        <p:spPr>
          <a:xfrm>
            <a:off x="5709682" y="3512632"/>
            <a:ext cx="507300" cy="689400"/>
          </a:xfrm>
          <a:prstGeom prst="straightConnector1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15"/>
          <p:cNvSpPr/>
          <p:nvPr/>
        </p:nvSpPr>
        <p:spPr>
          <a:xfrm>
            <a:off x="6728400" y="13672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5957658" y="221355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5509050" y="12172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349750" y="61115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08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 what’s a graph?</a:t>
            </a: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1215900" y="1906050"/>
            <a:ext cx="3039600" cy="17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Some graphs contain more information such as: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fr">
                <a:solidFill>
                  <a:srgbClr val="9FC5E8"/>
                </a:solidFill>
              </a:rPr>
              <a:t>values on vertices</a:t>
            </a:r>
            <a:endParaRPr>
              <a:solidFill>
                <a:srgbClr val="9FC5E8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B6D7A8"/>
              </a:buClr>
              <a:buSzPts val="1800"/>
              <a:buChar char="●"/>
            </a:pPr>
            <a:r>
              <a:rPr lang="fr">
                <a:solidFill>
                  <a:srgbClr val="B6D7A8"/>
                </a:solidFill>
              </a:rPr>
              <a:t>values on edges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4960900" y="1221313"/>
            <a:ext cx="499800" cy="499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9FC5E8"/>
                </a:solidFill>
              </a:rPr>
              <a:t>1</a:t>
            </a:r>
            <a:endParaRPr sz="1800">
              <a:solidFill>
                <a:srgbClr val="9FC5E8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145600" y="1930238"/>
            <a:ext cx="499800" cy="499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9FC5E8"/>
                </a:solidFill>
              </a:rPr>
              <a:t>7</a:t>
            </a:r>
            <a:endParaRPr sz="1800">
              <a:solidFill>
                <a:srgbClr val="9FC5E8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6365850" y="2338238"/>
            <a:ext cx="499800" cy="499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9FC5E8"/>
                </a:solidFill>
              </a:rPr>
              <a:t>3</a:t>
            </a:r>
            <a:endParaRPr sz="1800">
              <a:solidFill>
                <a:srgbClr val="9FC5E8"/>
              </a:solidFill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6115900" y="4116988"/>
            <a:ext cx="499800" cy="499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9FC5E8"/>
                </a:solidFill>
              </a:rPr>
              <a:t>3</a:t>
            </a:r>
            <a:endParaRPr sz="1800">
              <a:solidFill>
                <a:srgbClr val="9FC5E8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5820713" y="164791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B6D7A8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800">
              <a:solidFill>
                <a:srgbClr val="B6D7A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7283013" y="205591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B6D7A8"/>
                </a:solidFill>
                <a:latin typeface="Average"/>
                <a:ea typeface="Average"/>
                <a:cs typeface="Average"/>
                <a:sym typeface="Average"/>
              </a:rPr>
              <a:t>9</a:t>
            </a:r>
            <a:endParaRPr sz="1800">
              <a:solidFill>
                <a:srgbClr val="B6D7A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6077063" y="3223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B6D7A8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800">
              <a:solidFill>
                <a:srgbClr val="B6D7A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5" name="Google Shape;165;p16"/>
          <p:cNvCxnSpPr>
            <a:stCxn id="161" idx="0"/>
            <a:endCxn id="160" idx="4"/>
          </p:cNvCxnSpPr>
          <p:nvPr/>
        </p:nvCxnSpPr>
        <p:spPr>
          <a:xfrm rot="10800000" flipH="1">
            <a:off x="6365800" y="2838088"/>
            <a:ext cx="249900" cy="12789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6"/>
          <p:cNvCxnSpPr>
            <a:stCxn id="158" idx="5"/>
            <a:endCxn id="160" idx="1"/>
          </p:cNvCxnSpPr>
          <p:nvPr/>
        </p:nvCxnSpPr>
        <p:spPr>
          <a:xfrm>
            <a:off x="5387506" y="1647918"/>
            <a:ext cx="1051500" cy="7635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6"/>
          <p:cNvCxnSpPr>
            <a:stCxn id="160" idx="6"/>
            <a:endCxn id="159" idx="3"/>
          </p:cNvCxnSpPr>
          <p:nvPr/>
        </p:nvCxnSpPr>
        <p:spPr>
          <a:xfrm rot="10800000" flipH="1">
            <a:off x="6865650" y="2356838"/>
            <a:ext cx="1353000" cy="231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311700" y="366500"/>
            <a:ext cx="40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to represent a graph?</a:t>
            </a:r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21200" cy="1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Let’s label the vertices from 0 to n-1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We need to find a data structure for the edges…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What about a list of couples?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graphicFrame>
        <p:nvGraphicFramePr>
          <p:cNvPr id="174" name="Google Shape;174;p17"/>
          <p:cNvGraphicFramePr/>
          <p:nvPr/>
        </p:nvGraphicFramePr>
        <p:xfrm>
          <a:off x="444475" y="3172975"/>
          <a:ext cx="4815600" cy="954472"/>
        </p:xfrm>
        <a:graphic>
          <a:graphicData uri="http://schemas.openxmlformats.org/drawingml/2006/table">
            <a:tbl>
              <a:tblPr>
                <a:noFill/>
                <a:tableStyleId>{80A367A7-9A06-429E-81F1-716BABED4CA5}</a:tableStyleId>
              </a:tblPr>
              <a:tblGrid>
                <a:gridCol w="31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Check if i and j are neighbors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Find all neighbors of i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444475" y="4373500"/>
            <a:ext cx="45024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→ awfully long for such simple operations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cxnSp>
        <p:nvCxnSpPr>
          <p:cNvPr id="184" name="Google Shape;184;p17"/>
          <p:cNvCxnSpPr/>
          <p:nvPr/>
        </p:nvCxnSpPr>
        <p:spPr>
          <a:xfrm flipH="1">
            <a:off x="5641575" y="1154350"/>
            <a:ext cx="4500" cy="3746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17"/>
          <p:cNvSpPr txBox="1">
            <a:spLocks noGrp="1"/>
          </p:cNvSpPr>
          <p:nvPr>
            <p:ph type="body" idx="1"/>
          </p:nvPr>
        </p:nvSpPr>
        <p:spPr>
          <a:xfrm>
            <a:off x="5928625" y="3108100"/>
            <a:ext cx="29514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[(0,1),(0,2),(1,2), (2,3)]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>
            <a:off x="4222500" y="468475"/>
            <a:ext cx="34002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6D9EEB"/>
                </a:solidFill>
              </a:rPr>
              <a:t>Solution #1 : edge list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3887075" y="2583525"/>
            <a:ext cx="9579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3873675" y="3172975"/>
            <a:ext cx="1086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O(|E|)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1"/>
          </p:nvPr>
        </p:nvSpPr>
        <p:spPr>
          <a:xfrm>
            <a:off x="3873675" y="3670150"/>
            <a:ext cx="1086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O(|E|)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" name="Google Shape;221;p19">
            <a:extLst>
              <a:ext uri="{FF2B5EF4-FFF2-40B4-BE49-F238E27FC236}">
                <a16:creationId xmlns:a16="http://schemas.microsoft.com/office/drawing/2014/main" id="{1C7631A7-2E7F-71F5-EBEF-C0DC02324D2E}"/>
              </a:ext>
            </a:extLst>
          </p:cNvPr>
          <p:cNvSpPr/>
          <p:nvPr/>
        </p:nvSpPr>
        <p:spPr>
          <a:xfrm>
            <a:off x="7269200" y="1779725"/>
            <a:ext cx="423000" cy="423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2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" name="Google Shape;222;p19">
            <a:extLst>
              <a:ext uri="{FF2B5EF4-FFF2-40B4-BE49-F238E27FC236}">
                <a16:creationId xmlns:a16="http://schemas.microsoft.com/office/drawing/2014/main" id="{1C787BA4-E1F3-399C-085A-CD571277F6FC}"/>
              </a:ext>
            </a:extLst>
          </p:cNvPr>
          <p:cNvSpPr/>
          <p:nvPr/>
        </p:nvSpPr>
        <p:spPr>
          <a:xfrm>
            <a:off x="6307657" y="2565775"/>
            <a:ext cx="423000" cy="423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1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" name="Google Shape;223;p19">
            <a:extLst>
              <a:ext uri="{FF2B5EF4-FFF2-40B4-BE49-F238E27FC236}">
                <a16:creationId xmlns:a16="http://schemas.microsoft.com/office/drawing/2014/main" id="{9B6431EE-D6AA-CC23-B534-CCED4DB35EC7}"/>
              </a:ext>
            </a:extLst>
          </p:cNvPr>
          <p:cNvSpPr/>
          <p:nvPr/>
        </p:nvSpPr>
        <p:spPr>
          <a:xfrm>
            <a:off x="5928613" y="1637675"/>
            <a:ext cx="423000" cy="423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0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" name="Google Shape;224;p19">
            <a:extLst>
              <a:ext uri="{FF2B5EF4-FFF2-40B4-BE49-F238E27FC236}">
                <a16:creationId xmlns:a16="http://schemas.microsoft.com/office/drawing/2014/main" id="{74C3CCC0-2D7A-4216-39A5-202A060B5D0F}"/>
              </a:ext>
            </a:extLst>
          </p:cNvPr>
          <p:cNvSpPr/>
          <p:nvPr/>
        </p:nvSpPr>
        <p:spPr>
          <a:xfrm>
            <a:off x="8388125" y="1567400"/>
            <a:ext cx="423000" cy="423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3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6" name="Google Shape;225;p19">
            <a:extLst>
              <a:ext uri="{FF2B5EF4-FFF2-40B4-BE49-F238E27FC236}">
                <a16:creationId xmlns:a16="http://schemas.microsoft.com/office/drawing/2014/main" id="{D29CE081-A560-F1EE-C22E-464D53CBADD1}"/>
              </a:ext>
            </a:extLst>
          </p:cNvPr>
          <p:cNvCxnSpPr>
            <a:cxnSpLocks/>
            <a:stCxn id="4" idx="4"/>
            <a:endCxn id="3" idx="1"/>
          </p:cNvCxnSpPr>
          <p:nvPr/>
        </p:nvCxnSpPr>
        <p:spPr>
          <a:xfrm>
            <a:off x="6140113" y="2060675"/>
            <a:ext cx="229491" cy="567047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26;p19">
            <a:extLst>
              <a:ext uri="{FF2B5EF4-FFF2-40B4-BE49-F238E27FC236}">
                <a16:creationId xmlns:a16="http://schemas.microsoft.com/office/drawing/2014/main" id="{6347A9D0-17A5-36A7-B694-DFB7A9A1B617}"/>
              </a:ext>
            </a:extLst>
          </p:cNvPr>
          <p:cNvCxnSpPr>
            <a:stCxn id="4" idx="6"/>
            <a:endCxn id="2" idx="2"/>
          </p:cNvCxnSpPr>
          <p:nvPr/>
        </p:nvCxnSpPr>
        <p:spPr>
          <a:xfrm>
            <a:off x="6351613" y="1849175"/>
            <a:ext cx="917700" cy="1422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27;p19">
            <a:extLst>
              <a:ext uri="{FF2B5EF4-FFF2-40B4-BE49-F238E27FC236}">
                <a16:creationId xmlns:a16="http://schemas.microsoft.com/office/drawing/2014/main" id="{4085B4BA-F72A-62D2-6953-41858AED6ACD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6668710" y="2140778"/>
            <a:ext cx="662437" cy="486944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28;p19">
            <a:extLst>
              <a:ext uri="{FF2B5EF4-FFF2-40B4-BE49-F238E27FC236}">
                <a16:creationId xmlns:a16="http://schemas.microsoft.com/office/drawing/2014/main" id="{E4E2E0CF-CCC0-2BC7-3DA9-6F05C9A315AB}"/>
              </a:ext>
            </a:extLst>
          </p:cNvPr>
          <p:cNvCxnSpPr>
            <a:stCxn id="2" idx="6"/>
            <a:endCxn id="5" idx="2"/>
          </p:cNvCxnSpPr>
          <p:nvPr/>
        </p:nvCxnSpPr>
        <p:spPr>
          <a:xfrm rot="10800000" flipH="1">
            <a:off x="7692200" y="1778825"/>
            <a:ext cx="696000" cy="2124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0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to represent a graph?</a:t>
            </a:r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48500" cy="19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Another idea is to store the relations as a matrix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→ boolean, or the value on the edge if the graph has some (and a dead value like None if there is no edge between two nodes)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graphicFrame>
        <p:nvGraphicFramePr>
          <p:cNvPr id="196" name="Google Shape;196;p18"/>
          <p:cNvGraphicFramePr/>
          <p:nvPr/>
        </p:nvGraphicFramePr>
        <p:xfrm>
          <a:off x="444475" y="3172975"/>
          <a:ext cx="4815600" cy="954472"/>
        </p:xfrm>
        <a:graphic>
          <a:graphicData uri="http://schemas.openxmlformats.org/drawingml/2006/table">
            <a:tbl>
              <a:tblPr>
                <a:noFill/>
                <a:tableStyleId>{80A367A7-9A06-429E-81F1-716BABED4CA5}</a:tableStyleId>
              </a:tblPr>
              <a:tblGrid>
                <a:gridCol w="31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Check if i and j are neighbors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Find all neighbors of i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7" name="Google Shape;197;p18"/>
          <p:cNvSpPr txBox="1">
            <a:spLocks noGrp="1"/>
          </p:cNvSpPr>
          <p:nvPr>
            <p:ph type="body" idx="1"/>
          </p:nvPr>
        </p:nvSpPr>
        <p:spPr>
          <a:xfrm>
            <a:off x="444475" y="4205700"/>
            <a:ext cx="4002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→ but always takes O(n</a:t>
            </a:r>
            <a:r>
              <a:rPr lang="fr" baseline="30000">
                <a:solidFill>
                  <a:srgbClr val="F3F3F3"/>
                </a:solidFill>
              </a:rPr>
              <a:t>2</a:t>
            </a:r>
            <a:r>
              <a:rPr lang="fr">
                <a:solidFill>
                  <a:srgbClr val="F3F3F3"/>
                </a:solidFill>
              </a:rPr>
              <a:t>) in memory (not suitable for big graphs)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cxnSp>
        <p:nvCxnSpPr>
          <p:cNvPr id="206" name="Google Shape;206;p18"/>
          <p:cNvCxnSpPr/>
          <p:nvPr/>
        </p:nvCxnSpPr>
        <p:spPr>
          <a:xfrm>
            <a:off x="5638225" y="1248575"/>
            <a:ext cx="3300" cy="36519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07" name="Google Shape;207;p18"/>
          <p:cNvGraphicFramePr/>
          <p:nvPr/>
        </p:nvGraphicFramePr>
        <p:xfrm>
          <a:off x="6404150" y="2601725"/>
          <a:ext cx="1834100" cy="1830800"/>
        </p:xfrm>
        <a:graphic>
          <a:graphicData uri="http://schemas.openxmlformats.org/drawingml/2006/table">
            <a:tbl>
              <a:tblPr>
                <a:noFill/>
                <a:tableStyleId>{80A367A7-9A06-429E-81F1-716BABED4CA5}</a:tableStyleId>
              </a:tblPr>
              <a:tblGrid>
                <a:gridCol w="45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0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1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1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0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1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0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1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0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1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1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0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1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0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0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1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</a:rPr>
                        <a:t>0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8" name="Google Shape;208;p18"/>
          <p:cNvCxnSpPr/>
          <p:nvPr/>
        </p:nvCxnSpPr>
        <p:spPr>
          <a:xfrm>
            <a:off x="6174525" y="2384025"/>
            <a:ext cx="2246100" cy="22302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18"/>
          <p:cNvSpPr txBox="1">
            <a:spLocks noGrp="1"/>
          </p:cNvSpPr>
          <p:nvPr>
            <p:ph type="body" idx="1"/>
          </p:nvPr>
        </p:nvSpPr>
        <p:spPr>
          <a:xfrm>
            <a:off x="5719075" y="4430525"/>
            <a:ext cx="3348600" cy="81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FF"/>
                </a:solidFill>
              </a:rPr>
              <a:t>Symmetry for a directed graph</a:t>
            </a:r>
            <a:endParaRPr>
              <a:solidFill>
                <a:srgbClr val="FF00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00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00FF"/>
              </a:solidFill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body" idx="1"/>
          </p:nvPr>
        </p:nvSpPr>
        <p:spPr>
          <a:xfrm>
            <a:off x="4215800" y="550975"/>
            <a:ext cx="34002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6D9EEB"/>
                </a:solidFill>
              </a:rPr>
              <a:t>Solution #2 : adjacency matrix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3941100" y="3211275"/>
            <a:ext cx="9750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O(1)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3983575" y="3708488"/>
            <a:ext cx="9750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O(n)</a:t>
            </a:r>
            <a:endParaRPr/>
          </a:p>
        </p:txBody>
      </p:sp>
      <p:sp>
        <p:nvSpPr>
          <p:cNvPr id="2" name="Google Shape;221;p19">
            <a:extLst>
              <a:ext uri="{FF2B5EF4-FFF2-40B4-BE49-F238E27FC236}">
                <a16:creationId xmlns:a16="http://schemas.microsoft.com/office/drawing/2014/main" id="{BC553517-492F-9849-D235-BB917F273C75}"/>
              </a:ext>
            </a:extLst>
          </p:cNvPr>
          <p:cNvSpPr/>
          <p:nvPr/>
        </p:nvSpPr>
        <p:spPr>
          <a:xfrm>
            <a:off x="7238762" y="1203187"/>
            <a:ext cx="423000" cy="423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2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" name="Google Shape;222;p19">
            <a:extLst>
              <a:ext uri="{FF2B5EF4-FFF2-40B4-BE49-F238E27FC236}">
                <a16:creationId xmlns:a16="http://schemas.microsoft.com/office/drawing/2014/main" id="{85F198AA-14F0-7445-F020-C4F0B20315D8}"/>
              </a:ext>
            </a:extLst>
          </p:cNvPr>
          <p:cNvSpPr/>
          <p:nvPr/>
        </p:nvSpPr>
        <p:spPr>
          <a:xfrm>
            <a:off x="6277219" y="1989237"/>
            <a:ext cx="423000" cy="423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1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" name="Google Shape;223;p19">
            <a:extLst>
              <a:ext uri="{FF2B5EF4-FFF2-40B4-BE49-F238E27FC236}">
                <a16:creationId xmlns:a16="http://schemas.microsoft.com/office/drawing/2014/main" id="{823E8EE5-1CAA-8F68-5F93-63705FFE9E2D}"/>
              </a:ext>
            </a:extLst>
          </p:cNvPr>
          <p:cNvSpPr/>
          <p:nvPr/>
        </p:nvSpPr>
        <p:spPr>
          <a:xfrm>
            <a:off x="5898175" y="1061137"/>
            <a:ext cx="423000" cy="423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0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" name="Google Shape;224;p19">
            <a:extLst>
              <a:ext uri="{FF2B5EF4-FFF2-40B4-BE49-F238E27FC236}">
                <a16:creationId xmlns:a16="http://schemas.microsoft.com/office/drawing/2014/main" id="{9A946FE5-224B-763B-548F-2E9924BBDD66}"/>
              </a:ext>
            </a:extLst>
          </p:cNvPr>
          <p:cNvSpPr/>
          <p:nvPr/>
        </p:nvSpPr>
        <p:spPr>
          <a:xfrm>
            <a:off x="8357687" y="990862"/>
            <a:ext cx="423000" cy="423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3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6" name="Google Shape;225;p19">
            <a:extLst>
              <a:ext uri="{FF2B5EF4-FFF2-40B4-BE49-F238E27FC236}">
                <a16:creationId xmlns:a16="http://schemas.microsoft.com/office/drawing/2014/main" id="{FA27F059-5A99-0AF8-DE5C-1DF4113948FB}"/>
              </a:ext>
            </a:extLst>
          </p:cNvPr>
          <p:cNvCxnSpPr>
            <a:cxnSpLocks/>
            <a:stCxn id="4" idx="4"/>
            <a:endCxn id="3" idx="1"/>
          </p:cNvCxnSpPr>
          <p:nvPr/>
        </p:nvCxnSpPr>
        <p:spPr>
          <a:xfrm>
            <a:off x="6109675" y="1484137"/>
            <a:ext cx="229491" cy="567047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26;p19">
            <a:extLst>
              <a:ext uri="{FF2B5EF4-FFF2-40B4-BE49-F238E27FC236}">
                <a16:creationId xmlns:a16="http://schemas.microsoft.com/office/drawing/2014/main" id="{3F40293A-23B7-BAC8-B67A-373C963CB52B}"/>
              </a:ext>
            </a:extLst>
          </p:cNvPr>
          <p:cNvCxnSpPr>
            <a:stCxn id="4" idx="6"/>
            <a:endCxn id="2" idx="2"/>
          </p:cNvCxnSpPr>
          <p:nvPr/>
        </p:nvCxnSpPr>
        <p:spPr>
          <a:xfrm>
            <a:off x="6321175" y="1272637"/>
            <a:ext cx="917700" cy="1422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27;p19">
            <a:extLst>
              <a:ext uri="{FF2B5EF4-FFF2-40B4-BE49-F238E27FC236}">
                <a16:creationId xmlns:a16="http://schemas.microsoft.com/office/drawing/2014/main" id="{EFF31790-FBCB-B119-0897-B80BF7E3D9DB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6638272" y="1564240"/>
            <a:ext cx="662437" cy="486944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28;p19">
            <a:extLst>
              <a:ext uri="{FF2B5EF4-FFF2-40B4-BE49-F238E27FC236}">
                <a16:creationId xmlns:a16="http://schemas.microsoft.com/office/drawing/2014/main" id="{451C2AFA-4EDA-11E4-3D90-09A06685FACD}"/>
              </a:ext>
            </a:extLst>
          </p:cNvPr>
          <p:cNvCxnSpPr>
            <a:stCxn id="2" idx="6"/>
            <a:endCxn id="5" idx="2"/>
          </p:cNvCxnSpPr>
          <p:nvPr/>
        </p:nvCxnSpPr>
        <p:spPr>
          <a:xfrm rot="10800000" flipH="1">
            <a:off x="7661762" y="1202287"/>
            <a:ext cx="696000" cy="2124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0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to represent a graph?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body" idx="1"/>
          </p:nvPr>
        </p:nvSpPr>
        <p:spPr>
          <a:xfrm>
            <a:off x="311700" y="1396075"/>
            <a:ext cx="4948500" cy="15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→ store all neighbors of each node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(there is a variant with sets, they take more memory but allow quicker adjacency check)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graphicFrame>
        <p:nvGraphicFramePr>
          <p:cNvPr id="219" name="Google Shape;219;p19"/>
          <p:cNvGraphicFramePr/>
          <p:nvPr/>
        </p:nvGraphicFramePr>
        <p:xfrm>
          <a:off x="444475" y="3172975"/>
          <a:ext cx="5035950" cy="954472"/>
        </p:xfrm>
        <a:graphic>
          <a:graphicData uri="http://schemas.openxmlformats.org/drawingml/2006/table">
            <a:tbl>
              <a:tblPr>
                <a:noFill/>
                <a:tableStyleId>{80A367A7-9A06-429E-81F1-716BABED4CA5}</a:tableStyleId>
              </a:tblPr>
              <a:tblGrid>
                <a:gridCol w="331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Check if i and j are neighbors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Find all neighbors of i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0" name="Google Shape;220;p19"/>
          <p:cNvSpPr txBox="1">
            <a:spLocks noGrp="1"/>
          </p:cNvSpPr>
          <p:nvPr>
            <p:ph type="body" idx="1"/>
          </p:nvPr>
        </p:nvSpPr>
        <p:spPr>
          <a:xfrm>
            <a:off x="444475" y="4205700"/>
            <a:ext cx="40770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→ this representation is very often preferred as it is compact and efficient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7269200" y="1779725"/>
            <a:ext cx="423000" cy="423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2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6307657" y="2565775"/>
            <a:ext cx="423000" cy="423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1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5928613" y="1637675"/>
            <a:ext cx="423000" cy="423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0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8388125" y="1567400"/>
            <a:ext cx="423000" cy="423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3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225" name="Google Shape;225;p19"/>
          <p:cNvCxnSpPr>
            <a:cxnSpLocks/>
            <a:stCxn id="223" idx="4"/>
            <a:endCxn id="222" idx="1"/>
          </p:cNvCxnSpPr>
          <p:nvPr/>
        </p:nvCxnSpPr>
        <p:spPr>
          <a:xfrm>
            <a:off x="6140113" y="2060675"/>
            <a:ext cx="229491" cy="567047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9"/>
          <p:cNvCxnSpPr>
            <a:stCxn id="223" idx="6"/>
            <a:endCxn id="221" idx="2"/>
          </p:cNvCxnSpPr>
          <p:nvPr/>
        </p:nvCxnSpPr>
        <p:spPr>
          <a:xfrm>
            <a:off x="6351613" y="1849175"/>
            <a:ext cx="917700" cy="1422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9"/>
          <p:cNvCxnSpPr>
            <a:stCxn id="221" idx="3"/>
            <a:endCxn id="222" idx="7"/>
          </p:cNvCxnSpPr>
          <p:nvPr/>
        </p:nvCxnSpPr>
        <p:spPr>
          <a:xfrm flipH="1">
            <a:off x="6668710" y="2140778"/>
            <a:ext cx="662437" cy="486944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9"/>
          <p:cNvCxnSpPr>
            <a:stCxn id="221" idx="6"/>
            <a:endCxn id="224" idx="2"/>
          </p:cNvCxnSpPr>
          <p:nvPr/>
        </p:nvCxnSpPr>
        <p:spPr>
          <a:xfrm rot="10800000" flipH="1">
            <a:off x="7692200" y="1778825"/>
            <a:ext cx="696000" cy="2124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9"/>
          <p:cNvCxnSpPr/>
          <p:nvPr/>
        </p:nvCxnSpPr>
        <p:spPr>
          <a:xfrm>
            <a:off x="5641550" y="1193600"/>
            <a:ext cx="0" cy="3707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19"/>
          <p:cNvSpPr txBox="1"/>
          <p:nvPr/>
        </p:nvSpPr>
        <p:spPr>
          <a:xfrm>
            <a:off x="6538550" y="3070200"/>
            <a:ext cx="2201400" cy="1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{0: [1, 2],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1: [0, 2],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2: [0, 1, 3],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3: [2]}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1"/>
          </p:nvPr>
        </p:nvSpPr>
        <p:spPr>
          <a:xfrm>
            <a:off x="4238225" y="523450"/>
            <a:ext cx="34002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6D9EEB"/>
                </a:solidFill>
              </a:rPr>
              <a:t>Solution #3 : Adjacency list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3705500" y="3172975"/>
            <a:ext cx="18138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O(|E| / n) avg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3705500" y="3706375"/>
            <a:ext cx="18138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O(|E| / n) avg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93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Just a few terms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1"/>
          </p:nvPr>
        </p:nvSpPr>
        <p:spPr>
          <a:xfrm>
            <a:off x="377425" y="1208425"/>
            <a:ext cx="3960600" cy="368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F3F3F3"/>
                </a:solidFill>
              </a:rPr>
              <a:t>a </a:t>
            </a:r>
            <a:r>
              <a:rPr lang="fr" b="1">
                <a:solidFill>
                  <a:srgbClr val="B6D7A8"/>
                </a:solidFill>
              </a:rPr>
              <a:t>path</a:t>
            </a:r>
            <a:r>
              <a:rPr lang="fr" b="1">
                <a:solidFill>
                  <a:srgbClr val="F3F3F3"/>
                </a:solidFill>
              </a:rPr>
              <a:t> </a:t>
            </a:r>
            <a:r>
              <a:rPr lang="fr">
                <a:solidFill>
                  <a:srgbClr val="F3F3F3"/>
                </a:solidFill>
              </a:rPr>
              <a:t>is a sequence of 2-by-2 adjacent nodes and edges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F3F3F3"/>
                </a:solidFill>
              </a:rPr>
              <a:t>a </a:t>
            </a:r>
            <a:r>
              <a:rPr lang="fr" b="1">
                <a:solidFill>
                  <a:srgbClr val="9FC5E8"/>
                </a:solidFill>
              </a:rPr>
              <a:t>simple path</a:t>
            </a:r>
            <a:r>
              <a:rPr lang="fr">
                <a:solidFill>
                  <a:srgbClr val="F3F3F3"/>
                </a:solidFill>
              </a:rPr>
              <a:t> is a path that has no repeated vertices and edges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F3F3F3"/>
                </a:solidFill>
              </a:rPr>
              <a:t>a </a:t>
            </a:r>
            <a:r>
              <a:rPr lang="fr" b="1">
                <a:solidFill>
                  <a:srgbClr val="E06666"/>
                </a:solidFill>
              </a:rPr>
              <a:t>cycle</a:t>
            </a:r>
            <a:r>
              <a:rPr lang="fr">
                <a:solidFill>
                  <a:srgbClr val="F3F3F3"/>
                </a:solidFill>
              </a:rPr>
              <a:t> is a path starting and ending at the same node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F3F3F3"/>
                </a:solidFill>
              </a:rPr>
              <a:t>a </a:t>
            </a:r>
            <a:r>
              <a:rPr lang="fr" b="1">
                <a:solidFill>
                  <a:srgbClr val="B4A7D6"/>
                </a:solidFill>
              </a:rPr>
              <a:t>connected component</a:t>
            </a:r>
            <a:r>
              <a:rPr lang="fr">
                <a:solidFill>
                  <a:srgbClr val="F3F3F3"/>
                </a:solidFill>
              </a:rPr>
              <a:t> is a subgraph in which there exists a path between any two nodes but not with any external node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6001125" y="27538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5263350" y="17319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20"/>
          <p:cNvCxnSpPr>
            <a:stCxn id="242" idx="5"/>
            <a:endCxn id="241" idx="1"/>
          </p:cNvCxnSpPr>
          <p:nvPr/>
        </p:nvCxnSpPr>
        <p:spPr>
          <a:xfrm>
            <a:off x="5569093" y="2037718"/>
            <a:ext cx="484500" cy="7686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0"/>
          <p:cNvCxnSpPr>
            <a:stCxn id="242" idx="6"/>
            <a:endCxn id="240" idx="2"/>
          </p:cNvCxnSpPr>
          <p:nvPr/>
        </p:nvCxnSpPr>
        <p:spPr>
          <a:xfrm>
            <a:off x="5621550" y="1911075"/>
            <a:ext cx="689384" cy="111316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20"/>
          <p:cNvCxnSpPr>
            <a:cxnSpLocks/>
            <a:stCxn id="240" idx="4"/>
            <a:endCxn id="241" idx="7"/>
          </p:cNvCxnSpPr>
          <p:nvPr/>
        </p:nvCxnSpPr>
        <p:spPr>
          <a:xfrm flipH="1">
            <a:off x="6306868" y="2201491"/>
            <a:ext cx="183166" cy="604841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0"/>
          <p:cNvCxnSpPr>
            <a:stCxn id="240" idx="6"/>
            <a:endCxn id="243" idx="3"/>
          </p:cNvCxnSpPr>
          <p:nvPr/>
        </p:nvCxnSpPr>
        <p:spPr>
          <a:xfrm flipV="1">
            <a:off x="6669134" y="1985268"/>
            <a:ext cx="667998" cy="37123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20"/>
          <p:cNvSpPr/>
          <p:nvPr/>
        </p:nvSpPr>
        <p:spPr>
          <a:xfrm>
            <a:off x="7120625" y="53815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8289025" y="10849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" name="Google Shape;250;p20"/>
          <p:cNvCxnSpPr>
            <a:endCxn id="248" idx="4"/>
          </p:cNvCxnSpPr>
          <p:nvPr/>
        </p:nvCxnSpPr>
        <p:spPr>
          <a:xfrm rot="10800000">
            <a:off x="7299725" y="896350"/>
            <a:ext cx="164100" cy="783300"/>
          </a:xfrm>
          <a:prstGeom prst="straightConnector1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0"/>
          <p:cNvCxnSpPr>
            <a:stCxn id="243" idx="7"/>
            <a:endCxn id="249" idx="3"/>
          </p:cNvCxnSpPr>
          <p:nvPr/>
        </p:nvCxnSpPr>
        <p:spPr>
          <a:xfrm rot="10800000" flipH="1">
            <a:off x="7590418" y="1390582"/>
            <a:ext cx="751200" cy="341400"/>
          </a:xfrm>
          <a:prstGeom prst="straightConnector1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20"/>
          <p:cNvSpPr/>
          <p:nvPr/>
        </p:nvSpPr>
        <p:spPr>
          <a:xfrm>
            <a:off x="5934545" y="345374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3" name="Google Shape;253;p20"/>
          <p:cNvCxnSpPr>
            <a:cxnSpLocks/>
            <a:stCxn id="252" idx="6"/>
            <a:endCxn id="248" idx="2"/>
          </p:cNvCxnSpPr>
          <p:nvPr/>
        </p:nvCxnSpPr>
        <p:spPr>
          <a:xfrm>
            <a:off x="6292745" y="524474"/>
            <a:ext cx="827880" cy="192776"/>
          </a:xfrm>
          <a:prstGeom prst="straightConnector1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20"/>
          <p:cNvSpPr/>
          <p:nvPr/>
        </p:nvSpPr>
        <p:spPr>
          <a:xfrm>
            <a:off x="8289025" y="33110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6840900" y="33801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6264502" y="4036689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20"/>
          <p:cNvCxnSpPr>
            <a:endCxn id="243" idx="4"/>
          </p:cNvCxnSpPr>
          <p:nvPr/>
        </p:nvCxnSpPr>
        <p:spPr>
          <a:xfrm rot="10800000">
            <a:off x="7463775" y="2037725"/>
            <a:ext cx="124800" cy="5880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0"/>
          <p:cNvCxnSpPr>
            <a:stCxn id="257" idx="7"/>
            <a:endCxn id="256" idx="3"/>
          </p:cNvCxnSpPr>
          <p:nvPr/>
        </p:nvCxnSpPr>
        <p:spPr>
          <a:xfrm flipV="1">
            <a:off x="6570245" y="3685868"/>
            <a:ext cx="323112" cy="403278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0"/>
          <p:cNvCxnSpPr>
            <a:endCxn id="254" idx="3"/>
          </p:cNvCxnSpPr>
          <p:nvPr/>
        </p:nvCxnSpPr>
        <p:spPr>
          <a:xfrm rot="10800000" flipH="1">
            <a:off x="7146757" y="2931368"/>
            <a:ext cx="315300" cy="50130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20"/>
          <p:cNvSpPr/>
          <p:nvPr/>
        </p:nvSpPr>
        <p:spPr>
          <a:xfrm>
            <a:off x="7590730" y="4163332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2" name="Google Shape;262;p20"/>
          <p:cNvCxnSpPr>
            <a:endCxn id="255" idx="1"/>
          </p:cNvCxnSpPr>
          <p:nvPr/>
        </p:nvCxnSpPr>
        <p:spPr>
          <a:xfrm>
            <a:off x="7715382" y="2931457"/>
            <a:ext cx="626100" cy="43200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20"/>
          <p:cNvCxnSpPr>
            <a:endCxn id="255" idx="2"/>
          </p:cNvCxnSpPr>
          <p:nvPr/>
        </p:nvCxnSpPr>
        <p:spPr>
          <a:xfrm rot="10800000" flipH="1">
            <a:off x="7199125" y="3490100"/>
            <a:ext cx="1089900" cy="6900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20"/>
          <p:cNvCxnSpPr>
            <a:cxnSpLocks/>
            <a:stCxn id="261" idx="1"/>
            <a:endCxn id="256" idx="5"/>
          </p:cNvCxnSpPr>
          <p:nvPr/>
        </p:nvCxnSpPr>
        <p:spPr>
          <a:xfrm flipH="1" flipV="1">
            <a:off x="7146643" y="3685868"/>
            <a:ext cx="496544" cy="529921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20"/>
          <p:cNvSpPr/>
          <p:nvPr/>
        </p:nvSpPr>
        <p:spPr>
          <a:xfrm>
            <a:off x="5451238" y="32009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5410362" y="39694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4695093" y="266345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8" name="Google Shape;268;p20"/>
          <p:cNvCxnSpPr>
            <a:cxnSpLocks/>
            <a:stCxn id="267" idx="5"/>
            <a:endCxn id="265" idx="1"/>
          </p:cNvCxnSpPr>
          <p:nvPr/>
        </p:nvCxnSpPr>
        <p:spPr>
          <a:xfrm>
            <a:off x="5000836" y="2969193"/>
            <a:ext cx="502859" cy="284164"/>
          </a:xfrm>
          <a:prstGeom prst="straightConnector1">
            <a:avLst/>
          </a:prstGeom>
          <a:noFill/>
          <a:ln w="1905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0"/>
          <p:cNvCxnSpPr>
            <a:cxnSpLocks/>
            <a:stCxn id="265" idx="4"/>
            <a:endCxn id="266" idx="0"/>
          </p:cNvCxnSpPr>
          <p:nvPr/>
        </p:nvCxnSpPr>
        <p:spPr>
          <a:xfrm flipH="1">
            <a:off x="5589462" y="3559100"/>
            <a:ext cx="40876" cy="410375"/>
          </a:xfrm>
          <a:prstGeom prst="straightConnector1">
            <a:avLst/>
          </a:prstGeom>
          <a:noFill/>
          <a:ln w="1905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20"/>
          <p:cNvSpPr/>
          <p:nvPr/>
        </p:nvSpPr>
        <p:spPr>
          <a:xfrm>
            <a:off x="6310934" y="1843291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7284675" y="16795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7409600" y="26256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45314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Special graphs (undirected)</a:t>
            </a:r>
            <a:endParaRPr dirty="0"/>
          </a:p>
        </p:txBody>
      </p:sp>
      <p:graphicFrame>
        <p:nvGraphicFramePr>
          <p:cNvPr id="275" name="Google Shape;275;p21"/>
          <p:cNvGraphicFramePr/>
          <p:nvPr/>
        </p:nvGraphicFramePr>
        <p:xfrm>
          <a:off x="396375" y="4084675"/>
          <a:ext cx="8435925" cy="457170"/>
        </p:xfrm>
        <a:graphic>
          <a:graphicData uri="http://schemas.openxmlformats.org/drawingml/2006/table">
            <a:tbl>
              <a:tblPr>
                <a:noFill/>
                <a:tableStyleId>{80A367A7-9A06-429E-81F1-716BABED4CA5}</a:tableStyleId>
              </a:tblPr>
              <a:tblGrid>
                <a:gridCol w="281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9FC5E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acyclic graph</a:t>
                      </a:r>
                      <a:endParaRPr sz="1800">
                        <a:solidFill>
                          <a:srgbClr val="9FC5E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9CB9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connected graph</a:t>
                      </a:r>
                      <a:endParaRPr sz="1800">
                        <a:solidFill>
                          <a:srgbClr val="F9CB9C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tree </a:t>
                      </a:r>
                      <a:r>
                        <a:rPr lang="fr" sz="18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= </a:t>
                      </a:r>
                      <a:r>
                        <a:rPr lang="fr" sz="1800">
                          <a:solidFill>
                            <a:srgbClr val="F9CB9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connected</a:t>
                      </a:r>
                      <a:r>
                        <a:rPr lang="fr" sz="18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+ </a:t>
                      </a:r>
                      <a:r>
                        <a:rPr lang="fr" sz="1800">
                          <a:solidFill>
                            <a:srgbClr val="9FC5E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acyclic</a:t>
                      </a:r>
                      <a:endParaRPr sz="1800">
                        <a:solidFill>
                          <a:srgbClr val="9FC5E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" name="Google Shape;276;p21"/>
          <p:cNvSpPr/>
          <p:nvPr/>
        </p:nvSpPr>
        <p:spPr>
          <a:xfrm>
            <a:off x="1981813" y="224175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1127950" y="29950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1024375" y="14997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9" name="Google Shape;279;p21"/>
          <p:cNvCxnSpPr>
            <a:stCxn id="278" idx="5"/>
            <a:endCxn id="276" idx="1"/>
          </p:cNvCxnSpPr>
          <p:nvPr/>
        </p:nvCxnSpPr>
        <p:spPr>
          <a:xfrm>
            <a:off x="1330118" y="1805455"/>
            <a:ext cx="704100" cy="488700"/>
          </a:xfrm>
          <a:prstGeom prst="straightConnector1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21"/>
          <p:cNvCxnSpPr>
            <a:stCxn id="276" idx="3"/>
            <a:endCxn id="277" idx="7"/>
          </p:cNvCxnSpPr>
          <p:nvPr/>
        </p:nvCxnSpPr>
        <p:spPr>
          <a:xfrm flipH="1">
            <a:off x="1433670" y="2547493"/>
            <a:ext cx="600600" cy="500100"/>
          </a:xfrm>
          <a:prstGeom prst="straightConnector1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21"/>
          <p:cNvSpPr/>
          <p:nvPr/>
        </p:nvSpPr>
        <p:spPr>
          <a:xfrm>
            <a:off x="2143550" y="317535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790750" y="22968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3936888" y="30501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3833313" y="15548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5" name="Google Shape;285;p21"/>
          <p:cNvCxnSpPr>
            <a:stCxn id="284" idx="5"/>
            <a:endCxn id="282" idx="1"/>
          </p:cNvCxnSpPr>
          <p:nvPr/>
        </p:nvCxnSpPr>
        <p:spPr>
          <a:xfrm>
            <a:off x="4139055" y="1860568"/>
            <a:ext cx="704100" cy="488700"/>
          </a:xfrm>
          <a:prstGeom prst="straightConnector1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1"/>
          <p:cNvCxnSpPr>
            <a:stCxn id="282" idx="3"/>
            <a:endCxn id="283" idx="7"/>
          </p:cNvCxnSpPr>
          <p:nvPr/>
        </p:nvCxnSpPr>
        <p:spPr>
          <a:xfrm flipH="1">
            <a:off x="4242607" y="2602605"/>
            <a:ext cx="600600" cy="500100"/>
          </a:xfrm>
          <a:prstGeom prst="straightConnector1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21"/>
          <p:cNvSpPr/>
          <p:nvPr/>
        </p:nvSpPr>
        <p:spPr>
          <a:xfrm>
            <a:off x="4952488" y="32304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" name="Google Shape;288;p21"/>
          <p:cNvCxnSpPr>
            <a:stCxn id="283" idx="6"/>
            <a:endCxn id="287" idx="2"/>
          </p:cNvCxnSpPr>
          <p:nvPr/>
        </p:nvCxnSpPr>
        <p:spPr>
          <a:xfrm>
            <a:off x="4295088" y="3229288"/>
            <a:ext cx="657300" cy="180300"/>
          </a:xfrm>
          <a:prstGeom prst="straightConnector1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1"/>
          <p:cNvCxnSpPr>
            <a:endCxn id="282" idx="4"/>
          </p:cNvCxnSpPr>
          <p:nvPr/>
        </p:nvCxnSpPr>
        <p:spPr>
          <a:xfrm rot="10800000">
            <a:off x="4969850" y="2655063"/>
            <a:ext cx="161700" cy="575400"/>
          </a:xfrm>
          <a:prstGeom prst="straightConnector1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290;p21"/>
          <p:cNvSpPr/>
          <p:nvPr/>
        </p:nvSpPr>
        <p:spPr>
          <a:xfrm>
            <a:off x="7599613" y="22968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6745750" y="30501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6642175" y="15548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3" name="Google Shape;293;p21"/>
          <p:cNvCxnSpPr>
            <a:stCxn id="292" idx="5"/>
            <a:endCxn id="290" idx="1"/>
          </p:cNvCxnSpPr>
          <p:nvPr/>
        </p:nvCxnSpPr>
        <p:spPr>
          <a:xfrm>
            <a:off x="6947918" y="1860568"/>
            <a:ext cx="704100" cy="48870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1"/>
          <p:cNvCxnSpPr>
            <a:stCxn id="290" idx="3"/>
            <a:endCxn id="291" idx="7"/>
          </p:cNvCxnSpPr>
          <p:nvPr/>
        </p:nvCxnSpPr>
        <p:spPr>
          <a:xfrm flipH="1">
            <a:off x="7051470" y="2602605"/>
            <a:ext cx="600600" cy="50010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1"/>
          <p:cNvSpPr/>
          <p:nvPr/>
        </p:nvSpPr>
        <p:spPr>
          <a:xfrm>
            <a:off x="7761350" y="32304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6" name="Google Shape;296;p21"/>
          <p:cNvCxnSpPr>
            <a:stCxn id="290" idx="4"/>
            <a:endCxn id="295" idx="0"/>
          </p:cNvCxnSpPr>
          <p:nvPr/>
        </p:nvCxnSpPr>
        <p:spPr>
          <a:xfrm>
            <a:off x="7778713" y="2655063"/>
            <a:ext cx="161700" cy="57540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608</Words>
  <Application>Microsoft Office PowerPoint</Application>
  <PresentationFormat>On-screen Show (16:9)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Average</vt:lpstr>
      <vt:lpstr>Consolas</vt:lpstr>
      <vt:lpstr>Arial</vt:lpstr>
      <vt:lpstr>Oswald</vt:lpstr>
      <vt:lpstr>Slate</vt:lpstr>
      <vt:lpstr>Graph Theory 1</vt:lpstr>
      <vt:lpstr>A world of graphs</vt:lpstr>
      <vt:lpstr>So what’s a graph?</vt:lpstr>
      <vt:lpstr>So what’s a graph?</vt:lpstr>
      <vt:lpstr>How to represent a graph?</vt:lpstr>
      <vt:lpstr>How to represent a graph?</vt:lpstr>
      <vt:lpstr>How to represent a graph?</vt:lpstr>
      <vt:lpstr>Just a few terms</vt:lpstr>
      <vt:lpstr>Special graphs (undirected)</vt:lpstr>
      <vt:lpstr>Note on directed graphs</vt:lpstr>
      <vt:lpstr>Some properties of trees...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1</dc:title>
  <cp:lastModifiedBy>Adriaan Lecorche</cp:lastModifiedBy>
  <cp:revision>2</cp:revision>
  <dcterms:modified xsi:type="dcterms:W3CDTF">2023-02-28T11:19:34Z</dcterms:modified>
</cp:coreProperties>
</file>