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13C424-A188-4F4E-BE1E-DD397F249190}">
  <a:tblStyle styleId="{EC13C424-A188-4F4E-BE1E-DD397F249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c1d5f0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c1d5f0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940ba0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940ba0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c1d5f0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c1d5f0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c1d5f0b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c1d5f0b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c1d5f0b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c1d5f0b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c1d5f0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c1d5f0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c1d5f0b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c1d5f0b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c1d5f0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c1d5f0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c1d5f0b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c1d5f0b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c1d5f0b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c1d5f0b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c1d5f0b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c1d5f0b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c1d5f0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c1d5f0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c1d5f0b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c1d5f0b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c1d5f0b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c1d5f0b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c1d5f0b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c1d5f0b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c1d5f0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c1d5f0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940ba0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940ba0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940ba0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940ba0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940ba0f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a940ba0f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ion#Number_of_combinations_with_repeti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explo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tertool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esian_produ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mu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12035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space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30442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you have is a hammer, everything looks like a nail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tour of theses functions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combinations_with_replacement</a:t>
            </a:r>
            <a:r>
              <a:rPr lang="en"/>
              <a:t>(p, 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 an iterable and create every combination of length r with replacement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as combination, but we can repeat the same element multiple times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: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p is used as the size of the iterable p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8589"/>
            <a:ext cx="8520601" cy="36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125" y="3180625"/>
            <a:ext cx="3886224" cy="6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- let’s solve our example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340650" y="1266000"/>
            <a:ext cx="4368900" cy="27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itertools import combinations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arr = [int(n) for n in input().split()]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gen = (sub for size in range(len(arr))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for sub in combinations(arr, size))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sub in gen: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sum(sub) == 42: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print(sub)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" name="Google Shape;175;p24"/>
          <p:cNvCxnSpPr/>
          <p:nvPr/>
        </p:nvCxnSpPr>
        <p:spPr>
          <a:xfrm>
            <a:off x="5063925" y="1338325"/>
            <a:ext cx="0" cy="26187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4"/>
          <p:cNvSpPr txBox="1"/>
          <p:nvPr/>
        </p:nvSpPr>
        <p:spPr>
          <a:xfrm>
            <a:off x="5686075" y="1266000"/>
            <a:ext cx="2973000" cy="24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10 12 25 30 17 8 14 9 6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(12, 30)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(25, 17)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(25, 8, 9)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(10, 12, 14, 6)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(10, 17, 9, 6)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11700" y="4094500"/>
            <a:ext cx="52515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is Python magic called a </a:t>
            </a:r>
            <a:r>
              <a:rPr lang="en" sz="1800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generator expression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 Ask me if you want to know more.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to use brute force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11700" y="1425125"/>
            <a:ext cx="8520600" cy="31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There is a problem called </a:t>
            </a:r>
            <a:r>
              <a:rPr lang="en" i="1">
                <a:solidFill>
                  <a:srgbClr val="F3F3F3"/>
                </a:solidFill>
              </a:rPr>
              <a:t>combinatorial explosion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Cf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https://en.wikipedia.org/wiki/Combinatorial_explosion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Tl; dr: the search space is often a lot bigger than the input size (e.g exponential)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Previous example: for an array of size n, there are 2^n - 1 non-empty subsets…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 strike="sngStrike"/>
              <a:t>not</a:t>
            </a:r>
            <a:r>
              <a:rPr lang="en"/>
              <a:t> to use brute force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11700" y="1425125"/>
            <a:ext cx="8333100" cy="31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dirty="0">
                <a:solidFill>
                  <a:srgbClr val="F3F3F3"/>
                </a:solidFill>
              </a:rPr>
              <a:t>Brute force is a good way to </a:t>
            </a:r>
            <a:r>
              <a:rPr lang="en" b="1" dirty="0">
                <a:solidFill>
                  <a:srgbClr val="F3F3F3"/>
                </a:solidFill>
              </a:rPr>
              <a:t>test</a:t>
            </a:r>
            <a:r>
              <a:rPr lang="en" dirty="0">
                <a:solidFill>
                  <a:srgbClr val="F3F3F3"/>
                </a:solidFill>
              </a:rPr>
              <a:t> if more complicated algorithms are correct (you compare their results on small sets)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dirty="0">
                <a:solidFill>
                  <a:srgbClr val="F3F3F3"/>
                </a:solidFill>
              </a:rPr>
              <a:t>Sometimes you just don’t know a better algorithm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But, can’t we reduce the search space a little bit?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→ often you can use </a:t>
            </a:r>
            <a:r>
              <a:rPr lang="en" i="1" dirty="0">
                <a:solidFill>
                  <a:srgbClr val="F3F3F3"/>
                </a:solidFill>
              </a:rPr>
              <a:t>backtracking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it, before it’s too late 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- 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7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We need to reduce the </a:t>
            </a:r>
            <a:r>
              <a:rPr lang="en" i="1">
                <a:solidFill>
                  <a:srgbClr val="F3F3F3"/>
                </a:solidFill>
              </a:rPr>
              <a:t>search space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Example: sudoku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Try to fill the sudoku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Everytime you encounter a conflict, change the last number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If no number is ok, erase and change the previous one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etc</a:t>
            </a: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4851238" y="882588"/>
          <a:ext cx="3635325" cy="3956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4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6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8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9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1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2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2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7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3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4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8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1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3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4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2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5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5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FFFF"/>
                          </a:solidFill>
                        </a:rPr>
                        <a:t>9</a:t>
                      </a:r>
                      <a:endParaRPr sz="1600">
                        <a:solidFill>
                          <a:srgbClr val="00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- concepts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idea of backtracking is to: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build the elements of the search space incrementally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eliminate wrong partial solutions → and therefore all solutions that contain them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think of the search space as a </a:t>
            </a:r>
            <a:r>
              <a:rPr lang="en" i="1">
                <a:solidFill>
                  <a:srgbClr val="F3F3F3"/>
                </a:solidFill>
              </a:rPr>
              <a:t>tree</a:t>
            </a:r>
            <a:r>
              <a:rPr lang="en">
                <a:solidFill>
                  <a:srgbClr val="F3F3F3"/>
                </a:solidFill>
              </a:rPr>
              <a:t>, you will often use a </a:t>
            </a:r>
            <a:r>
              <a:rPr lang="en" i="1">
                <a:solidFill>
                  <a:srgbClr val="F3F3F3"/>
                </a:solidFill>
              </a:rPr>
              <a:t>recursive function</a:t>
            </a:r>
            <a:endParaRPr i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E.g for sudoku, each level of the tree corresponds to a empty cell in the grid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3F3F3"/>
                </a:solidFill>
              </a:rPr>
              <a:t>→ the size of the search space is 9^n but many cases can be discarded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 backtracking sudoku solver in Python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74900" y="1152475"/>
            <a:ext cx="507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def is_valid(grid, i, j, val):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line = grid[i]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column = [grid[k][j] for k in range(9)]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square = [grid[3 * (i // 3) + k][3 * (j // 3) + l]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    for k in range(3) for l in range(3)]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return not (val in line or val in column or val in square)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def backtracking(grid, i, j):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if i == 9: return True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nexti, nextj = (i if j &lt; 8 else i + 1), (j + 1) % 9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if grid[i][j] != 0: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return backtracking(grid, nexti, nextj)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for val in range(1, 10):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if is_valid(grid, i, j, val):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  grid[i][j] = val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  if backtracking(grid, nexti, nextj): return True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  grid[i][j] = 0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678825" y="1152475"/>
            <a:ext cx="328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grid = [list(map(int, input().split()))</a:t>
            </a: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for _ in range(9)]</a:t>
            </a: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if not backtracking(grid, 0, 0):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print("Impossible")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print("\n".join(" ".join(</a:t>
            </a: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  map(str, grid[i]))</a:t>
            </a: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  for i in range(9)))</a:t>
            </a:r>
            <a:br>
              <a:rPr lang="en" sz="1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5418400" y="1229825"/>
            <a:ext cx="0" cy="34578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 backtracking sudoku solver in Python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880875" y="1237075"/>
            <a:ext cx="2126700" cy="29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IN: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5 3 0 0 7 0 0 0 0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6 0 0 1 9 5 0 0 0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0 9 8 0 0 0 0 6 0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8 0 0 0 6 0 0 0 3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4 0 0 8 0 3 0 0 1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7 0 0 0 2 0 0 0 6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0 6 0 0 0 0 2 8 0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0 0 0 4 1 9 0 0 5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0 0 0 0 8 0 0 7 9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432900" y="1237075"/>
            <a:ext cx="20256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5 3 4 6 7 8 9 1 2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6 7 2 1 9 5 3 4 8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1 9 8 3 4 2 5 6 7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8 5 9 7 6 1 4 2 3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4 2 6 8 5 3 7 9 1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7 1 3 9 2 4 8 5 6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9 6 1 5 3 7 2 8 4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2 8 7 4 1 9 6 3 5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3 4 5 2 8 6 1 7 9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4572000" y="1237075"/>
            <a:ext cx="0" cy="27852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 txBox="1"/>
          <p:nvPr/>
        </p:nvSpPr>
        <p:spPr>
          <a:xfrm>
            <a:off x="2539200" y="4210300"/>
            <a:ext cx="55269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Partial candidates explored: 6428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Total size of the workspace: 8,86293812×10²¹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66175" y="1425125"/>
            <a:ext cx="67209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Slides:				Louis Sugy, Arthur Tondereau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Sudoku sample:		Wikipedia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Space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Ensemble of all solutions we have to choose from to get the optimal answer</a:t>
            </a:r>
            <a:endParaRPr sz="2400"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Often what is asked from us is not the solution but one of its properties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Space on an example : minimum pair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388850" y="2248113"/>
            <a:ext cx="63663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0  5  8  6  -1  4  9  10  2</a:t>
            </a:r>
            <a:endParaRPr sz="48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Find the minimum pair on the list IE the pair with the minimum sum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64100" y="3634750"/>
            <a:ext cx="10836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821975" y="3634750"/>
            <a:ext cx="85206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Search space : all the pairs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sense of your search 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representation 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 where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 : first element of the pair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Column : second element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 : two for loops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4960550" y="1360850"/>
          <a:ext cx="3871750" cy="3112000"/>
        </p:xfrm>
        <a:graphic>
          <a:graphicData uri="http://schemas.openxmlformats.org/drawingml/2006/table">
            <a:tbl>
              <a:tblPr>
                <a:noFill/>
                <a:tableStyleId>{EC13C424-A188-4F4E-BE1E-DD397F249190}</a:tableStyleId>
              </a:tblPr>
              <a:tblGrid>
                <a:gridCol w="77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0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5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8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6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0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-----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5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8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6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5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5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-----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13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11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8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8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13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-----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14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6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6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11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EFEFEF"/>
                          </a:solidFill>
                        </a:rPr>
                        <a:t>14</a:t>
                      </a:r>
                      <a:endParaRPr sz="240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-----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Google Shape;83;p16"/>
          <p:cNvSpPr/>
          <p:nvPr/>
        </p:nvSpPr>
        <p:spPr>
          <a:xfrm>
            <a:off x="5719575" y="1988825"/>
            <a:ext cx="3112800" cy="2484000"/>
          </a:xfrm>
          <a:prstGeom prst="rtTriangle">
            <a:avLst/>
          </a:prstGeom>
          <a:solidFill>
            <a:srgbClr val="FF0000">
              <a:alpha val="4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- introduction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Example: I want to find all subsets of a set which sum is 42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I can: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dirty="0">
                <a:solidFill>
                  <a:srgbClr val="F3F3F3"/>
                </a:solidFill>
              </a:rPr>
              <a:t>make a list of all subsets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dirty="0">
                <a:solidFill>
                  <a:srgbClr val="F3F3F3"/>
                </a:solidFill>
              </a:rPr>
              <a:t>for each subset, calculate the sum and check if it is 42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3F3F3"/>
                </a:solidFill>
              </a:rPr>
              <a:t>Search space:</a:t>
            </a:r>
            <a:r>
              <a:rPr lang="en" dirty="0">
                <a:solidFill>
                  <a:srgbClr val="F3F3F3"/>
                </a:solidFill>
              </a:rPr>
              <a:t>		all subsets of the array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rgbClr val="F3F3F3"/>
                </a:solidFill>
              </a:rPr>
              <a:t>Test:</a:t>
            </a:r>
            <a:r>
              <a:rPr lang="en" dirty="0">
                <a:solidFill>
                  <a:srgbClr val="F3F3F3"/>
                </a:solidFill>
              </a:rPr>
              <a:t> 			the sum is 42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772879" y="3439138"/>
            <a:ext cx="31899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 </a:t>
            </a:r>
            <a:r>
              <a:rPr lang="en" sz="1800" i="1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brute force search</a:t>
            </a:r>
            <a:r>
              <a:rPr lang="en" sz="1800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has a </a:t>
            </a:r>
            <a:r>
              <a:rPr lang="en" sz="1800" i="1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search space</a:t>
            </a:r>
            <a:r>
              <a:rPr lang="en" sz="1800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and a </a:t>
            </a:r>
            <a:r>
              <a:rPr lang="en" sz="1800" i="1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test</a:t>
            </a:r>
            <a:endParaRPr i="1" dirty="0"/>
          </a:p>
        </p:txBody>
      </p:sp>
      <p:sp>
        <p:nvSpPr>
          <p:cNvPr id="130" name="Google Shape;130;p18"/>
          <p:cNvSpPr/>
          <p:nvPr/>
        </p:nvSpPr>
        <p:spPr>
          <a:xfrm>
            <a:off x="5361050" y="3388150"/>
            <a:ext cx="267600" cy="889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- construct the search space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6100" cy="3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python module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itertools</a:t>
            </a:r>
            <a:r>
              <a:rPr lang="en">
                <a:solidFill>
                  <a:srgbClr val="FFFFFF"/>
                </a:solidFill>
              </a:rPr>
              <a:t> provides useful tools to construct the search space.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https://docs.python.org/3/library/itertools.html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&gt;&gt;&gt; list(product("ab", "cd"))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[('a', 'c'), ('a', 'd'), ('b', 'c'), ('b', 'd')]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&gt;&gt;&gt; list(permutations("abc", 2))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[('a', 'b'), ('a', 'c'), ('b', 'a'), ('b', 'c'), ('c', 'a'), ('c', 'b')]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&gt;&gt;&gt; list(combinations("abc", 2))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[('a', 'b'), ('a', 'c'), ('b', 'c')]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&gt;&gt;&gt; list(combinations_with_replacement("abc", 2))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[('a', 'a'), ('a', 'b'), ('a', 'c'), ('b', 'b'), ('b', 'c'), ('c', 'c')]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Note:</a:t>
            </a:r>
            <a:r>
              <a:rPr lang="en">
                <a:solidFill>
                  <a:srgbClr val="FFFFFF"/>
                </a:solidFill>
              </a:rPr>
              <a:t> we use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list()</a:t>
            </a:r>
            <a:r>
              <a:rPr lang="en">
                <a:solidFill>
                  <a:srgbClr val="FFFFFF"/>
                </a:solidFill>
              </a:rPr>
              <a:t> because the return values are </a:t>
            </a:r>
            <a:r>
              <a:rPr lang="en" i="1">
                <a:solidFill>
                  <a:srgbClr val="FFFFFF"/>
                </a:solidFill>
              </a:rPr>
              <a:t>lazy-evaluated</a:t>
            </a:r>
            <a:r>
              <a:rPr lang="en">
                <a:solidFill>
                  <a:srgbClr val="FFFFFF"/>
                </a:solidFill>
              </a:rPr>
              <a:t> iterables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→	these are very useful to save memory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tour of theses functions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product</a:t>
            </a:r>
            <a:r>
              <a:rPr lang="en"/>
              <a:t>(q</a:t>
            </a:r>
            <a:r>
              <a:rPr lang="en" baseline="-25000"/>
              <a:t>1</a:t>
            </a:r>
            <a:r>
              <a:rPr lang="en"/>
              <a:t>,q</a:t>
            </a:r>
            <a:r>
              <a:rPr lang="en" baseline="-25000"/>
              <a:t>2</a:t>
            </a:r>
            <a:r>
              <a:rPr lang="en"/>
              <a:t>,...,[repeat=1])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take multiple iterables and output the cartesian product between them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repeat field indicate how many time do we take the iterables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q</a:t>
            </a:r>
            <a:r>
              <a:rPr lang="en" baseline="-25000"/>
              <a:t>i</a:t>
            </a:r>
            <a:r>
              <a:rPr lang="en"/>
              <a:t> is the size of each iterable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03300"/>
            <a:ext cx="8520601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064" y="3288025"/>
            <a:ext cx="1814611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tour of theses functions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permutation</a:t>
            </a:r>
            <a:r>
              <a:rPr lang="en"/>
              <a:t>(p, [r=len(p)])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 an iterable and create every permutation of length 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permutation is an ordered (order is important) of element without repetition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:				For example with r=2, the complexity is p*(p-1)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p is used as the size of the iterable p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05325"/>
            <a:ext cx="8520600" cy="3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350" y="3202200"/>
            <a:ext cx="1127750" cy="5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tour of theses functions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combinations</a:t>
            </a:r>
            <a:r>
              <a:rPr lang="en"/>
              <a:t>(p, 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 an iterable and create every combination of length 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combination is a non ordered of element without repetition, since it is non ordered, AB and BA are the same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: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p is used as the size of the iterable p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91392"/>
            <a:ext cx="8520600" cy="44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9725" y="3504000"/>
            <a:ext cx="250845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Office PowerPoint</Application>
  <PresentationFormat>Affichage à l'écran (16:9)</PresentationFormat>
  <Paragraphs>227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Consolas</vt:lpstr>
      <vt:lpstr>Oswald</vt:lpstr>
      <vt:lpstr>Arial</vt:lpstr>
      <vt:lpstr>Average</vt:lpstr>
      <vt:lpstr>Slate</vt:lpstr>
      <vt:lpstr>Search space and brute force</vt:lpstr>
      <vt:lpstr>Search Space</vt:lpstr>
      <vt:lpstr>Search Space on an example : minimum pair</vt:lpstr>
      <vt:lpstr>Make sense of your search space </vt:lpstr>
      <vt:lpstr>Brute force - introduction</vt:lpstr>
      <vt:lpstr>Brute force - construct the search space</vt:lpstr>
      <vt:lpstr>Quick tour of theses functions</vt:lpstr>
      <vt:lpstr>Quick tour of theses functions</vt:lpstr>
      <vt:lpstr>Quick tour of theses functions</vt:lpstr>
      <vt:lpstr>Quick tour of theses functions</vt:lpstr>
      <vt:lpstr>Brute force - let’s solve our example</vt:lpstr>
      <vt:lpstr>Why not to use brute force</vt:lpstr>
      <vt:lpstr>Why not to use brute force</vt:lpstr>
      <vt:lpstr>Backtracking</vt:lpstr>
      <vt:lpstr>Backtracking - introduction</vt:lpstr>
      <vt:lpstr>Backtracking - concepts</vt:lpstr>
      <vt:lpstr>Implementation of a backtracking sudoku solver in Python</vt:lpstr>
      <vt:lpstr>Implementation of a backtracking sudoku solver in Python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space and brute force</dc:title>
  <cp:lastModifiedBy>Adriaan Lecorche</cp:lastModifiedBy>
  <cp:revision>1</cp:revision>
  <dcterms:modified xsi:type="dcterms:W3CDTF">2022-10-25T15:09:29Z</dcterms:modified>
</cp:coreProperties>
</file>