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ee2c98e8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ee2c98e8c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ee2c98e8c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ee2c98e8c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e2c98e8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e2c98e8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e2c98e8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e2c98e8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e2c98e8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e2c98e8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e2c98e8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e2c98e8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7877808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7877808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7877808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7877808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09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ee2c98e8c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ee2c98e8c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ee2c98e8c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ee2c98e8c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977112/how-to-find-the-shortest-simple-path-in-a-tree-in-a-linear-ti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A*_search_algorithm" TargetMode="External"/><Relationship Id="rId4" Type="http://schemas.openxmlformats.org/officeDocument/2006/relationships/hyperlink" Target="https://en.wikipedia.org/wiki/Floyd_Warshal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71250" y="1752500"/>
            <a:ext cx="78015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Graph Theory 3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1250" y="3174875"/>
            <a:ext cx="78015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Shortest Path</a:t>
            </a:r>
            <a:endParaRPr sz="24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124250" y="16919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89500" y="153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38000" y="352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4250" y="29137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100" y="3213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615800" y="44868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500550" y="153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828475" y="10493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562525" y="5518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685450" y="17669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920725" y="25555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491350" y="46149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91400" y="37107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657175" y="44651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392450" y="4286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61700" y="4743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495900" y="19723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9458275" y="36092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9206300" y="-1051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3"/>
          <p:cNvCxnSpPr>
            <a:stCxn id="77" idx="6"/>
            <a:endCxn id="61" idx="2"/>
          </p:cNvCxnSpPr>
          <p:nvPr/>
        </p:nvCxnSpPr>
        <p:spPr>
          <a:xfrm rot="10800000" flipH="1">
            <a:off x="-137700" y="1871225"/>
            <a:ext cx="1262100" cy="28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62" idx="5"/>
            <a:endCxn id="61" idx="1"/>
          </p:cNvCxnSpPr>
          <p:nvPr/>
        </p:nvCxnSpPr>
        <p:spPr>
          <a:xfrm>
            <a:off x="695243" y="459443"/>
            <a:ext cx="481500" cy="12849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6"/>
            <a:endCxn id="63" idx="2"/>
          </p:cNvCxnSpPr>
          <p:nvPr/>
        </p:nvCxnSpPr>
        <p:spPr>
          <a:xfrm>
            <a:off x="747700" y="332800"/>
            <a:ext cx="1790400" cy="199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61" idx="7"/>
            <a:endCxn id="63" idx="3"/>
          </p:cNvCxnSpPr>
          <p:nvPr/>
        </p:nvCxnSpPr>
        <p:spPr>
          <a:xfrm rot="10800000" flipH="1">
            <a:off x="1429993" y="658432"/>
            <a:ext cx="1160400" cy="1086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63" idx="6"/>
            <a:endCxn id="67" idx="2"/>
          </p:cNvCxnSpPr>
          <p:nvPr/>
        </p:nvCxnSpPr>
        <p:spPr>
          <a:xfrm rot="10800000" flipH="1">
            <a:off x="2896200" y="332725"/>
            <a:ext cx="2604300" cy="199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endCxn id="69" idx="2"/>
          </p:cNvCxnSpPr>
          <p:nvPr/>
        </p:nvCxnSpPr>
        <p:spPr>
          <a:xfrm>
            <a:off x="5858825" y="332875"/>
            <a:ext cx="1703700" cy="3981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68" idx="7"/>
            <a:endCxn id="67" idx="3"/>
          </p:cNvCxnSpPr>
          <p:nvPr/>
        </p:nvCxnSpPr>
        <p:spPr>
          <a:xfrm rot="10800000" flipH="1">
            <a:off x="5134218" y="459457"/>
            <a:ext cx="418800" cy="64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63" idx="5"/>
            <a:endCxn id="68" idx="2"/>
          </p:cNvCxnSpPr>
          <p:nvPr/>
        </p:nvCxnSpPr>
        <p:spPr>
          <a:xfrm>
            <a:off x="2843743" y="658568"/>
            <a:ext cx="1984800" cy="569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69" idx="5"/>
            <a:endCxn id="70" idx="1"/>
          </p:cNvCxnSpPr>
          <p:nvPr/>
        </p:nvCxnSpPr>
        <p:spPr>
          <a:xfrm>
            <a:off x="7868268" y="857618"/>
            <a:ext cx="869700" cy="9618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71" idx="7"/>
            <a:endCxn id="70" idx="3"/>
          </p:cNvCxnSpPr>
          <p:nvPr/>
        </p:nvCxnSpPr>
        <p:spPr>
          <a:xfrm rot="10800000" flipH="1">
            <a:off x="8226468" y="2072532"/>
            <a:ext cx="511500" cy="535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endCxn id="71" idx="0"/>
          </p:cNvCxnSpPr>
          <p:nvPr/>
        </p:nvCxnSpPr>
        <p:spPr>
          <a:xfrm>
            <a:off x="7741625" y="910075"/>
            <a:ext cx="358200" cy="16455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endCxn id="71" idx="1"/>
          </p:cNvCxnSpPr>
          <p:nvPr/>
        </p:nvCxnSpPr>
        <p:spPr>
          <a:xfrm>
            <a:off x="5806282" y="459432"/>
            <a:ext cx="2166900" cy="2148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>
            <a:endCxn id="64" idx="7"/>
          </p:cNvCxnSpPr>
          <p:nvPr/>
        </p:nvCxnSpPr>
        <p:spPr>
          <a:xfrm flipH="1">
            <a:off x="619993" y="1997832"/>
            <a:ext cx="556800" cy="9684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77" idx="5"/>
            <a:endCxn id="64" idx="1"/>
          </p:cNvCxnSpPr>
          <p:nvPr/>
        </p:nvCxnSpPr>
        <p:spPr>
          <a:xfrm>
            <a:off x="-190157" y="2278068"/>
            <a:ext cx="556800" cy="688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69" idx="7"/>
            <a:endCxn id="79" idx="2"/>
          </p:cNvCxnSpPr>
          <p:nvPr/>
        </p:nvCxnSpPr>
        <p:spPr>
          <a:xfrm rot="10800000" flipH="1">
            <a:off x="7868268" y="73932"/>
            <a:ext cx="1338000" cy="530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stCxn id="70" idx="0"/>
            <a:endCxn id="79" idx="3"/>
          </p:cNvCxnSpPr>
          <p:nvPr/>
        </p:nvCxnSpPr>
        <p:spPr>
          <a:xfrm rot="10800000" flipH="1">
            <a:off x="8864550" y="200600"/>
            <a:ext cx="394200" cy="1566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stCxn id="76" idx="6"/>
            <a:endCxn id="66" idx="2"/>
          </p:cNvCxnSpPr>
          <p:nvPr/>
        </p:nvCxnSpPr>
        <p:spPr>
          <a:xfrm rot="10800000" flipH="1">
            <a:off x="619900" y="4665900"/>
            <a:ext cx="996000" cy="256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stCxn id="66" idx="0"/>
            <a:endCxn id="65" idx="4"/>
          </p:cNvCxnSpPr>
          <p:nvPr/>
        </p:nvCxnSpPr>
        <p:spPr>
          <a:xfrm rot="10800000" flipH="1">
            <a:off x="1794900" y="3571550"/>
            <a:ext cx="215400" cy="915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stCxn id="65" idx="5"/>
            <a:endCxn id="75" idx="1"/>
          </p:cNvCxnSpPr>
          <p:nvPr/>
        </p:nvCxnSpPr>
        <p:spPr>
          <a:xfrm>
            <a:off x="2136843" y="3519205"/>
            <a:ext cx="1308000" cy="819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>
            <a:stCxn id="66" idx="6"/>
            <a:endCxn id="75" idx="2"/>
          </p:cNvCxnSpPr>
          <p:nvPr/>
        </p:nvCxnSpPr>
        <p:spPr>
          <a:xfrm rot="10800000" flipH="1">
            <a:off x="1974000" y="4464950"/>
            <a:ext cx="1418400" cy="201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64" idx="6"/>
            <a:endCxn id="65" idx="2"/>
          </p:cNvCxnSpPr>
          <p:nvPr/>
        </p:nvCxnSpPr>
        <p:spPr>
          <a:xfrm>
            <a:off x="672450" y="3092875"/>
            <a:ext cx="1158600" cy="299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3"/>
          <p:cNvCxnSpPr>
            <a:stCxn id="61" idx="5"/>
            <a:endCxn id="65" idx="1"/>
          </p:cNvCxnSpPr>
          <p:nvPr/>
        </p:nvCxnSpPr>
        <p:spPr>
          <a:xfrm>
            <a:off x="1429993" y="1997718"/>
            <a:ext cx="453600" cy="126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4221975" y="-8743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740150" y="58950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3"/>
          <p:cNvCxnSpPr>
            <a:endCxn id="103" idx="0"/>
          </p:cNvCxnSpPr>
          <p:nvPr/>
        </p:nvCxnSpPr>
        <p:spPr>
          <a:xfrm>
            <a:off x="1794750" y="4845000"/>
            <a:ext cx="124500" cy="1050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endCxn id="63" idx="7"/>
          </p:cNvCxnSpPr>
          <p:nvPr/>
        </p:nvCxnSpPr>
        <p:spPr>
          <a:xfrm flipH="1">
            <a:off x="2843743" y="-317118"/>
            <a:ext cx="1455600" cy="722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>
            <a:endCxn id="67" idx="1"/>
          </p:cNvCxnSpPr>
          <p:nvPr/>
        </p:nvCxnSpPr>
        <p:spPr>
          <a:xfrm>
            <a:off x="4401007" y="-516243"/>
            <a:ext cx="1152000" cy="7224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>
            <a:stCxn id="75" idx="6"/>
            <a:endCxn id="74" idx="2"/>
          </p:cNvCxnSpPr>
          <p:nvPr/>
        </p:nvCxnSpPr>
        <p:spPr>
          <a:xfrm>
            <a:off x="3750650" y="4465100"/>
            <a:ext cx="1906500" cy="179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3"/>
          <p:cNvCxnSpPr>
            <a:stCxn id="74" idx="6"/>
            <a:endCxn id="73" idx="3"/>
          </p:cNvCxnSpPr>
          <p:nvPr/>
        </p:nvCxnSpPr>
        <p:spPr>
          <a:xfrm rot="10800000" flipH="1">
            <a:off x="6015375" y="4016363"/>
            <a:ext cx="1028400" cy="6279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3"/>
          <p:cNvCxnSpPr>
            <a:stCxn id="73" idx="7"/>
            <a:endCxn id="71" idx="3"/>
          </p:cNvCxnSpPr>
          <p:nvPr/>
        </p:nvCxnSpPr>
        <p:spPr>
          <a:xfrm rot="10800000" flipH="1">
            <a:off x="7297143" y="2861357"/>
            <a:ext cx="675900" cy="9018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>
            <a:stCxn id="73" idx="5"/>
            <a:endCxn id="72" idx="1"/>
          </p:cNvCxnSpPr>
          <p:nvPr/>
        </p:nvCxnSpPr>
        <p:spPr>
          <a:xfrm>
            <a:off x="7297143" y="4016443"/>
            <a:ext cx="1246800" cy="651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3"/>
          <p:cNvSpPr/>
          <p:nvPr/>
        </p:nvSpPr>
        <p:spPr>
          <a:xfrm>
            <a:off x="4828475" y="56982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246025" y="55368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3"/>
          <p:cNvCxnSpPr>
            <a:endCxn id="74" idx="3"/>
          </p:cNvCxnSpPr>
          <p:nvPr/>
        </p:nvCxnSpPr>
        <p:spPr>
          <a:xfrm rot="10800000" flipH="1">
            <a:off x="5343332" y="4770905"/>
            <a:ext cx="366300" cy="9051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>
            <a:stCxn id="74" idx="5"/>
            <a:endCxn id="112" idx="1"/>
          </p:cNvCxnSpPr>
          <p:nvPr/>
        </p:nvCxnSpPr>
        <p:spPr>
          <a:xfrm>
            <a:off x="5962918" y="4770905"/>
            <a:ext cx="335700" cy="818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3"/>
          <p:cNvCxnSpPr>
            <a:endCxn id="78" idx="3"/>
          </p:cNvCxnSpPr>
          <p:nvPr/>
        </p:nvCxnSpPr>
        <p:spPr>
          <a:xfrm rot="10800000" flipH="1">
            <a:off x="8797032" y="3915018"/>
            <a:ext cx="713700" cy="75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3"/>
          <p:cNvCxnSpPr>
            <a:endCxn id="78" idx="1"/>
          </p:cNvCxnSpPr>
          <p:nvPr/>
        </p:nvCxnSpPr>
        <p:spPr>
          <a:xfrm>
            <a:off x="8226432" y="2861332"/>
            <a:ext cx="1284300" cy="80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More algorithms</a:t>
            </a:r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body" idx="1"/>
          </p:nvPr>
        </p:nvSpPr>
        <p:spPr>
          <a:xfrm>
            <a:off x="1589400" y="1183306"/>
            <a:ext cx="5850900" cy="26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 dirty="0">
                <a:solidFill>
                  <a:srgbClr val="F3F3F3"/>
                </a:solidFill>
              </a:rPr>
              <a:t>Depth-first search (in a tree): </a:t>
            </a:r>
            <a:r>
              <a:rPr lang="en-US" dirty="0">
                <a:solidFill>
                  <a:srgbClr val="F3F3F3"/>
                </a:solidFill>
                <a:hlinkClick r:id="rId3"/>
              </a:rPr>
              <a:t>https://stackoverflow.com/questions/4977112/how-to-find-the-shortest-simple-path-in-a-tree-in-a-linear-time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 dirty="0">
                <a:solidFill>
                  <a:srgbClr val="F3F3F3"/>
                </a:solidFill>
              </a:rPr>
              <a:t>Floyd-Warshall (shortest path between any pair of nodes): </a:t>
            </a:r>
            <a:r>
              <a:rPr lang="fr" u="sng" dirty="0">
                <a:solidFill>
                  <a:schemeClr val="hlink"/>
                </a:solidFill>
                <a:hlinkClick r:id="rId4"/>
              </a:rPr>
              <a:t>https://en.wikipedia.org/wiki/Floyd_Warshall</a:t>
            </a:r>
            <a:r>
              <a:rPr lang="fr" dirty="0">
                <a:solidFill>
                  <a:srgbClr val="F3F3F3"/>
                </a:solidFill>
              </a:rPr>
              <a:t> 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800"/>
              <a:buChar char="●"/>
            </a:pPr>
            <a:r>
              <a:rPr lang="fr" dirty="0">
                <a:solidFill>
                  <a:srgbClr val="F3F3F3"/>
                </a:solidFill>
              </a:rPr>
              <a:t>A* (extension of Dijkstra with heuristics): </a:t>
            </a:r>
            <a:r>
              <a:rPr lang="fr" u="sng" dirty="0">
                <a:solidFill>
                  <a:schemeClr val="hlink"/>
                </a:solidFill>
                <a:hlinkClick r:id="rId5"/>
              </a:rPr>
              <a:t>https://en.wikipedia.org/wiki/A*_search_algorithm</a:t>
            </a:r>
            <a:r>
              <a:rPr lang="fr" dirty="0">
                <a:solidFill>
                  <a:srgbClr val="F3F3F3"/>
                </a:solidFill>
              </a:rPr>
              <a:t> - we will probably talk about it later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>
            <a:spLocks noGrp="1"/>
          </p:cNvSpPr>
          <p:nvPr>
            <p:ph type="title"/>
          </p:nvPr>
        </p:nvSpPr>
        <p:spPr>
          <a:xfrm>
            <a:off x="295350" y="445025"/>
            <a:ext cx="20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Credits</a:t>
            </a:r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body" idx="1"/>
          </p:nvPr>
        </p:nvSpPr>
        <p:spPr>
          <a:xfrm>
            <a:off x="2260500" y="1911900"/>
            <a:ext cx="46230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3F3F3"/>
                </a:solidFill>
              </a:rPr>
              <a:t>Slides: Louis Sugy for INSAlgo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F3F3F3"/>
                </a:solidFill>
              </a:rPr>
              <a:t>GIFs</a:t>
            </a:r>
            <a:r>
              <a:rPr lang="fr-FR" dirty="0">
                <a:solidFill>
                  <a:srgbClr val="F3F3F3"/>
                </a:solidFill>
              </a:rPr>
              <a:t>: </a:t>
            </a:r>
            <a:r>
              <a:rPr lang="fr-FR" dirty="0" err="1">
                <a:solidFill>
                  <a:srgbClr val="F3F3F3"/>
                </a:solidFill>
              </a:rPr>
              <a:t>Lecorché</a:t>
            </a:r>
            <a:r>
              <a:rPr lang="fr-FR" dirty="0">
                <a:solidFill>
                  <a:srgbClr val="F3F3F3"/>
                </a:solidFill>
              </a:rPr>
              <a:t> Adriaan for </a:t>
            </a:r>
            <a:r>
              <a:rPr lang="fr-FR" dirty="0" err="1">
                <a:solidFill>
                  <a:srgbClr val="F3F3F3"/>
                </a:solidFill>
              </a:rPr>
              <a:t>INSAlgo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311700" y="445025"/>
            <a:ext cx="37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Last time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22225" y="1607400"/>
            <a:ext cx="39405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We are given a connected graph which edges all have the same weight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→ find the shortest path that connects two given nodes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(on this graph, in blue - its length is 5)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/!\ Multiple shortest paths are possible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4"/>
          <p:cNvCxnSpPr>
            <a:stCxn id="125" idx="4"/>
            <a:endCxn id="124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4"/>
          <p:cNvCxnSpPr>
            <a:stCxn id="125" idx="5"/>
            <a:endCxn id="123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4"/>
          <p:cNvCxnSpPr>
            <a:stCxn id="123" idx="3"/>
            <a:endCxn id="124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4"/>
          <p:cNvCxnSpPr>
            <a:stCxn id="123" idx="6"/>
            <a:endCxn id="126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4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14"/>
          <p:cNvCxnSpPr>
            <a:stCxn id="126" idx="1"/>
            <a:endCxn id="131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stCxn id="126" idx="6"/>
            <a:endCxn id="132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4"/>
          <p:cNvCxnSpPr>
            <a:stCxn id="135" idx="5"/>
            <a:endCxn id="131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14"/>
          <p:cNvCxnSpPr>
            <a:stCxn id="137" idx="0"/>
            <a:endCxn id="126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4"/>
          <p:cNvCxnSpPr>
            <a:stCxn id="140" idx="7"/>
            <a:endCxn id="139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4"/>
          <p:cNvCxnSpPr>
            <a:endCxn id="137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4"/>
          <p:cNvCxnSpPr>
            <a:endCxn id="138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4"/>
          <p:cNvCxnSpPr>
            <a:endCxn id="138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4"/>
          <p:cNvCxnSpPr>
            <a:stCxn id="144" idx="1"/>
            <a:endCxn id="139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/>
          <p:cNvCxnSpPr>
            <a:stCxn id="125" idx="7"/>
            <a:endCxn id="131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/>
          <p:cNvCxnSpPr>
            <a:stCxn id="124" idx="5"/>
            <a:endCxn id="139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4"/>
          <p:cNvCxnSpPr>
            <a:stCxn id="123" idx="5"/>
            <a:endCxn id="137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311700" y="445025"/>
            <a:ext cx="37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Breadth-first search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44550" y="1094500"/>
            <a:ext cx="49398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Put one end of the path in a queue and iterate: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dequeue one element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enqueue all unvisited neighbors and mark the element as their parent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Then, from the other end of the path, follow the parent-child relationships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(the nodes are visited in order of distance from the starting node, as shown on the right)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3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3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2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2</a:t>
            </a:r>
            <a:endParaRPr>
              <a:solidFill>
                <a:srgbClr val="9FC5E8"/>
              </a:solidFill>
            </a:endParaRPr>
          </a:p>
        </p:txBody>
      </p:sp>
      <p:cxnSp>
        <p:nvCxnSpPr>
          <p:cNvPr id="161" name="Google Shape;161;p15"/>
          <p:cNvCxnSpPr>
            <a:stCxn id="159" idx="4"/>
            <a:endCxn id="158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5"/>
          <p:cNvCxnSpPr>
            <a:stCxn id="159" idx="5"/>
            <a:endCxn id="157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5"/>
          <p:cNvCxnSpPr>
            <a:stCxn id="157" idx="3"/>
            <a:endCxn id="158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5"/>
          <p:cNvCxnSpPr>
            <a:stCxn id="157" idx="6"/>
            <a:endCxn id="160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5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1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3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167" name="Google Shape;167;p15"/>
          <p:cNvCxnSpPr>
            <a:stCxn id="160" idx="1"/>
            <a:endCxn id="165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5"/>
          <p:cNvCxnSpPr>
            <a:stCxn id="160" idx="6"/>
            <a:endCxn id="166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5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6D7A8"/>
                </a:solidFill>
              </a:rPr>
              <a:t>0</a:t>
            </a:r>
            <a:endParaRPr>
              <a:solidFill>
                <a:srgbClr val="B6D7A8"/>
              </a:solidFill>
            </a:endParaRPr>
          </a:p>
        </p:txBody>
      </p:sp>
      <p:cxnSp>
        <p:nvCxnSpPr>
          <p:cNvPr id="170" name="Google Shape;170;p15"/>
          <p:cNvCxnSpPr>
            <a:stCxn id="169" idx="5"/>
            <a:endCxn id="165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5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3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4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4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6D7A8"/>
                </a:solidFill>
              </a:rPr>
              <a:t>5</a:t>
            </a:r>
            <a:endParaRPr>
              <a:solidFill>
                <a:srgbClr val="B6D7A8"/>
              </a:solidFill>
            </a:endParaRPr>
          </a:p>
        </p:txBody>
      </p:sp>
      <p:cxnSp>
        <p:nvCxnSpPr>
          <p:cNvPr id="175" name="Google Shape;175;p15"/>
          <p:cNvCxnSpPr>
            <a:stCxn id="171" idx="0"/>
            <a:endCxn id="160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5"/>
          <p:cNvCxnSpPr>
            <a:stCxn id="174" idx="7"/>
            <a:endCxn id="173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5"/>
          <p:cNvCxnSpPr>
            <a:endCxn id="171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5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5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179" name="Google Shape;179;p15"/>
          <p:cNvCxnSpPr>
            <a:endCxn id="172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5"/>
          <p:cNvCxnSpPr>
            <a:endCxn id="172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5"/>
          <p:cNvCxnSpPr>
            <a:stCxn id="178" idx="1"/>
            <a:endCxn id="173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5"/>
          <p:cNvCxnSpPr>
            <a:stCxn id="159" idx="7"/>
            <a:endCxn id="165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5"/>
          <p:cNvCxnSpPr>
            <a:stCxn id="158" idx="5"/>
            <a:endCxn id="173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5"/>
          <p:cNvCxnSpPr>
            <a:stCxn id="157" idx="5"/>
            <a:endCxn id="171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5"/>
          <p:cNvSpPr txBox="1"/>
          <p:nvPr/>
        </p:nvSpPr>
        <p:spPr>
          <a:xfrm>
            <a:off x="400475" y="4476025"/>
            <a:ext cx="44760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→ Complexity :  O(|E| + |V|)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/>
        </p:nvSpPr>
        <p:spPr>
          <a:xfrm>
            <a:off x="311700" y="445025"/>
            <a:ext cx="435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Harder case: weighted edges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722225" y="1607400"/>
            <a:ext cx="39405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Now the edges have positive weights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→ we want to find the path which edges have the smallest sum, between two given nodes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(on this graph, this sum is 18)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/!\ Multiple best paths are possible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16"/>
          <p:cNvCxnSpPr>
            <a:stCxn id="194" idx="4"/>
            <a:endCxn id="193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6"/>
          <p:cNvCxnSpPr>
            <a:stCxn id="194" idx="5"/>
            <a:endCxn id="192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6"/>
          <p:cNvCxnSpPr>
            <a:stCxn id="192" idx="3"/>
            <a:endCxn id="193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>
            <a:stCxn id="192" idx="6"/>
            <a:endCxn id="195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6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16"/>
          <p:cNvCxnSpPr>
            <a:stCxn id="195" idx="1"/>
            <a:endCxn id="200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>
            <a:stCxn id="195" idx="6"/>
            <a:endCxn id="201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6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6"/>
          <p:cNvCxnSpPr>
            <a:stCxn id="204" idx="5"/>
            <a:endCxn id="200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6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16"/>
          <p:cNvCxnSpPr>
            <a:stCxn id="206" idx="0"/>
            <a:endCxn id="195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>
            <a:stCxn id="209" idx="7"/>
            <a:endCxn id="208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>
            <a:endCxn id="206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6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16"/>
          <p:cNvCxnSpPr>
            <a:endCxn id="207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6"/>
          <p:cNvCxnSpPr>
            <a:endCxn id="207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6"/>
          <p:cNvCxnSpPr>
            <a:stCxn id="213" idx="1"/>
            <a:endCxn id="208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6"/>
          <p:cNvCxnSpPr>
            <a:stCxn id="194" idx="7"/>
            <a:endCxn id="200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6"/>
          <p:cNvCxnSpPr>
            <a:stCxn id="193" idx="5"/>
            <a:endCxn id="208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6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4" name="Google Shape;234;p16"/>
          <p:cNvCxnSpPr>
            <a:stCxn id="192" idx="5"/>
            <a:endCxn id="206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16"/>
          <p:cNvSpPr txBox="1"/>
          <p:nvPr/>
        </p:nvSpPr>
        <p:spPr>
          <a:xfrm>
            <a:off x="6952763" y="23176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311700" y="445025"/>
            <a:ext cx="435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Dijkstra’s algorithm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394400" y="1207500"/>
            <a:ext cx="44208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Works only if the edges have positive weights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It’s a same idea than BFS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This time the nodes are added to a heap queue so that you always check the closest to the starting node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(on the right, the distance to the starting node is written on every node)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8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12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5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12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246" name="Google Shape;246;p17"/>
          <p:cNvCxnSpPr>
            <a:stCxn id="244" idx="4"/>
            <a:endCxn id="243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7"/>
          <p:cNvCxnSpPr>
            <a:stCxn id="244" idx="5"/>
            <a:endCxn id="242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7"/>
          <p:cNvCxnSpPr>
            <a:stCxn id="242" idx="3"/>
            <a:endCxn id="243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7"/>
          <p:cNvCxnSpPr>
            <a:stCxn id="242" idx="6"/>
            <a:endCxn id="245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17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3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16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252" name="Google Shape;252;p17"/>
          <p:cNvCxnSpPr>
            <a:stCxn id="245" idx="1"/>
            <a:endCxn id="250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7"/>
          <p:cNvCxnSpPr>
            <a:stCxn id="245" idx="6"/>
            <a:endCxn id="251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7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6D7A8"/>
                </a:solidFill>
              </a:rPr>
              <a:t>0</a:t>
            </a:r>
            <a:endParaRPr>
              <a:solidFill>
                <a:srgbClr val="B6D7A8"/>
              </a:solidFill>
            </a:endParaRPr>
          </a:p>
        </p:txBody>
      </p:sp>
      <p:cxnSp>
        <p:nvCxnSpPr>
          <p:cNvPr id="255" name="Google Shape;255;p17"/>
          <p:cNvCxnSpPr>
            <a:stCxn id="254" idx="5"/>
            <a:endCxn id="250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17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13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18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14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6D7A8"/>
                </a:solidFill>
              </a:rPr>
              <a:t>18</a:t>
            </a:r>
            <a:endParaRPr>
              <a:solidFill>
                <a:srgbClr val="B6D7A8"/>
              </a:solidFill>
            </a:endParaRPr>
          </a:p>
        </p:txBody>
      </p:sp>
      <p:cxnSp>
        <p:nvCxnSpPr>
          <p:cNvPr id="260" name="Google Shape;260;p17"/>
          <p:cNvCxnSpPr>
            <a:stCxn id="256" idx="0"/>
            <a:endCxn id="245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59" idx="7"/>
            <a:endCxn id="258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7"/>
          <p:cNvCxnSpPr>
            <a:endCxn id="256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17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22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264" name="Google Shape;264;p17"/>
          <p:cNvCxnSpPr>
            <a:endCxn id="257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7"/>
          <p:cNvCxnSpPr>
            <a:endCxn id="257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7"/>
          <p:cNvCxnSpPr>
            <a:stCxn id="263" idx="1"/>
            <a:endCxn id="258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7"/>
          <p:cNvCxnSpPr>
            <a:stCxn id="244" idx="7"/>
            <a:endCxn id="250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7"/>
          <p:cNvCxnSpPr>
            <a:stCxn id="243" idx="5"/>
            <a:endCxn id="258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7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4" name="Google Shape;284;p17"/>
          <p:cNvCxnSpPr>
            <a:stCxn id="242" idx="5"/>
            <a:endCxn id="256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17"/>
          <p:cNvSpPr txBox="1"/>
          <p:nvPr/>
        </p:nvSpPr>
        <p:spPr>
          <a:xfrm>
            <a:off x="6952763" y="23176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394400" y="4365050"/>
            <a:ext cx="50205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→ Complexity : O(|E| + |V| log |V|)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/>
        </p:nvSpPr>
        <p:spPr>
          <a:xfrm>
            <a:off x="311700" y="445025"/>
            <a:ext cx="736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Dijkstra’s algorithm : stolen gifs</a:t>
            </a:r>
            <a:endParaRPr sz="3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2" name="Google Shape;2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75" y="1167138"/>
            <a:ext cx="3871375" cy="29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sky, day&#10;&#10;Description automatically generated">
            <a:extLst>
              <a:ext uri="{FF2B5EF4-FFF2-40B4-BE49-F238E27FC236}">
                <a16:creationId xmlns:a16="http://schemas.microsoft.com/office/drawing/2014/main" id="{16064689-0B24-4916-0FB4-CEE74757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74" y="1406453"/>
            <a:ext cx="4807451" cy="25118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/>
        </p:nvSpPr>
        <p:spPr>
          <a:xfrm>
            <a:off x="311700" y="445025"/>
            <a:ext cx="736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Dijkstra’s algorithm : stolen gifs</a:t>
            </a:r>
            <a:endParaRPr sz="3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3" descr="A picture containing tree, outdoor, flower, plant&#10;&#10;Description automatically generated">
            <a:extLst>
              <a:ext uri="{FF2B5EF4-FFF2-40B4-BE49-F238E27FC236}">
                <a16:creationId xmlns:a16="http://schemas.microsoft.com/office/drawing/2014/main" id="{09879E4B-87F1-14B3-2468-E0DE7A54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02" y="1092766"/>
            <a:ext cx="4705196" cy="38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/>
        </p:nvSpPr>
        <p:spPr>
          <a:xfrm>
            <a:off x="311700" y="445025"/>
            <a:ext cx="513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Harder case: with negative edges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347725" y="1450200"/>
            <a:ext cx="46437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Now the edges can have positive or negative weights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This only works on directed graphs, because a negative edge on an undirected graph means a negative cycle and there is no solution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(on this graph, this sum is 9)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/!\ Multiple best paths are possible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19"/>
          <p:cNvCxnSpPr>
            <a:stCxn id="301" idx="4"/>
            <a:endCxn id="300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19"/>
          <p:cNvCxnSpPr>
            <a:stCxn id="301" idx="5"/>
            <a:endCxn id="299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19"/>
          <p:cNvCxnSpPr>
            <a:stCxn id="299" idx="3"/>
            <a:endCxn id="300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19"/>
          <p:cNvCxnSpPr>
            <a:stCxn id="299" idx="6"/>
            <a:endCxn id="302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7" name="Google Shape;307;p19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9" name="Google Shape;309;p19"/>
          <p:cNvCxnSpPr>
            <a:stCxn id="302" idx="1"/>
            <a:endCxn id="307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0" name="Google Shape;310;p19"/>
          <p:cNvCxnSpPr>
            <a:stCxn id="302" idx="6"/>
            <a:endCxn id="308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19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19"/>
          <p:cNvCxnSpPr>
            <a:stCxn id="311" idx="5"/>
            <a:endCxn id="307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19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19"/>
          <p:cNvCxnSpPr>
            <a:stCxn id="313" idx="0"/>
            <a:endCxn id="302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8" name="Google Shape;318;p19"/>
          <p:cNvCxnSpPr>
            <a:stCxn id="316" idx="7"/>
            <a:endCxn id="315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" name="Google Shape;319;p19"/>
          <p:cNvCxnSpPr>
            <a:endCxn id="313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0" name="Google Shape;320;p19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1" name="Google Shape;321;p19"/>
          <p:cNvCxnSpPr>
            <a:endCxn id="314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9"/>
          <p:cNvCxnSpPr>
            <a:endCxn id="314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3" name="Google Shape;323;p19"/>
          <p:cNvCxnSpPr>
            <a:stCxn id="320" idx="1"/>
            <a:endCxn id="315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4" name="Google Shape;324;p19"/>
          <p:cNvCxnSpPr>
            <a:stCxn id="301" idx="7"/>
            <a:endCxn id="307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5" name="Google Shape;325;p19"/>
          <p:cNvCxnSpPr>
            <a:stCxn id="300" idx="5"/>
            <a:endCxn id="315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19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-1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-2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1" name="Google Shape;341;p19"/>
          <p:cNvCxnSpPr>
            <a:stCxn id="299" idx="5"/>
            <a:endCxn id="313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19"/>
          <p:cNvSpPr txBox="1"/>
          <p:nvPr/>
        </p:nvSpPr>
        <p:spPr>
          <a:xfrm>
            <a:off x="6952763" y="23176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-6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/>
        </p:nvSpPr>
        <p:spPr>
          <a:xfrm>
            <a:off x="311700" y="445025"/>
            <a:ext cx="513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Bellman-Ford algorithm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201600" y="1120025"/>
            <a:ext cx="50895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This algorithm marks all the nodes as infinitely far from the starting node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It then executes |V| </a:t>
            </a:r>
            <a:r>
              <a:rPr lang="fr" sz="1800" i="1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relaxations</a:t>
            </a:r>
            <a:endParaRPr sz="1800" i="1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 </a:t>
            </a:r>
            <a:r>
              <a:rPr lang="fr" sz="1800" i="1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relaxation</a:t>
            </a: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browses each edge to check if it can improve the current distance of one of its ends to the center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If at the end, progress can still be made, the graph contains a negative cycle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8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12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5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12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353" name="Google Shape;353;p20"/>
          <p:cNvCxnSpPr>
            <a:stCxn id="351" idx="4"/>
            <a:endCxn id="350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20"/>
          <p:cNvCxnSpPr>
            <a:stCxn id="351" idx="5"/>
            <a:endCxn id="349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20"/>
          <p:cNvCxnSpPr>
            <a:stCxn id="349" idx="3"/>
            <a:endCxn id="350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20"/>
          <p:cNvCxnSpPr>
            <a:stCxn id="349" idx="6"/>
            <a:endCxn id="352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7" name="Google Shape;357;p20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3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10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359" name="Google Shape;359;p20"/>
          <p:cNvCxnSpPr>
            <a:stCxn id="352" idx="1"/>
            <a:endCxn id="357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0" name="Google Shape;360;p20"/>
          <p:cNvCxnSpPr>
            <a:stCxn id="352" idx="6"/>
            <a:endCxn id="358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20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6D7A8"/>
                </a:solidFill>
              </a:rPr>
              <a:t>0</a:t>
            </a:r>
            <a:endParaRPr>
              <a:solidFill>
                <a:srgbClr val="B6D7A8"/>
              </a:solidFill>
            </a:endParaRPr>
          </a:p>
        </p:txBody>
      </p:sp>
      <p:cxnSp>
        <p:nvCxnSpPr>
          <p:cNvPr id="362" name="Google Shape;362;p20"/>
          <p:cNvCxnSpPr>
            <a:stCxn id="361" idx="5"/>
            <a:endCxn id="357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20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2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7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5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6D7A8"/>
                </a:solidFill>
              </a:rPr>
              <a:t>9</a:t>
            </a:r>
            <a:endParaRPr>
              <a:solidFill>
                <a:srgbClr val="B6D7A8"/>
              </a:solidFill>
            </a:endParaRPr>
          </a:p>
        </p:txBody>
      </p:sp>
      <p:cxnSp>
        <p:nvCxnSpPr>
          <p:cNvPr id="367" name="Google Shape;367;p20"/>
          <p:cNvCxnSpPr>
            <a:stCxn id="363" idx="0"/>
            <a:endCxn id="352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8" name="Google Shape;368;p20"/>
          <p:cNvCxnSpPr>
            <a:stCxn id="366" idx="7"/>
            <a:endCxn id="365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9" name="Google Shape;369;p20"/>
          <p:cNvCxnSpPr>
            <a:endCxn id="363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70" name="Google Shape;370;p20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A9999"/>
                </a:solidFill>
              </a:rPr>
              <a:t>13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371" name="Google Shape;371;p20"/>
          <p:cNvCxnSpPr>
            <a:endCxn id="364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0"/>
          <p:cNvCxnSpPr>
            <a:endCxn id="364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3" name="Google Shape;373;p20"/>
          <p:cNvCxnSpPr>
            <a:stCxn id="370" idx="1"/>
            <a:endCxn id="365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4" name="Google Shape;374;p20"/>
          <p:cNvCxnSpPr>
            <a:stCxn id="351" idx="7"/>
            <a:endCxn id="357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5" name="Google Shape;375;p20"/>
          <p:cNvCxnSpPr>
            <a:stCxn id="350" idx="5"/>
            <a:endCxn id="365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0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-1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-2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1" name="Google Shape;391;p20"/>
          <p:cNvCxnSpPr>
            <a:stCxn id="349" idx="5"/>
            <a:endCxn id="363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20"/>
          <p:cNvSpPr txBox="1"/>
          <p:nvPr/>
        </p:nvSpPr>
        <p:spPr>
          <a:xfrm>
            <a:off x="6952763" y="23176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-6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311700" y="4254725"/>
            <a:ext cx="3642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→ Complexity : O(|E| * |V|)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567</Words>
  <Application>Microsoft Office PowerPoint</Application>
  <PresentationFormat>On-screen Show (16:9)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Arial</vt:lpstr>
      <vt:lpstr>Oswald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algorithms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Adriaan Lecorche</cp:lastModifiedBy>
  <cp:revision>3</cp:revision>
  <dcterms:modified xsi:type="dcterms:W3CDTF">2023-03-14T11:35:54Z</dcterms:modified>
</cp:coreProperties>
</file>