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63" r:id="rId12"/>
    <p:sldId id="274" r:id="rId13"/>
    <p:sldId id="275" r:id="rId14"/>
    <p:sldId id="276" r:id="rId15"/>
    <p:sldId id="266" r:id="rId16"/>
    <p:sldId id="259" r:id="rId17"/>
    <p:sldId id="260" r:id="rId18"/>
    <p:sldId id="267" r:id="rId19"/>
    <p:sldId id="278" r:id="rId20"/>
    <p:sldId id="264" r:id="rId21"/>
    <p:sldId id="261" r:id="rId22"/>
    <p:sldId id="262" r:id="rId23"/>
    <p:sldId id="265" r:id="rId24"/>
    <p:sldId id="279" r:id="rId25"/>
  </p:sldIdLst>
  <p:sldSz cx="9144000" cy="5143500" type="screen16x9"/>
  <p:notesSz cx="6858000" cy="9144000"/>
  <p:embeddedFontLst>
    <p:embeddedFont>
      <p:font typeface="Average" panose="020B060402020202020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swald" panose="00000500000000000000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5d21130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5d21130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94081043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94081043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a9408104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a9408104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a9408104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a9408104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a9408104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a9408104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a94081043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a94081043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d1b7e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d1b7e8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a94081043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a94081043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a9408104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a9408104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94081043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94081043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94081043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94081043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d21130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5d21130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9408104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a9408104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9408104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a94081043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94081043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94081043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9deeff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9deeff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d1b7e8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d1b7e8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deeff4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deeff4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9deeff4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9deeff4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deeff4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deeff47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deeff47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9deeff47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9e75a5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9e75a5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5c3e996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5c3e996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fractions.html" TargetMode="External"/><Relationship Id="rId3" Type="http://schemas.openxmlformats.org/officeDocument/2006/relationships/hyperlink" Target="https://docs.python.org/3/library/copy.html" TargetMode="External"/><Relationship Id="rId7" Type="http://schemas.openxmlformats.org/officeDocument/2006/relationships/hyperlink" Target="https://docs.python.org/3/library/pprin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python.org/3/library/json.html" TargetMode="Externa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docs.python.org/3/library/functools.html" TargetMode="External"/><Relationship Id="rId9" Type="http://schemas.openxmlformats.org/officeDocument/2006/relationships/hyperlink" Target="https://docs.python.org/3/library/base64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7" Type="http://schemas.openxmlformats.org/officeDocument/2006/relationships/hyperlink" Target="https://docs.python.org/3/library/bise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python.org/3/library/collections.html" TargetMode="External"/><Relationship Id="rId5" Type="http://schemas.openxmlformats.org/officeDocument/2006/relationships/hyperlink" Target="https://docs.python.org/3/library/heapq.html" TargetMode="External"/><Relationship Id="rId4" Type="http://schemas.openxmlformats.org/officeDocument/2006/relationships/hyperlink" Target="https://docs.python.org/3/library/math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Standard Library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Useful modules for quick implementations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Heapq : a priority queue</a:t>
            </a:r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Will be essential for Dijkstra's Algorithm ԅ(¯﹃¯ԅ)</a:t>
            </a: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2308700" y="1923925"/>
            <a:ext cx="5175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heapq 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list = [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heapify(list)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(heappop(list))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heappush(list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(heappop(list))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(list)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44">
            <a:extLst>
              <a:ext uri="{FF2B5EF4-FFF2-40B4-BE49-F238E27FC236}">
                <a16:creationId xmlns:a16="http://schemas.microsoft.com/office/drawing/2014/main" id="{B824848A-820E-2E6C-8140-F26E2604D87F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dirty="0"/>
              <a:t>Deque : implementation of a 2-ended-queue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Can be a stack, as well as a queue : append left, right, push left, right</a:t>
            </a:r>
          </a:p>
        </p:txBody>
      </p:sp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Collections : data structures, containers</a:t>
            </a:r>
            <a:endParaRPr dirty="0"/>
          </a:p>
        </p:txBody>
      </p:sp>
      <p:sp>
        <p:nvSpPr>
          <p:cNvPr id="232" name="Google Shape;232;p43"/>
          <p:cNvSpPr txBox="1"/>
          <p:nvPr/>
        </p:nvSpPr>
        <p:spPr>
          <a:xfrm>
            <a:off x="2194560" y="2286000"/>
            <a:ext cx="35826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 = deque([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a.append(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5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Append right</a:t>
            </a:r>
            <a:endParaRPr sz="135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a.appendleft(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(a.pop())  </a:t>
            </a:r>
            <a:r>
              <a:rPr lang="en" sz="135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Pop right</a:t>
            </a:r>
            <a:endParaRPr sz="135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(a.popleft())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(a.popleft())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: Counter</a:t>
            </a:r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occurences in lists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Many easy exercises are based on counting =&gt; Cheese them !</a:t>
            </a:r>
            <a:endParaRPr dirty="0"/>
          </a:p>
        </p:txBody>
      </p:sp>
      <p:sp>
        <p:nvSpPr>
          <p:cNvPr id="239" name="Google Shape;239;p44"/>
          <p:cNvSpPr txBox="1"/>
          <p:nvPr/>
        </p:nvSpPr>
        <p:spPr>
          <a:xfrm>
            <a:off x="2196600" y="2286000"/>
            <a:ext cx="4750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(Counter(l))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(Counter(l).most_common())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: defaultdict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Dicts with elements initialized as a list, an object...</a:t>
            </a:r>
            <a:endParaRPr/>
          </a:p>
        </p:txBody>
      </p:sp>
      <p:sp>
        <p:nvSpPr>
          <p:cNvPr id="246" name="Google Shape;246;p45"/>
          <p:cNvSpPr txBox="1"/>
          <p:nvPr/>
        </p:nvSpPr>
        <p:spPr>
          <a:xfrm>
            <a:off x="2194560" y="2286000"/>
            <a:ext cx="4750800" cy="125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defaultdict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 = defaultdict(</a:t>
            </a: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].append(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(d.items())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 : array binary search</a:t>
            </a: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said you have to implement your own binary search algorithm 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Given a sorted list, get the position of an element to be inserted</a:t>
            </a:r>
            <a:endParaRPr dirty="0"/>
          </a:p>
        </p:txBody>
      </p:sp>
      <p:sp>
        <p:nvSpPr>
          <p:cNvPr id="175" name="Google Shape;175;p35"/>
          <p:cNvSpPr txBox="1"/>
          <p:nvPr/>
        </p:nvSpPr>
        <p:spPr>
          <a:xfrm>
            <a:off x="2194560" y="2286000"/>
            <a:ext cx="5002200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bisect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bisect_left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data = [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data.sort()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 := bisect_left(data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data.insert(a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;p27">
            <a:extLst>
              <a:ext uri="{FF2B5EF4-FFF2-40B4-BE49-F238E27FC236}">
                <a16:creationId xmlns:a16="http://schemas.microsoft.com/office/drawing/2014/main" id="{7EAC6FA1-1194-38D5-78E4-26A6B583B6E3}"/>
              </a:ext>
            </a:extLst>
          </p:cNvPr>
          <p:cNvSpPr txBox="1">
            <a:spLocks/>
          </p:cNvSpPr>
          <p:nvPr/>
        </p:nvSpPr>
        <p:spPr>
          <a:xfrm>
            <a:off x="274320" y="1463040"/>
            <a:ext cx="5342709" cy="26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</a:t>
            </a:r>
            <a:r>
              <a:rPr lang="en-US" dirty="0"/>
              <a:t> : hard copy an objects</a:t>
            </a:r>
          </a:p>
          <a:p>
            <a:r>
              <a:rPr lang="en-US" u="sng" dirty="0" err="1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functools</a:t>
            </a:r>
            <a:r>
              <a:rPr lang="en-US" dirty="0"/>
              <a:t> : magic functions</a:t>
            </a:r>
          </a:p>
          <a:p>
            <a:r>
              <a:rPr lang="en-US" u="sng" dirty="0">
                <a:solidFill>
                  <a:schemeClr val="hlink"/>
                </a:solidFill>
                <a:hlinkClick r:id="rId5"/>
              </a:rPr>
              <a:t>re</a:t>
            </a:r>
            <a:r>
              <a:rPr lang="en-US" dirty="0"/>
              <a:t> : Regular expressions for pattern matching</a:t>
            </a:r>
          </a:p>
          <a:p>
            <a:r>
              <a:rPr lang="en-US" u="sng" dirty="0" err="1">
                <a:solidFill>
                  <a:schemeClr val="hlink"/>
                </a:solidFill>
                <a:hlinkClick r:id="rId6"/>
              </a:rPr>
              <a:t>json</a:t>
            </a:r>
            <a:r>
              <a:rPr lang="en-US" dirty="0"/>
              <a:t> : you guessed it</a:t>
            </a:r>
          </a:p>
          <a:p>
            <a:r>
              <a:rPr lang="en-US" u="sng" dirty="0" err="1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pprint</a:t>
            </a:r>
            <a:r>
              <a:rPr lang="en-US" dirty="0"/>
              <a:t> : print, but prettier</a:t>
            </a:r>
          </a:p>
          <a:p>
            <a:r>
              <a:rPr lang="en-US" u="sng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fractions</a:t>
            </a:r>
            <a:r>
              <a:rPr lang="en-US" dirty="0"/>
              <a:t> : fraction</a:t>
            </a:r>
          </a:p>
          <a:p>
            <a:r>
              <a:rPr lang="en-US" u="sng" dirty="0">
                <a:solidFill>
                  <a:schemeClr val="hlink"/>
                </a:solidFill>
                <a:hlinkClick r:id="rId9"/>
              </a:rPr>
              <a:t>base64</a:t>
            </a:r>
            <a:r>
              <a:rPr lang="en-US" dirty="0"/>
              <a:t> : base64</a:t>
            </a:r>
          </a:p>
        </p:txBody>
      </p:sp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wait, there’s more !</a:t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800975" y="1036550"/>
            <a:ext cx="3471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smol ones</a:t>
            </a:r>
            <a:endParaRPr sz="1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: copy, like… for real</a:t>
            </a:r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don’t want to copy the pointer but the real object…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useful !</a:t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1460600" y="2571750"/>
            <a:ext cx="6737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copy.copy(</a:t>
            </a:r>
            <a:r>
              <a:rPr lang="en" sz="1500" i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				# Shallow (pointer) copy</a:t>
            </a:r>
            <a:endParaRPr sz="15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copy.deepcopy(</a:t>
            </a:r>
            <a:r>
              <a:rPr lang="en" sz="1500" i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[, </a:t>
            </a:r>
            <a:r>
              <a:rPr lang="en" sz="1500" i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memo</a:t>
            </a:r>
            <a:r>
              <a:rPr lang="en" sz="15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	# Deep (object) copy</a:t>
            </a:r>
            <a:endParaRPr sz="15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Functools, cached functions</a:t>
            </a:r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50" y="1452825"/>
            <a:ext cx="5334100" cy="10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6"/>
          <p:cNvSpPr txBox="1"/>
          <p:nvPr/>
        </p:nvSpPr>
        <p:spPr>
          <a:xfrm>
            <a:off x="1098775" y="2932250"/>
            <a:ext cx="59922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Cache the result of functions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Automatic memoization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still have to be proven...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: regular expressions and pattern matching</a:t>
            </a:r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Regex are dreaded, for good reasons. Though, they can be useful !</a:t>
            </a:r>
            <a:endParaRPr/>
          </a:p>
        </p:txBody>
      </p:sp>
      <p:sp>
        <p:nvSpPr>
          <p:cNvPr id="259" name="Google Shape;259;p47"/>
          <p:cNvSpPr txBox="1"/>
          <p:nvPr/>
        </p:nvSpPr>
        <p:spPr>
          <a:xfrm>
            <a:off x="2063100" y="2614950"/>
            <a:ext cx="5017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 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(match(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"^[0</a:t>
            </a:r>
            <a:r>
              <a:rPr lang="en" sz="135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9]{2}$"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(findall(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"[0</a:t>
            </a:r>
            <a:r>
              <a:rPr lang="en" sz="135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9]{2}"</a:t>
            </a: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"0901023"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: load/encode easily json objects</a:t>
            </a:r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back and forth json files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easy way to store arrays/dicts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1" name="Google Shape;161;p33"/>
          <p:cNvSpPr txBox="1"/>
          <p:nvPr/>
        </p:nvSpPr>
        <p:spPr>
          <a:xfrm>
            <a:off x="2194560" y="2286000"/>
            <a:ext cx="672900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"object.json"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f.write(json.dumps([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'baz'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None,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)}]))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"object.json"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a = f.readline()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dirty="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(json.loads(a))</a:t>
            </a:r>
            <a:endParaRPr sz="1350" dirty="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697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Isn’t Python alone powerful enough, you poser ?</a:t>
            </a:r>
            <a:endParaRPr dirty="0"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92625" y="3383975"/>
            <a:ext cx="81828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Tons of standard modules included in the base Python installation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You can use them on training websites and during contests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Many tools implementing commonly functions commonly used in competitive programming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375" y="1115150"/>
            <a:ext cx="3497244" cy="19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Pprint, because apes hate debuggers</a:t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75" y="2154800"/>
            <a:ext cx="7776650" cy="2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775" y="445025"/>
            <a:ext cx="2709000" cy="15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Fractions : fractions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problems may need to use fractions, and it’s a pain in the ass to reimplement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again, the PSL has a solution !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1955325" y="2457875"/>
            <a:ext cx="5598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&gt;&gt;&gt; Fraction(2,6) - Fraction(1,12)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Fraction(1, 4)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&gt;&gt;&gt; Fraction(2,6) * Fraction(1,12)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Fraction(1, 36)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 : encode and decode raw bytes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 seen those sequences with `=` at the end ? That’s base64</a:t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2018150" y="1900350"/>
            <a:ext cx="474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base64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 = base64.b64encode(</a:t>
            </a:r>
            <a:r>
              <a:rPr lang="en" sz="135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b"Lalalala"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(base64.b64decode(a))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66;p48" descr="Brute Force by Pokefan117 on DeviantArt">
            <a:extLst>
              <a:ext uri="{FF2B5EF4-FFF2-40B4-BE49-F238E27FC236}">
                <a16:creationId xmlns:a16="http://schemas.microsoft.com/office/drawing/2014/main" id="{781430FC-BF37-FCAD-6BCE-CA461DDA33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817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on, there’s a fuckton of them, which ones should I try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7"/>
          <p:cNvSpPr txBox="1"/>
          <p:nvPr/>
        </p:nvSpPr>
        <p:spPr>
          <a:xfrm>
            <a:off x="800975" y="1036550"/>
            <a:ext cx="347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BIG ONES</a:t>
            </a:r>
            <a:endParaRPr sz="17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" name="Google Shape;125;p28">
            <a:extLst>
              <a:ext uri="{FF2B5EF4-FFF2-40B4-BE49-F238E27FC236}">
                <a16:creationId xmlns:a16="http://schemas.microsoft.com/office/drawing/2014/main" id="{0BAE981B-A493-BE27-D37D-31292ED22AF6}"/>
              </a:ext>
            </a:extLst>
          </p:cNvPr>
          <p:cNvSpPr txBox="1">
            <a:spLocks/>
          </p:cNvSpPr>
          <p:nvPr/>
        </p:nvSpPr>
        <p:spPr>
          <a:xfrm>
            <a:off x="274320" y="146304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u="sng" dirty="0" err="1">
                <a:solidFill>
                  <a:schemeClr val="hlink"/>
                </a:solidFill>
                <a:hlinkClick r:id="rId3"/>
              </a:rPr>
              <a:t>itertools</a:t>
            </a:r>
            <a:r>
              <a:rPr lang="en-US" dirty="0"/>
              <a:t> : operations on iterators, generate combinations…</a:t>
            </a:r>
          </a:p>
          <a:p>
            <a:r>
              <a:rPr lang="en-US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</a:t>
            </a:r>
            <a:r>
              <a:rPr lang="en-US" dirty="0"/>
              <a:t> : math</a:t>
            </a:r>
          </a:p>
          <a:p>
            <a:r>
              <a:rPr lang="en-US" u="sng" dirty="0" err="1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heapq</a:t>
            </a:r>
            <a:r>
              <a:rPr lang="en-US" dirty="0"/>
              <a:t> : Implementation of a priority queue</a:t>
            </a:r>
          </a:p>
          <a:p>
            <a:r>
              <a:rPr lang="en-US" u="sng" dirty="0">
                <a:solidFill>
                  <a:schemeClr val="hlink"/>
                </a:solidFill>
                <a:hlinkClick r:id="rId6"/>
              </a:rPr>
              <a:t>collections</a:t>
            </a:r>
            <a:r>
              <a:rPr lang="en-US" dirty="0"/>
              <a:t> : data structures</a:t>
            </a:r>
          </a:p>
          <a:p>
            <a:r>
              <a:rPr lang="en-US" u="sng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bisect</a:t>
            </a:r>
            <a:r>
              <a:rPr lang="en-US" dirty="0"/>
              <a:t> : Array bisection algorithm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Itertools (not gonna lie, it’s mainly for brute-forcing)</a:t>
            </a:r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1532650"/>
            <a:ext cx="8520600" cy="30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goal: to create effectives iterators for you to work 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Itertools is optimized for the creation of iterators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allow you to gain time if you know what you are looking for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Really useful to exploring basic combinatorics spaces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Itertools (you are not going to count to infinity, are you ?)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85000"/>
            <a:ext cx="76962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 descr="Stop counting! : mem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900" y="3790050"/>
            <a:ext cx="1498650" cy="18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Itertools (who knows… it might be useful)</a:t>
            </a:r>
            <a:endParaRPr/>
          </a:p>
        </p:txBody>
      </p:sp>
      <p:grpSp>
        <p:nvGrpSpPr>
          <p:cNvPr id="201" name="Google Shape;201;p39"/>
          <p:cNvGrpSpPr/>
          <p:nvPr/>
        </p:nvGrpSpPr>
        <p:grpSpPr>
          <a:xfrm>
            <a:off x="747700" y="1369400"/>
            <a:ext cx="7648588" cy="2982537"/>
            <a:chOff x="704413" y="1082838"/>
            <a:chExt cx="7648588" cy="2982537"/>
          </a:xfrm>
        </p:grpSpPr>
        <p:pic>
          <p:nvPicPr>
            <p:cNvPr id="202" name="Google Shape;20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413" y="1082838"/>
              <a:ext cx="7648575" cy="8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425" y="1930575"/>
              <a:ext cx="764857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4425" y="2503275"/>
              <a:ext cx="7648575" cy="101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4425" y="3522450"/>
              <a:ext cx="7648575" cy="542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Itertools (try doing that on O(n</a:t>
            </a:r>
            <a:r>
              <a:rPr lang="en" baseline="30000"/>
              <a:t>3</a:t>
            </a:r>
            <a:r>
              <a:rPr lang="en"/>
              <a:t>) )</a:t>
            </a:r>
            <a:endParaRPr/>
          </a:p>
        </p:txBody>
      </p:sp>
      <p:pic>
        <p:nvPicPr>
          <p:cNvPr id="211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8" y="1131738"/>
            <a:ext cx="6215025" cy="34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 descr="brute force Memes &amp; GIFs - Imgfli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599" y="1762925"/>
            <a:ext cx="1959700" cy="21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Math, Some situational Functions...</a:t>
            </a:r>
            <a:endParaRPr/>
          </a:p>
        </p:txBody>
      </p:sp>
      <p:sp>
        <p:nvSpPr>
          <p:cNvPr id="218" name="Google Shape;218;p41"/>
          <p:cNvSpPr txBox="1"/>
          <p:nvPr/>
        </p:nvSpPr>
        <p:spPr>
          <a:xfrm>
            <a:off x="478450" y="1240225"/>
            <a:ext cx="6144600" cy="303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comb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factorial</a:t>
            </a: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   Deprecated since version 3.9</a:t>
            </a:r>
            <a:endParaRPr sz="1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gcd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*integers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  only two arguments were supported before 3.9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trunc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exp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log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4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base</a:t>
            </a:r>
            <a:r>
              <a:rPr lang="en" sz="14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cos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dist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en" sz="1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11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degrees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200" i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1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some Constants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478450" y="1240225"/>
            <a:ext cx="61446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pi</a:t>
            </a:r>
            <a:endParaRPr sz="1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15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Math.</a:t>
            </a:r>
            <a:r>
              <a:rPr lang="en" sz="145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inf  </a:t>
            </a:r>
            <a:r>
              <a:rPr lang="en" sz="145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equivalent to float(‘inf’)</a:t>
            </a: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950" y="1139025"/>
            <a:ext cx="2216150" cy="214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971</Words>
  <Application>Microsoft Office PowerPoint</Application>
  <PresentationFormat>Affichage à l'écran (16:9)</PresentationFormat>
  <Paragraphs>129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Average</vt:lpstr>
      <vt:lpstr>Oswald</vt:lpstr>
      <vt:lpstr>Consolas</vt:lpstr>
      <vt:lpstr>Arial</vt:lpstr>
      <vt:lpstr>Courier New</vt:lpstr>
      <vt:lpstr>Simple Light</vt:lpstr>
      <vt:lpstr>Slate</vt:lpstr>
      <vt:lpstr>The Python Standard Library</vt:lpstr>
      <vt:lpstr>Isn’t Python alone powerful enough, you poser ?</vt:lpstr>
      <vt:lpstr>Hold on, there’s a fuckton of them, which ones should I try ? </vt:lpstr>
      <vt:lpstr>Itertools (not gonna lie, it’s mainly for brute-forcing)</vt:lpstr>
      <vt:lpstr>Itertools (you are not going to count to infinity, are you ?)</vt:lpstr>
      <vt:lpstr>Itertools (who knows… it might be useful)</vt:lpstr>
      <vt:lpstr>Itertools (try doing that on O(n3) )</vt:lpstr>
      <vt:lpstr>Math, Some situational Functions...</vt:lpstr>
      <vt:lpstr>...and some Constants </vt:lpstr>
      <vt:lpstr>Heapq : a priority queue</vt:lpstr>
      <vt:lpstr>Collections : data structures, containers</vt:lpstr>
      <vt:lpstr>Collections : Counter</vt:lpstr>
      <vt:lpstr>Collections : defaultdict</vt:lpstr>
      <vt:lpstr>Bisect : array binary search</vt:lpstr>
      <vt:lpstr>But wait, there’s more !</vt:lpstr>
      <vt:lpstr>Copy : copy, like… for real</vt:lpstr>
      <vt:lpstr>Functools, cached functions</vt:lpstr>
      <vt:lpstr>Re : regular expressions and pattern matching</vt:lpstr>
      <vt:lpstr>Json : load/encode easily json objects</vt:lpstr>
      <vt:lpstr>Pprint, because apes hate debuggers</vt:lpstr>
      <vt:lpstr>Fractions : fractions</vt:lpstr>
      <vt:lpstr>Base64 : encode and decode raw bytes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Standard Library</dc:title>
  <dc:creator>Leroy Milo</dc:creator>
  <cp:lastModifiedBy>Adriaan Lecorche</cp:lastModifiedBy>
  <cp:revision>3</cp:revision>
  <dcterms:modified xsi:type="dcterms:W3CDTF">2022-11-29T15:50:54Z</dcterms:modified>
</cp:coreProperties>
</file>