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Average" panose="020B0604020202020204" charset="0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Oswald" panose="000005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72E2A-9484-4373-BE31-859901CCF75E}">
  <a:tblStyle styleId="{96972E2A-9484-4373-BE31-859901CCF7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5d21130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5d21130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5d21130d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05d21130d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5d21130d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5d21130d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5d21130d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5d21130d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5d21130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5d21130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5d21130d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05d21130d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5d21130d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05d21130d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05d21130d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05d21130d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05d21130d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05d21130d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5d21130d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05d21130d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05d21130d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05d21130d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5d21130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5d21130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5d21130d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05d21130d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5d21130d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5d21130d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5d21130d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5d21130d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0317f8a8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0317f8a8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0317f8a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0317f8a8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0317f8a8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0317f8a8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6ff5611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6ff5611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05d21130d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05d21130d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5d21130d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5d21130d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5d21130d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5d21130d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5d21130d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5d21130d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5d21130d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5d21130d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0317f8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0317f8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5d21130d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05d21130d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5d21130d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5d21130d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ocs.python.org/3/library/collections.html" TargetMode="External"/><Relationship Id="rId4" Type="http://schemas.openxmlformats.org/officeDocument/2006/relationships/hyperlink" Target="https://wiki.python.org/moin/TimeComplex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data structures</a:t>
            </a:r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Implementation and complexity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Double-ended queues - usage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1143300" y="1439600"/>
            <a:ext cx="69843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When to use:</a:t>
            </a:r>
            <a:endParaRPr i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Whenever you need a </a:t>
            </a:r>
            <a:r>
              <a:rPr lang="en" b="1">
                <a:solidFill>
                  <a:srgbClr val="F3F3F3"/>
                </a:solidFill>
              </a:rPr>
              <a:t>queue</a:t>
            </a:r>
            <a:endParaRPr b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=&gt; When you need to add and delete element often (from head or tail) 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When not to use:</a:t>
            </a:r>
            <a:endParaRPr i="1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if you want to access very often elements in the middle of the sequence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you don’t need it when inserting and removing elements only on one side (e.g a a </a:t>
            </a:r>
            <a:r>
              <a:rPr lang="en" b="1">
                <a:solidFill>
                  <a:srgbClr val="F3F3F3"/>
                </a:solidFill>
              </a:rPr>
              <a:t>stack</a:t>
            </a:r>
            <a:r>
              <a:rPr lang="en">
                <a:solidFill>
                  <a:srgbClr val="F3F3F3"/>
                </a:solidFill>
              </a:rPr>
              <a:t>). Just don’t do that on the left side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/ hash maps</a:t>
            </a:r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1526625" y="1358025"/>
            <a:ext cx="5743800" cy="29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Goals: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associate </a:t>
            </a:r>
            <a:r>
              <a:rPr lang="en" b="1">
                <a:solidFill>
                  <a:srgbClr val="F3F3F3"/>
                </a:solidFill>
              </a:rPr>
              <a:t>values</a:t>
            </a:r>
            <a:r>
              <a:rPr lang="en">
                <a:solidFill>
                  <a:srgbClr val="F3F3F3"/>
                </a:solidFill>
              </a:rPr>
              <a:t> to </a:t>
            </a:r>
            <a:r>
              <a:rPr lang="en" b="1">
                <a:solidFill>
                  <a:srgbClr val="F3F3F3"/>
                </a:solidFill>
              </a:rPr>
              <a:t>keys</a:t>
            </a:r>
            <a:endParaRPr b="1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retrieve the value associated to a key in O(1) time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→ unlike real-life dictionaries, these ones are </a:t>
            </a:r>
            <a:r>
              <a:rPr lang="en" b="1">
                <a:solidFill>
                  <a:srgbClr val="F3F3F3"/>
                </a:solidFill>
              </a:rPr>
              <a:t>not ordered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(in real life, finding a word in a dictionary is O(log n) unless you have forgotten the alphabetical order)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/ hash maps</a:t>
            </a:r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body" idx="1"/>
          </p:nvPr>
        </p:nvSpPr>
        <p:spPr>
          <a:xfrm>
            <a:off x="702325" y="1289925"/>
            <a:ext cx="765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underlying structure is called a </a:t>
            </a:r>
            <a:r>
              <a:rPr lang="en" b="1">
                <a:solidFill>
                  <a:srgbClr val="F3F3F3"/>
                </a:solidFill>
              </a:rPr>
              <a:t>hash table</a:t>
            </a:r>
            <a:endParaRPr b="1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 hash function turns the keys into an index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 keys and values are stored in the data structure based on this index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multiple strategies exist to manage collisions (cf next slides)(or not)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Example of hash function:</a:t>
            </a:r>
            <a:r>
              <a:rPr lang="en">
                <a:solidFill>
                  <a:srgbClr val="F3F3F3"/>
                </a:solidFill>
              </a:rPr>
              <a:t>	sum of the ASCII codes for a string, modulo 42</a:t>
            </a:r>
            <a:endParaRPr>
              <a:solidFill>
                <a:srgbClr val="F3F3F3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“hello” → 28			“world” → 6			“INSAlgo” → 33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/ hash maps - separate chaining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11700" y="1280425"/>
            <a:ext cx="4065000" cy="3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(key, value) couples where keys have the same hash are stored in a common data structure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These structures are kept small enough to have O(1) time access. When too filled, the table is re-created bigger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Often used: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linked lists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trees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214" name="Google Shape;214;p37"/>
          <p:cNvCxnSpPr/>
          <p:nvPr/>
        </p:nvCxnSpPr>
        <p:spPr>
          <a:xfrm>
            <a:off x="4456250" y="1403425"/>
            <a:ext cx="0" cy="33999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7"/>
          <p:cNvSpPr txBox="1">
            <a:spLocks noGrp="1"/>
          </p:cNvSpPr>
          <p:nvPr>
            <p:ph type="body" idx="1"/>
          </p:nvPr>
        </p:nvSpPr>
        <p:spPr>
          <a:xfrm>
            <a:off x="4725050" y="1280425"/>
            <a:ext cx="40650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With sum of ASCII codes modulo 8, and using linked lists: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5114550" y="2300475"/>
            <a:ext cx="347400" cy="243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5114550" y="2300475"/>
            <a:ext cx="347400" cy="1222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5114550" y="2300475"/>
            <a:ext cx="347400" cy="658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5114550" y="2300475"/>
            <a:ext cx="347400" cy="1823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5114550" y="2300475"/>
            <a:ext cx="347400" cy="332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7"/>
          <p:cNvSpPr/>
          <p:nvPr/>
        </p:nvSpPr>
        <p:spPr>
          <a:xfrm>
            <a:off x="5114550" y="2300475"/>
            <a:ext cx="347400" cy="933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7"/>
          <p:cNvSpPr/>
          <p:nvPr/>
        </p:nvSpPr>
        <p:spPr>
          <a:xfrm>
            <a:off x="5114550" y="2300475"/>
            <a:ext cx="347400" cy="153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7"/>
          <p:cNvSpPr/>
          <p:nvPr/>
        </p:nvSpPr>
        <p:spPr>
          <a:xfrm>
            <a:off x="5114550" y="2300475"/>
            <a:ext cx="347400" cy="2112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5150725" y="2242600"/>
            <a:ext cx="311100" cy="2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5" name="Google Shape;225;p37"/>
          <p:cNvCxnSpPr/>
          <p:nvPr/>
        </p:nvCxnSpPr>
        <p:spPr>
          <a:xfrm>
            <a:off x="5461800" y="3124975"/>
            <a:ext cx="7449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37"/>
          <p:cNvSpPr/>
          <p:nvPr/>
        </p:nvSpPr>
        <p:spPr>
          <a:xfrm>
            <a:off x="6206850" y="2987438"/>
            <a:ext cx="21051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7"/>
          <p:cNvSpPr txBox="1"/>
          <p:nvPr/>
        </p:nvSpPr>
        <p:spPr>
          <a:xfrm>
            <a:off x="6206850" y="2958663"/>
            <a:ext cx="8031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nyri0</a:t>
            </a:r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7530920" y="2987450"/>
            <a:ext cx="5715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6206850" y="3598850"/>
            <a:ext cx="21051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6206850" y="3570075"/>
            <a:ext cx="14106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algorithms</a:t>
            </a:r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7530775" y="3598863"/>
            <a:ext cx="5715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2" name="Google Shape;232;p37"/>
          <p:cNvCxnSpPr>
            <a:stCxn id="226" idx="3"/>
            <a:endCxn id="230" idx="1"/>
          </p:cNvCxnSpPr>
          <p:nvPr/>
        </p:nvCxnSpPr>
        <p:spPr>
          <a:xfrm flipH="1">
            <a:off x="6206850" y="3124988"/>
            <a:ext cx="2105100" cy="629700"/>
          </a:xfrm>
          <a:prstGeom prst="bentConnector5">
            <a:avLst>
              <a:gd name="adj1" fmla="val -11312"/>
              <a:gd name="adj2" fmla="val 45745"/>
              <a:gd name="adj3" fmla="val 111312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7"/>
          <p:cNvCxnSpPr/>
          <p:nvPr/>
        </p:nvCxnSpPr>
        <p:spPr>
          <a:xfrm>
            <a:off x="5476275" y="4296625"/>
            <a:ext cx="7305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37"/>
          <p:cNvSpPr/>
          <p:nvPr/>
        </p:nvSpPr>
        <p:spPr>
          <a:xfrm>
            <a:off x="6206850" y="4159088"/>
            <a:ext cx="21051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7"/>
          <p:cNvSpPr txBox="1"/>
          <p:nvPr/>
        </p:nvSpPr>
        <p:spPr>
          <a:xfrm>
            <a:off x="6206850" y="4130325"/>
            <a:ext cx="10998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INSAlg0</a:t>
            </a:r>
            <a:endParaRPr/>
          </a:p>
        </p:txBody>
      </p:sp>
      <p:sp>
        <p:nvSpPr>
          <p:cNvPr id="236" name="Google Shape;236;p37"/>
          <p:cNvSpPr/>
          <p:nvPr/>
        </p:nvSpPr>
        <p:spPr>
          <a:xfrm>
            <a:off x="7530920" y="4159100"/>
            <a:ext cx="5715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Dictionaries / hash maps - Open adressing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311700" y="1224825"/>
            <a:ext cx="4622100" cy="3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No other data structure behind the array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Collisions are solved with </a:t>
            </a:r>
            <a:r>
              <a:rPr lang="en" i="1">
                <a:solidFill>
                  <a:srgbClr val="F3F3F3"/>
                </a:solidFill>
              </a:rPr>
              <a:t>probing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When the fill rate becomes too big, copy the data in a bigger hash table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Linear probing</a:t>
            </a:r>
            <a:r>
              <a:rPr lang="en">
                <a:solidFill>
                  <a:srgbClr val="F3F3F3"/>
                </a:solidFill>
              </a:rPr>
              <a:t> = put at next cell available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Randomized probing</a:t>
            </a:r>
            <a:r>
              <a:rPr lang="en">
                <a:solidFill>
                  <a:srgbClr val="F3F3F3"/>
                </a:solidFill>
              </a:rPr>
              <a:t>: follow a random sequence which seed is given by the hash</a:t>
            </a:r>
            <a:endParaRPr>
              <a:solidFill>
                <a:srgbClr val="F3F3F3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3F3F3"/>
                </a:solidFill>
              </a:rPr>
              <a:t>→ used in Python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43" name="Google Shape;243;p38"/>
          <p:cNvSpPr/>
          <p:nvPr/>
        </p:nvSpPr>
        <p:spPr>
          <a:xfrm flipH="1">
            <a:off x="6423900" y="1533650"/>
            <a:ext cx="1895700" cy="243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6423900" y="1533650"/>
            <a:ext cx="1895700" cy="332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>
            <a:off x="6423900" y="1533650"/>
            <a:ext cx="1895700" cy="933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6423900" y="1533650"/>
            <a:ext cx="1895700" cy="153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8"/>
          <p:cNvSpPr/>
          <p:nvPr/>
        </p:nvSpPr>
        <p:spPr>
          <a:xfrm>
            <a:off x="6423900" y="1533650"/>
            <a:ext cx="1895700" cy="2112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5700550" y="1475750"/>
            <a:ext cx="311100" cy="2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6423900" y="2191663"/>
            <a:ext cx="18957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8"/>
          <p:cNvSpPr txBox="1"/>
          <p:nvPr/>
        </p:nvSpPr>
        <p:spPr>
          <a:xfrm>
            <a:off x="6423900" y="2162888"/>
            <a:ext cx="8031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nyri0</a:t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7747970" y="2191675"/>
            <a:ext cx="5715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6423900" y="2466775"/>
            <a:ext cx="18957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6423900" y="2438000"/>
            <a:ext cx="14106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algorithms</a:t>
            </a: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7747825" y="2466788"/>
            <a:ext cx="5715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6423900" y="3363313"/>
            <a:ext cx="18957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6423900" y="3334550"/>
            <a:ext cx="10998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INSAlg0</a:t>
            </a:r>
            <a:endParaRPr/>
          </a:p>
        </p:txBody>
      </p:sp>
      <p:sp>
        <p:nvSpPr>
          <p:cNvPr id="257" name="Google Shape;257;p38"/>
          <p:cNvSpPr/>
          <p:nvPr/>
        </p:nvSpPr>
        <p:spPr>
          <a:xfrm>
            <a:off x="7747970" y="3363325"/>
            <a:ext cx="571500" cy="27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6076500" y="1533625"/>
            <a:ext cx="347400" cy="243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8"/>
          <p:cNvSpPr/>
          <p:nvPr/>
        </p:nvSpPr>
        <p:spPr>
          <a:xfrm>
            <a:off x="6076500" y="1533625"/>
            <a:ext cx="347400" cy="1222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8"/>
          <p:cNvSpPr/>
          <p:nvPr/>
        </p:nvSpPr>
        <p:spPr>
          <a:xfrm>
            <a:off x="6076500" y="1533625"/>
            <a:ext cx="347400" cy="658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8"/>
          <p:cNvSpPr/>
          <p:nvPr/>
        </p:nvSpPr>
        <p:spPr>
          <a:xfrm>
            <a:off x="6076500" y="1533625"/>
            <a:ext cx="347400" cy="1823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6076500" y="1533625"/>
            <a:ext cx="347400" cy="332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8"/>
          <p:cNvSpPr/>
          <p:nvPr/>
        </p:nvSpPr>
        <p:spPr>
          <a:xfrm>
            <a:off x="6076500" y="1533625"/>
            <a:ext cx="347400" cy="933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6076500" y="1533625"/>
            <a:ext cx="347400" cy="153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6076500" y="1533625"/>
            <a:ext cx="347400" cy="2112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8"/>
          <p:cNvSpPr txBox="1"/>
          <p:nvPr/>
        </p:nvSpPr>
        <p:spPr>
          <a:xfrm>
            <a:off x="6112675" y="1475750"/>
            <a:ext cx="311100" cy="2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38"/>
          <p:cNvSpPr txBox="1">
            <a:spLocks noGrp="1"/>
          </p:cNvSpPr>
          <p:nvPr>
            <p:ph type="body" idx="1"/>
          </p:nvPr>
        </p:nvSpPr>
        <p:spPr>
          <a:xfrm>
            <a:off x="5071500" y="4125700"/>
            <a:ext cx="39060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(sum of ASCII codes modulo 8, open adressing with linear probing)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Dictionaries / hash maps - in Python and C++</a:t>
            </a:r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Python:	open adressing with randomized probing (congruential RNG)</a:t>
            </a:r>
            <a:endParaRPr>
              <a:solidFill>
                <a:srgbClr val="F3F3F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	initial size 8, resized when ⅔ full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(⊙_◎) ????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274" name="Google Shape;274;p39"/>
          <p:cNvGraphicFramePr/>
          <p:nvPr/>
        </p:nvGraphicFramePr>
        <p:xfrm>
          <a:off x="952513" y="2752675"/>
          <a:ext cx="7238975" cy="1615350"/>
        </p:xfrm>
        <a:graphic>
          <a:graphicData uri="http://schemas.openxmlformats.org/drawingml/2006/table">
            <a:tbl>
              <a:tblPr>
                <a:noFill/>
                <a:tableStyleId>{96972E2A-9484-4373-BE31-859901CCF75E}</a:tableStyleId>
              </a:tblPr>
              <a:tblGrid>
                <a:gridCol w="38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Python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Complexity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Find or set the value associated to 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dic[key]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 avg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 max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Check if 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exists in the dictionary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 in dic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 avg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 max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" name="Google Shape;275;p39"/>
          <p:cNvSpPr txBox="1">
            <a:spLocks noGrp="1"/>
          </p:cNvSpPr>
          <p:nvPr>
            <p:ph type="body" idx="1"/>
          </p:nvPr>
        </p:nvSpPr>
        <p:spPr>
          <a:xfrm>
            <a:off x="952513" y="2628075"/>
            <a:ext cx="25242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Common operations:</a:t>
            </a:r>
            <a:endParaRPr i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/ hash maps - in Python and C++</a:t>
            </a:r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1"/>
          </p:nvPr>
        </p:nvSpPr>
        <p:spPr>
          <a:xfrm>
            <a:off x="1787475" y="1311600"/>
            <a:ext cx="5468400" cy="3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When to use:</a:t>
            </a:r>
            <a:endParaRPr i="1">
              <a:solidFill>
                <a:srgbClr val="F3F3F3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Whenever you need to associate a value to a key.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 Python, the ease of use and high performance make the dictionaries a </a:t>
            </a:r>
            <a:r>
              <a:rPr lang="en" b="1">
                <a:solidFill>
                  <a:srgbClr val="F3F3F3"/>
                </a:solidFill>
              </a:rPr>
              <a:t>very powerful tool</a:t>
            </a:r>
            <a:r>
              <a:rPr lang="en">
                <a:solidFill>
                  <a:srgbClr val="F3F3F3"/>
                </a:solidFill>
              </a:rPr>
              <a:t>.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When not to use:</a:t>
            </a:r>
            <a:endParaRPr i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When your keys are 0, 1, …, n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	You’re better than that.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implementation cheat sheet -  Python dict</a:t>
            </a:r>
            <a:endParaRPr/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311700" y="1100600"/>
            <a:ext cx="84162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Python: </a:t>
            </a: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dict, built in.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Interesting variation : defaultdict in collections</a:t>
            </a:r>
            <a:endParaRPr i="1">
              <a:solidFill>
                <a:srgbClr val="F3F3F3"/>
              </a:solidFill>
            </a:endParaRPr>
          </a:p>
        </p:txBody>
      </p:sp>
      <p:graphicFrame>
        <p:nvGraphicFramePr>
          <p:cNvPr id="288" name="Google Shape;288;p41"/>
          <p:cNvGraphicFramePr/>
          <p:nvPr>
            <p:extLst>
              <p:ext uri="{D42A27DB-BD31-4B8C-83A1-F6EECF244321}">
                <p14:modId xmlns:p14="http://schemas.microsoft.com/office/powerpoint/2010/main" val="2361743916"/>
              </p:ext>
            </p:extLst>
          </p:nvPr>
        </p:nvGraphicFramePr>
        <p:xfrm>
          <a:off x="416238" y="2036080"/>
          <a:ext cx="8311500" cy="2236095"/>
        </p:xfrm>
        <a:graphic>
          <a:graphicData uri="http://schemas.openxmlformats.org/drawingml/2006/table">
            <a:tbl>
              <a:tblPr>
                <a:noFill/>
                <a:tableStyleId>{96972E2A-9484-4373-BE31-859901CCF75E}</a:tableStyleId>
              </a:tblPr>
              <a:tblGrid>
                <a:gridCol w="27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Python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Complexity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Create a dict</a:t>
                      </a: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 = dict(),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 = {}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Access an element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d[key]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Pseudo 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Put an element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d[key] = value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Pseudo 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Find if a key is in dict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 in d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Pseudo 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Remove a key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 d[key]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Pseudo O(1)</a:t>
                      </a:r>
                      <a:endParaRPr dirty="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1924275" y="1017725"/>
            <a:ext cx="5049600" cy="3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Goals:</a:t>
            </a:r>
            <a:endParaRPr i="1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store unique values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quickly check if a value is in the set or not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Two common implementations: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tree-based sets are ordered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hash sets are faster but unordered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	(they’re basically hash tables without values)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- in Python and C++</a:t>
            </a:r>
            <a:endParaRPr/>
          </a:p>
        </p:txBody>
      </p:sp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Python:	</a:t>
            </a: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rgbClr val="F3F3F3"/>
                </a:solidFill>
              </a:rPr>
              <a:t> is a hash set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C++:		</a:t>
            </a: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unordered_set</a:t>
            </a:r>
            <a:r>
              <a:rPr lang="en">
                <a:solidFill>
                  <a:srgbClr val="F3F3F3"/>
                </a:solidFill>
              </a:rPr>
              <a:t> is a hash table, </a:t>
            </a: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rgbClr val="F3F3F3"/>
                </a:solidFill>
              </a:rPr>
              <a:t> a tree</a:t>
            </a: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301" name="Google Shape;301;p43"/>
          <p:cNvGraphicFramePr/>
          <p:nvPr/>
        </p:nvGraphicFramePr>
        <p:xfrm>
          <a:off x="311700" y="2235450"/>
          <a:ext cx="8457900" cy="2474745"/>
        </p:xfrm>
        <a:graphic>
          <a:graphicData uri="http://schemas.openxmlformats.org/drawingml/2006/table">
            <a:tbl>
              <a:tblPr>
                <a:noFill/>
                <a:tableStyleId>{96972E2A-9484-4373-BE31-859901CCF75E}</a:tableStyleId>
              </a:tblPr>
              <a:tblGrid>
                <a:gridCol w="288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Python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C++ 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and </a:t>
                      </a:r>
                      <a:r>
                        <a:rPr lang="en" sz="12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unordered_set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Complexity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Complexity - C++ 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Add the value v to the set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s.add(v)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s.emplace(v)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 avg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 max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 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Remove the value v from the 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s.remove(v)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s.erase(v)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 avg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 max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 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Check if v is in the 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 in s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s.find(v)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 avg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 max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 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" name="Google Shape;302;p43"/>
          <p:cNvSpPr txBox="1">
            <a:spLocks noGrp="1"/>
          </p:cNvSpPr>
          <p:nvPr>
            <p:ph type="body" idx="1"/>
          </p:nvPr>
        </p:nvSpPr>
        <p:spPr>
          <a:xfrm>
            <a:off x="311688" y="2119700"/>
            <a:ext cx="25242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Common operations:</a:t>
            </a:r>
            <a:endParaRPr i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data structure?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1023600" y="1475775"/>
            <a:ext cx="7096800" cy="3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(Wikipedia) “a collection of </a:t>
            </a:r>
            <a:r>
              <a:rPr lang="en" b="1">
                <a:solidFill>
                  <a:srgbClr val="F3F3F3"/>
                </a:solidFill>
              </a:rPr>
              <a:t>data values</a:t>
            </a:r>
            <a:r>
              <a:rPr lang="en">
                <a:solidFill>
                  <a:srgbClr val="F3F3F3"/>
                </a:solidFill>
              </a:rPr>
              <a:t>, the </a:t>
            </a:r>
            <a:r>
              <a:rPr lang="en" b="1">
                <a:solidFill>
                  <a:srgbClr val="F3F3F3"/>
                </a:solidFill>
              </a:rPr>
              <a:t>relationships</a:t>
            </a:r>
            <a:r>
              <a:rPr lang="en">
                <a:solidFill>
                  <a:srgbClr val="F3F3F3"/>
                </a:solidFill>
              </a:rPr>
              <a:t> among them, and the functions or </a:t>
            </a:r>
            <a:r>
              <a:rPr lang="en" b="1">
                <a:solidFill>
                  <a:srgbClr val="F3F3F3"/>
                </a:solidFill>
              </a:rPr>
              <a:t>operations</a:t>
            </a:r>
            <a:r>
              <a:rPr lang="en">
                <a:solidFill>
                  <a:srgbClr val="F3F3F3"/>
                </a:solidFill>
              </a:rPr>
              <a:t> that can be applied to the data”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an </a:t>
            </a:r>
            <a:r>
              <a:rPr lang="en" b="1">
                <a:solidFill>
                  <a:srgbClr val="F3F3F3"/>
                </a:solidFill>
              </a:rPr>
              <a:t>abstraction</a:t>
            </a:r>
            <a:r>
              <a:rPr lang="en">
                <a:solidFill>
                  <a:srgbClr val="F3F3F3"/>
                </a:solidFill>
              </a:rPr>
              <a:t> of data that is easy for a programmer to work with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contains more than data: the data is </a:t>
            </a:r>
            <a:r>
              <a:rPr lang="en" b="1">
                <a:solidFill>
                  <a:srgbClr val="F3F3F3"/>
                </a:solidFill>
              </a:rPr>
              <a:t>organized</a:t>
            </a:r>
            <a:r>
              <a:rPr lang="en">
                <a:solidFill>
                  <a:srgbClr val="F3F3F3"/>
                </a:solidFill>
              </a:rPr>
              <a:t> in a specific way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well-defined </a:t>
            </a:r>
            <a:r>
              <a:rPr lang="en" b="1">
                <a:solidFill>
                  <a:srgbClr val="F3F3F3"/>
                </a:solidFill>
              </a:rPr>
              <a:t>operations</a:t>
            </a:r>
            <a:r>
              <a:rPr lang="en">
                <a:solidFill>
                  <a:srgbClr val="F3F3F3"/>
                </a:solidFill>
              </a:rPr>
              <a:t> can be applied to the data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→	it is important to know what data structures exist and which</a:t>
            </a:r>
            <a:endParaRPr>
              <a:solidFill>
                <a:srgbClr val="F3F3F3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3F3F3"/>
                </a:solidFill>
              </a:rPr>
              <a:t>operations can be applied on them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implementation cheat sheet -  Python set</a:t>
            </a:r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311700" y="1100600"/>
            <a:ext cx="83115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Python: </a:t>
            </a: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set, built in </a:t>
            </a:r>
            <a:r>
              <a:rPr lang="en">
                <a:solidFill>
                  <a:srgbClr val="F3F3F3"/>
                </a:solidFill>
              </a:rPr>
              <a:t>: implemented as a hash set</a:t>
            </a:r>
            <a:endParaRPr i="1">
              <a:solidFill>
                <a:srgbClr val="F3F3F3"/>
              </a:solidFill>
            </a:endParaRPr>
          </a:p>
        </p:txBody>
      </p:sp>
      <p:graphicFrame>
        <p:nvGraphicFramePr>
          <p:cNvPr id="309" name="Google Shape;309;p44"/>
          <p:cNvGraphicFramePr/>
          <p:nvPr/>
        </p:nvGraphicFramePr>
        <p:xfrm>
          <a:off x="416238" y="1783180"/>
          <a:ext cx="8311500" cy="2119825"/>
        </p:xfrm>
        <a:graphic>
          <a:graphicData uri="http://schemas.openxmlformats.org/drawingml/2006/table">
            <a:tbl>
              <a:tblPr>
                <a:noFill/>
                <a:tableStyleId>{96972E2A-9484-4373-BE31-859901CCF75E}</a:tableStyleId>
              </a:tblPr>
              <a:tblGrid>
                <a:gridCol w="27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Python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Complexity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Create a 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= set()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Access a specific element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IMPOSSIBLE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Put an element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s.add(element)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Pseudo 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Find if an element is in a 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 in s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Pseudo 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Remove an element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s.remove(element)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Pseudo 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arithmetics in Python</a:t>
            </a:r>
            <a:endParaRPr/>
          </a:p>
        </p:txBody>
      </p:sp>
      <p:graphicFrame>
        <p:nvGraphicFramePr>
          <p:cNvPr id="315" name="Google Shape;315;p45"/>
          <p:cNvGraphicFramePr/>
          <p:nvPr/>
        </p:nvGraphicFramePr>
        <p:xfrm>
          <a:off x="637800" y="1262375"/>
          <a:ext cx="7752625" cy="2773470"/>
        </p:xfrm>
        <a:graphic>
          <a:graphicData uri="http://schemas.openxmlformats.org/drawingml/2006/table">
            <a:tbl>
              <a:tblPr>
                <a:noFill/>
                <a:tableStyleId>{96972E2A-9484-4373-BE31-859901CCF75E}</a:tableStyleId>
              </a:tblPr>
              <a:tblGrid>
                <a:gridCol w="16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Average complexity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s1 &lt;= s2, s1 &lt; s2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check if s1 is a [proper] subset of s2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O(n1)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s1 &gt;= s2, s1 &gt; s2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check if s1 is a [proper] superset of s2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O(n2)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s1 | s2 | … | sk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union of s1, s2, …, sk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O(n1 + n2 + … + sk)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s1 &amp; s2 &amp; … &amp; sk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intersection of s1, s2, …, sk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O(min(n1, n2, …, sk))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s1 - s2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all elements of s1 that are not in s2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O(n1)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s1 ^ s2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all elements of s1 or s2 but not both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O(n1 + n2)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6" name="Google Shape;316;p45"/>
          <p:cNvSpPr txBox="1">
            <a:spLocks noGrp="1"/>
          </p:cNvSpPr>
          <p:nvPr>
            <p:ph type="body" idx="1"/>
          </p:nvPr>
        </p:nvSpPr>
        <p:spPr>
          <a:xfrm>
            <a:off x="3498000" y="4257625"/>
            <a:ext cx="214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Sets too are cool :)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- in Python and C++</a:t>
            </a:r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1779900" y="1499725"/>
            <a:ext cx="5990100" cy="31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When to use:</a:t>
            </a:r>
            <a:endParaRPr i="1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to mark values already seen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to keep a collection of unordered unique elements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When not to use:</a:t>
            </a:r>
            <a:endParaRPr i="1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to make coffee (you just can’t)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to keep twice the same element (really, you just can’t)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: data structures to store Graphs</a:t>
            </a: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possibilities: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Adjacency matrix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Adjacency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see the result on this graph :</a:t>
            </a:r>
            <a:endParaRPr/>
          </a:p>
        </p:txBody>
      </p:sp>
      <p:grpSp>
        <p:nvGrpSpPr>
          <p:cNvPr id="329" name="Google Shape;329;p47"/>
          <p:cNvGrpSpPr/>
          <p:nvPr/>
        </p:nvGrpSpPr>
        <p:grpSpPr>
          <a:xfrm>
            <a:off x="4099550" y="2320300"/>
            <a:ext cx="3360438" cy="2087925"/>
            <a:chOff x="3413750" y="2773675"/>
            <a:chExt cx="3360438" cy="2087925"/>
          </a:xfrm>
        </p:grpSpPr>
        <p:sp>
          <p:nvSpPr>
            <p:cNvPr id="330" name="Google Shape;330;p47"/>
            <p:cNvSpPr/>
            <p:nvPr/>
          </p:nvSpPr>
          <p:spPr>
            <a:xfrm>
              <a:off x="4907275" y="3581388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0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31" name="Google Shape;331;p47"/>
            <p:cNvSpPr/>
            <p:nvPr/>
          </p:nvSpPr>
          <p:spPr>
            <a:xfrm>
              <a:off x="3413750" y="3581400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2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32" name="Google Shape;332;p47"/>
            <p:cNvSpPr/>
            <p:nvPr/>
          </p:nvSpPr>
          <p:spPr>
            <a:xfrm>
              <a:off x="6195050" y="4389100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3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6195050" y="2773675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1</a:t>
              </a:r>
              <a:endParaRPr>
                <a:solidFill>
                  <a:schemeClr val="lt2"/>
                </a:solidFill>
              </a:endParaRPr>
            </a:p>
          </p:txBody>
        </p:sp>
        <p:cxnSp>
          <p:nvCxnSpPr>
            <p:cNvPr id="334" name="Google Shape;334;p47"/>
            <p:cNvCxnSpPr>
              <a:stCxn id="330" idx="7"/>
              <a:endCxn id="333" idx="3"/>
            </p:cNvCxnSpPr>
            <p:nvPr/>
          </p:nvCxnSpPr>
          <p:spPr>
            <a:xfrm rot="10800000" flipH="1">
              <a:off x="5310579" y="3176884"/>
              <a:ext cx="953700" cy="47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47"/>
            <p:cNvCxnSpPr>
              <a:stCxn id="333" idx="4"/>
              <a:endCxn id="332" idx="0"/>
            </p:cNvCxnSpPr>
            <p:nvPr/>
          </p:nvCxnSpPr>
          <p:spPr>
            <a:xfrm>
              <a:off x="6431300" y="3246175"/>
              <a:ext cx="0" cy="114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47"/>
            <p:cNvCxnSpPr>
              <a:stCxn id="330" idx="5"/>
              <a:endCxn id="332" idx="1"/>
            </p:cNvCxnSpPr>
            <p:nvPr/>
          </p:nvCxnSpPr>
          <p:spPr>
            <a:xfrm>
              <a:off x="5310579" y="3984691"/>
              <a:ext cx="953700" cy="47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47"/>
            <p:cNvCxnSpPr>
              <a:stCxn id="330" idx="2"/>
              <a:endCxn id="331" idx="6"/>
            </p:cNvCxnSpPr>
            <p:nvPr/>
          </p:nvCxnSpPr>
          <p:spPr>
            <a:xfrm rot="10800000">
              <a:off x="3886375" y="3817638"/>
              <a:ext cx="102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8" name="Google Shape;338;p47"/>
            <p:cNvSpPr txBox="1"/>
            <p:nvPr/>
          </p:nvSpPr>
          <p:spPr>
            <a:xfrm>
              <a:off x="4187200" y="3528100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1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39" name="Google Shape;339;p47"/>
            <p:cNvSpPr txBox="1"/>
            <p:nvPr/>
          </p:nvSpPr>
          <p:spPr>
            <a:xfrm>
              <a:off x="5497863" y="3127900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0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40" name="Google Shape;340;p47"/>
            <p:cNvSpPr txBox="1"/>
            <p:nvPr/>
          </p:nvSpPr>
          <p:spPr>
            <a:xfrm>
              <a:off x="6355088" y="3617525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3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41" name="Google Shape;341;p47"/>
            <p:cNvSpPr txBox="1"/>
            <p:nvPr/>
          </p:nvSpPr>
          <p:spPr>
            <a:xfrm>
              <a:off x="5497863" y="4126100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2</a:t>
              </a: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2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</a:t>
            </a:r>
            <a:endParaRPr/>
          </a:p>
        </p:txBody>
      </p:sp>
      <p:sp>
        <p:nvSpPr>
          <p:cNvPr id="347" name="Google Shape;34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42400" cy="18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matrix where each element </a:t>
            </a:r>
            <a:r>
              <a:rPr lang="en" i="1"/>
              <a:t>a</a:t>
            </a:r>
            <a:r>
              <a:rPr lang="en" i="1" baseline="-25000"/>
              <a:t>ij</a:t>
            </a:r>
            <a:r>
              <a:rPr lang="en" baseline="-25000"/>
              <a:t> </a:t>
            </a:r>
            <a:r>
              <a:rPr lang="en"/>
              <a:t>give the cost of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between node</a:t>
            </a:r>
            <a:r>
              <a:rPr lang="en" i="1"/>
              <a:t> i </a:t>
            </a:r>
            <a:r>
              <a:rPr lang="en"/>
              <a:t>and node</a:t>
            </a:r>
            <a:r>
              <a:rPr lang="en" i="1"/>
              <a:t> j.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value of a</a:t>
            </a:r>
            <a:r>
              <a:rPr lang="en" baseline="-25000"/>
              <a:t>ij</a:t>
            </a:r>
            <a:r>
              <a:rPr lang="en"/>
              <a:t> = -1 if there is no edge between i and j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the example graph, we have: </a:t>
            </a:r>
            <a:endParaRPr/>
          </a:p>
        </p:txBody>
      </p:sp>
      <p:grpSp>
        <p:nvGrpSpPr>
          <p:cNvPr id="348" name="Google Shape;348;p48"/>
          <p:cNvGrpSpPr/>
          <p:nvPr/>
        </p:nvGrpSpPr>
        <p:grpSpPr>
          <a:xfrm>
            <a:off x="5654025" y="110500"/>
            <a:ext cx="3360438" cy="2087925"/>
            <a:chOff x="3413750" y="2773675"/>
            <a:chExt cx="3360438" cy="2087925"/>
          </a:xfrm>
        </p:grpSpPr>
        <p:sp>
          <p:nvSpPr>
            <p:cNvPr id="349" name="Google Shape;349;p48"/>
            <p:cNvSpPr/>
            <p:nvPr/>
          </p:nvSpPr>
          <p:spPr>
            <a:xfrm>
              <a:off x="4907275" y="3581388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0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3413750" y="3581400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2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6195050" y="4389100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3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52" name="Google Shape;352;p48"/>
            <p:cNvSpPr/>
            <p:nvPr/>
          </p:nvSpPr>
          <p:spPr>
            <a:xfrm>
              <a:off x="6195050" y="2773675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1</a:t>
              </a:r>
              <a:endParaRPr>
                <a:solidFill>
                  <a:schemeClr val="lt2"/>
                </a:solidFill>
              </a:endParaRPr>
            </a:p>
          </p:txBody>
        </p:sp>
        <p:cxnSp>
          <p:nvCxnSpPr>
            <p:cNvPr id="353" name="Google Shape;353;p48"/>
            <p:cNvCxnSpPr>
              <a:stCxn id="349" idx="7"/>
              <a:endCxn id="352" idx="3"/>
            </p:cNvCxnSpPr>
            <p:nvPr/>
          </p:nvCxnSpPr>
          <p:spPr>
            <a:xfrm rot="10800000" flipH="1">
              <a:off x="5310579" y="3176884"/>
              <a:ext cx="953700" cy="47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" name="Google Shape;354;p48"/>
            <p:cNvCxnSpPr>
              <a:stCxn id="352" idx="4"/>
              <a:endCxn id="351" idx="0"/>
            </p:cNvCxnSpPr>
            <p:nvPr/>
          </p:nvCxnSpPr>
          <p:spPr>
            <a:xfrm>
              <a:off x="6431300" y="3246175"/>
              <a:ext cx="0" cy="114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48"/>
            <p:cNvCxnSpPr>
              <a:stCxn id="349" idx="5"/>
              <a:endCxn id="351" idx="1"/>
            </p:cNvCxnSpPr>
            <p:nvPr/>
          </p:nvCxnSpPr>
          <p:spPr>
            <a:xfrm>
              <a:off x="5310579" y="3984691"/>
              <a:ext cx="953700" cy="47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48"/>
            <p:cNvCxnSpPr>
              <a:stCxn id="349" idx="2"/>
              <a:endCxn id="350" idx="6"/>
            </p:cNvCxnSpPr>
            <p:nvPr/>
          </p:nvCxnSpPr>
          <p:spPr>
            <a:xfrm rot="10800000">
              <a:off x="3886375" y="3817638"/>
              <a:ext cx="102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48"/>
            <p:cNvSpPr txBox="1"/>
            <p:nvPr/>
          </p:nvSpPr>
          <p:spPr>
            <a:xfrm>
              <a:off x="4187200" y="3528100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1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58" name="Google Shape;358;p48"/>
            <p:cNvSpPr txBox="1"/>
            <p:nvPr/>
          </p:nvSpPr>
          <p:spPr>
            <a:xfrm>
              <a:off x="5497863" y="3127900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0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59" name="Google Shape;359;p48"/>
            <p:cNvSpPr txBox="1"/>
            <p:nvPr/>
          </p:nvSpPr>
          <p:spPr>
            <a:xfrm>
              <a:off x="6355088" y="3617525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3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60" name="Google Shape;360;p48"/>
            <p:cNvSpPr txBox="1"/>
            <p:nvPr/>
          </p:nvSpPr>
          <p:spPr>
            <a:xfrm>
              <a:off x="5497863" y="4126100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2</a:t>
              </a:r>
              <a:endParaRPr>
                <a:solidFill>
                  <a:schemeClr val="lt2"/>
                </a:solidFill>
              </a:endParaRPr>
            </a:p>
          </p:txBody>
        </p:sp>
      </p:grpSp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000" y="2571750"/>
            <a:ext cx="4427201" cy="17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8"/>
          <p:cNvSpPr txBox="1"/>
          <p:nvPr/>
        </p:nvSpPr>
        <p:spPr>
          <a:xfrm>
            <a:off x="311700" y="3176325"/>
            <a:ext cx="35358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When to use it 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When we need to check if two random nodes are linked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2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</a:t>
            </a:r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424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node, give the list of all adjacent nodes (and the weight of the edge linking them)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implemented with lists or dictionary depending on the indexing of the nodes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the example we get :</a:t>
            </a:r>
            <a:endParaRPr/>
          </a:p>
        </p:txBody>
      </p:sp>
      <p:grpSp>
        <p:nvGrpSpPr>
          <p:cNvPr id="369" name="Google Shape;369;p49"/>
          <p:cNvGrpSpPr/>
          <p:nvPr/>
        </p:nvGrpSpPr>
        <p:grpSpPr>
          <a:xfrm>
            <a:off x="5654025" y="110500"/>
            <a:ext cx="3360438" cy="2087925"/>
            <a:chOff x="3413750" y="2773675"/>
            <a:chExt cx="3360438" cy="2087925"/>
          </a:xfrm>
        </p:grpSpPr>
        <p:sp>
          <p:nvSpPr>
            <p:cNvPr id="370" name="Google Shape;370;p49"/>
            <p:cNvSpPr/>
            <p:nvPr/>
          </p:nvSpPr>
          <p:spPr>
            <a:xfrm>
              <a:off x="4907275" y="3581388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0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71" name="Google Shape;371;p49"/>
            <p:cNvSpPr/>
            <p:nvPr/>
          </p:nvSpPr>
          <p:spPr>
            <a:xfrm>
              <a:off x="3413750" y="3581400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2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72" name="Google Shape;372;p49"/>
            <p:cNvSpPr/>
            <p:nvPr/>
          </p:nvSpPr>
          <p:spPr>
            <a:xfrm>
              <a:off x="6195050" y="4389100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3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73" name="Google Shape;373;p49"/>
            <p:cNvSpPr/>
            <p:nvPr/>
          </p:nvSpPr>
          <p:spPr>
            <a:xfrm>
              <a:off x="6195050" y="2773675"/>
              <a:ext cx="472500" cy="47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1</a:t>
              </a:r>
              <a:endParaRPr>
                <a:solidFill>
                  <a:schemeClr val="lt2"/>
                </a:solidFill>
              </a:endParaRPr>
            </a:p>
          </p:txBody>
        </p:sp>
        <p:cxnSp>
          <p:nvCxnSpPr>
            <p:cNvPr id="374" name="Google Shape;374;p49"/>
            <p:cNvCxnSpPr>
              <a:stCxn id="370" idx="7"/>
              <a:endCxn id="373" idx="3"/>
            </p:cNvCxnSpPr>
            <p:nvPr/>
          </p:nvCxnSpPr>
          <p:spPr>
            <a:xfrm rot="10800000" flipH="1">
              <a:off x="5310579" y="3176884"/>
              <a:ext cx="953700" cy="47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5" name="Google Shape;375;p49"/>
            <p:cNvCxnSpPr>
              <a:stCxn id="373" idx="4"/>
              <a:endCxn id="372" idx="0"/>
            </p:cNvCxnSpPr>
            <p:nvPr/>
          </p:nvCxnSpPr>
          <p:spPr>
            <a:xfrm>
              <a:off x="6431300" y="3246175"/>
              <a:ext cx="0" cy="114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6" name="Google Shape;376;p49"/>
            <p:cNvCxnSpPr>
              <a:stCxn id="370" idx="5"/>
              <a:endCxn id="372" idx="1"/>
            </p:cNvCxnSpPr>
            <p:nvPr/>
          </p:nvCxnSpPr>
          <p:spPr>
            <a:xfrm>
              <a:off x="5310579" y="3984691"/>
              <a:ext cx="953700" cy="47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49"/>
            <p:cNvCxnSpPr>
              <a:stCxn id="370" idx="2"/>
              <a:endCxn id="371" idx="6"/>
            </p:cNvCxnSpPr>
            <p:nvPr/>
          </p:nvCxnSpPr>
          <p:spPr>
            <a:xfrm rot="10800000">
              <a:off x="3886375" y="3817638"/>
              <a:ext cx="102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8" name="Google Shape;378;p49"/>
            <p:cNvSpPr txBox="1"/>
            <p:nvPr/>
          </p:nvSpPr>
          <p:spPr>
            <a:xfrm>
              <a:off x="4187200" y="3528100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1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79" name="Google Shape;379;p49"/>
            <p:cNvSpPr txBox="1"/>
            <p:nvPr/>
          </p:nvSpPr>
          <p:spPr>
            <a:xfrm>
              <a:off x="5497863" y="3127900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0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80" name="Google Shape;380;p49"/>
            <p:cNvSpPr txBox="1"/>
            <p:nvPr/>
          </p:nvSpPr>
          <p:spPr>
            <a:xfrm>
              <a:off x="6355088" y="3617525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3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81" name="Google Shape;381;p49"/>
            <p:cNvSpPr txBox="1"/>
            <p:nvPr/>
          </p:nvSpPr>
          <p:spPr>
            <a:xfrm>
              <a:off x="5497863" y="4126100"/>
              <a:ext cx="4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2</a:t>
              </a:r>
              <a:endParaRPr>
                <a:solidFill>
                  <a:schemeClr val="lt2"/>
                </a:solidFill>
              </a:endParaRPr>
            </a:p>
          </p:txBody>
        </p:sp>
      </p:grpSp>
      <p:pic>
        <p:nvPicPr>
          <p:cNvPr id="382" name="Google Shape;382;p49"/>
          <p:cNvPicPr preferRelativeResize="0"/>
          <p:nvPr/>
        </p:nvPicPr>
        <p:blipFill rotWithShape="1">
          <a:blip r:embed="rId3">
            <a:alphaModFix/>
          </a:blip>
          <a:srcRect l="-13770" t="173370" r="13769" b="-173370"/>
          <a:stretch/>
        </p:blipFill>
        <p:spPr>
          <a:xfrm>
            <a:off x="4031000" y="2571750"/>
            <a:ext cx="4427201" cy="17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9"/>
          <p:cNvSpPr txBox="1"/>
          <p:nvPr/>
        </p:nvSpPr>
        <p:spPr>
          <a:xfrm>
            <a:off x="311700" y="3558425"/>
            <a:ext cx="35358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When to use it 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When we need to know the nodes reachable from a current node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384" name="Google Shape;384;p49"/>
          <p:cNvGraphicFramePr/>
          <p:nvPr/>
        </p:nvGraphicFramePr>
        <p:xfrm>
          <a:off x="5086350" y="2852228"/>
          <a:ext cx="2747100" cy="1219140"/>
        </p:xfrm>
        <a:graphic>
          <a:graphicData uri="http://schemas.openxmlformats.org/drawingml/2006/table">
            <a:tbl>
              <a:tblPr>
                <a:noFill/>
                <a:tableStyleId>{96972E2A-9484-4373-BE31-859901CCF75E}</a:tableStyleId>
              </a:tblPr>
              <a:tblGrid>
                <a:gridCol w="68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[(2,1),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(1,0),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(3,2)]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[(3,3)]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[ ]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[ ]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python.collections </a:t>
            </a:r>
            <a:r>
              <a:rPr lang="en"/>
              <a:t>classes</a:t>
            </a:r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body" idx="1"/>
          </p:nvPr>
        </p:nvSpPr>
        <p:spPr>
          <a:xfrm>
            <a:off x="671250" y="1243300"/>
            <a:ext cx="7519200" cy="31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 default Python module</a:t>
            </a:r>
            <a:endParaRPr i="1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collections.defaultdict(default_factory) </a:t>
            </a:r>
            <a:r>
              <a:rPr lang="en">
                <a:solidFill>
                  <a:srgbClr val="F3F3F3"/>
                </a:solidFill>
              </a:rPr>
              <a:t>: if an element doesn’t exist, create it using the </a:t>
            </a: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default_factory </a:t>
            </a:r>
            <a:r>
              <a:rPr lang="en">
                <a:solidFill>
                  <a:srgbClr val="F3F3F3"/>
                </a:solidFill>
              </a:rPr>
              <a:t>function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collections.orderedDict : </a:t>
            </a:r>
            <a:r>
              <a:rPr lang="en">
                <a:solidFill>
                  <a:srgbClr val="F3F3F3"/>
                </a:solidFill>
              </a:rPr>
              <a:t>a dict which remembers the order of creation of its elements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collections.deque</a:t>
            </a:r>
            <a:r>
              <a:rPr lang="en">
                <a:solidFill>
                  <a:srgbClr val="F3F3F3"/>
                </a:solidFill>
              </a:rPr>
              <a:t> : an implementation of a double-ended queue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F3F3F3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collections.Counter </a:t>
            </a:r>
            <a:r>
              <a:rPr lang="en">
                <a:solidFill>
                  <a:srgbClr val="F3F3F3"/>
                </a:solidFill>
              </a:rPr>
              <a:t>: counts occurrences in a list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197400" y="452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continued...</a:t>
            </a:r>
            <a:endParaRPr/>
          </a:p>
        </p:txBody>
      </p:sp>
      <p:sp>
        <p:nvSpPr>
          <p:cNvPr id="396" name="Google Shape;396;p51"/>
          <p:cNvSpPr txBox="1">
            <a:spLocks noGrp="1"/>
          </p:cNvSpPr>
          <p:nvPr>
            <p:ph type="body" idx="1"/>
          </p:nvPr>
        </p:nvSpPr>
        <p:spPr>
          <a:xfrm>
            <a:off x="197400" y="1143500"/>
            <a:ext cx="51213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probably want to hear about red-black trees, heaps (priority queues), etc…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Any questions ?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</a:rPr>
              <a:t>Slides: Louis Sugy, Arthur Tondereau  for INSAlgo.</a:t>
            </a:r>
            <a:endParaRPr sz="11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</a:rPr>
              <a:t>Updated by Louis Gombert and  Sebastien Goll</a:t>
            </a:r>
            <a:endParaRPr sz="11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F3F3F3"/>
                </a:solidFill>
              </a:rPr>
              <a:t>Schema of dynamic arrays: Wikipedia</a:t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397" name="Google Shape;397;p51"/>
          <p:cNvSpPr txBox="1"/>
          <p:nvPr/>
        </p:nvSpPr>
        <p:spPr>
          <a:xfrm>
            <a:off x="5372125" y="1632800"/>
            <a:ext cx="3483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Useful links: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https://docs.python.org/3/tutorial/datastructures.html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(data structures overview)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https://wiki.python.org/moin/TimeComplexity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(Time complexity for most operation)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https://docs.python.org/3/library/collections.html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(Collections library)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arrays (Python lists)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311700" y="1434625"/>
            <a:ext cx="5179200" cy="32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Goal:</a:t>
            </a:r>
            <a:r>
              <a:rPr lang="en">
                <a:solidFill>
                  <a:srgbClr val="F3F3F3"/>
                </a:solidFill>
              </a:rPr>
              <a:t> quickly </a:t>
            </a:r>
            <a:r>
              <a:rPr lang="en" b="1">
                <a:solidFill>
                  <a:srgbClr val="F3F3F3"/>
                </a:solidFill>
              </a:rPr>
              <a:t>access indexed items</a:t>
            </a:r>
            <a:r>
              <a:rPr lang="en">
                <a:solidFill>
                  <a:srgbClr val="F3F3F3"/>
                </a:solidFill>
              </a:rPr>
              <a:t> in a container and </a:t>
            </a:r>
            <a:r>
              <a:rPr lang="en" b="1">
                <a:solidFill>
                  <a:srgbClr val="F3F3F3"/>
                </a:solidFill>
              </a:rPr>
              <a:t>append new ones</a:t>
            </a:r>
            <a:r>
              <a:rPr lang="en">
                <a:solidFill>
                  <a:srgbClr val="F3F3F3"/>
                </a:solidFill>
              </a:rPr>
              <a:t> (or remove the last one)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Implementation:</a:t>
            </a:r>
            <a:endParaRPr i="1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 language uses more room than needed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while there is room, appending costs nothing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when there is no more room, create a new array with more room and copy everything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100" y="753775"/>
            <a:ext cx="3494099" cy="412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arrays (Python lists)</a:t>
            </a:r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00" y="1309375"/>
            <a:ext cx="5092500" cy="3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What’s the complexity of adding a new item?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if you reach the capacity c</a:t>
            </a:r>
            <a:r>
              <a:rPr lang="en" baseline="-25000">
                <a:solidFill>
                  <a:srgbClr val="F3F3F3"/>
                </a:solidFill>
              </a:rPr>
              <a:t>1</a:t>
            </a:r>
            <a:r>
              <a:rPr lang="en">
                <a:solidFill>
                  <a:srgbClr val="F3F3F3"/>
                </a:solidFill>
              </a:rPr>
              <a:t> and extend the size to c</a:t>
            </a:r>
            <a:r>
              <a:rPr lang="en" baseline="-25000">
                <a:solidFill>
                  <a:srgbClr val="F3F3F3"/>
                </a:solidFill>
              </a:rPr>
              <a:t>2</a:t>
            </a:r>
            <a:r>
              <a:rPr lang="en">
                <a:solidFill>
                  <a:srgbClr val="F3F3F3"/>
                </a:solidFill>
              </a:rPr>
              <a:t> = 2 * c</a:t>
            </a:r>
            <a:r>
              <a:rPr lang="en" baseline="-25000">
                <a:solidFill>
                  <a:srgbClr val="F3F3F3"/>
                </a:solidFill>
              </a:rPr>
              <a:t>1</a:t>
            </a:r>
            <a:r>
              <a:rPr lang="en">
                <a:solidFill>
                  <a:srgbClr val="F3F3F3"/>
                </a:solidFill>
              </a:rPr>
              <a:t>, the cost is c</a:t>
            </a:r>
            <a:r>
              <a:rPr lang="en" baseline="-25000">
                <a:solidFill>
                  <a:srgbClr val="F3F3F3"/>
                </a:solidFill>
              </a:rPr>
              <a:t>1</a:t>
            </a:r>
            <a:r>
              <a:rPr lang="en">
                <a:solidFill>
                  <a:srgbClr val="F3F3F3"/>
                </a:solidFill>
              </a:rPr>
              <a:t> only once but then the cost will be const for the next c</a:t>
            </a:r>
            <a:r>
              <a:rPr lang="en" baseline="-25000">
                <a:solidFill>
                  <a:srgbClr val="F3F3F3"/>
                </a:solidFill>
              </a:rPr>
              <a:t>1</a:t>
            </a:r>
            <a:r>
              <a:rPr lang="en">
                <a:solidFill>
                  <a:srgbClr val="F3F3F3"/>
                </a:solidFill>
              </a:rPr>
              <a:t> </a:t>
            </a:r>
            <a:r>
              <a:rPr lang="en" i="1">
                <a:solidFill>
                  <a:srgbClr val="F3F3F3"/>
                </a:solidFill>
              </a:rPr>
              <a:t>append</a:t>
            </a:r>
            <a:r>
              <a:rPr lang="en">
                <a:solidFill>
                  <a:srgbClr val="F3F3F3"/>
                </a:solidFill>
              </a:rPr>
              <a:t> operations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→ on average, the cost is O(1)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What’s the complexity of accessing an item?</a:t>
            </a:r>
            <a:endParaRPr i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O(1), position in RAM deduced from its index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100" y="753775"/>
            <a:ext cx="3494099" cy="412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arrays: in Python and C++</a:t>
            </a:r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673913" y="1213750"/>
            <a:ext cx="25242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Common operations:</a:t>
            </a:r>
            <a:endParaRPr i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132" name="Google Shape;132;p29"/>
          <p:cNvGraphicFramePr/>
          <p:nvPr/>
        </p:nvGraphicFramePr>
        <p:xfrm>
          <a:off x="673925" y="1338350"/>
          <a:ext cx="7581250" cy="2194410"/>
        </p:xfrm>
        <a:graphic>
          <a:graphicData uri="http://schemas.openxmlformats.org/drawingml/2006/table">
            <a:tbl>
              <a:tblPr>
                <a:noFill/>
                <a:tableStyleId>{96972E2A-9484-4373-BE31-859901CCF75E}</a:tableStyleId>
              </a:tblPr>
              <a:tblGrid>
                <a:gridCol w="30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Python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Complexity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Access the i-th item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arr[i]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Add v at the end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arr.append(v)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 avg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 max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Insert v at position i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arr.insert(i, 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Find the position of v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arr.index(v)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3653275"/>
            <a:ext cx="8158200" cy="1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When to use: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There are all kinds of use cases. If you often need to perform operations that are not O(1), check if another data structure matches your needs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implementation cheat sheet - Python array</a:t>
            </a:r>
            <a:endParaRPr/>
          </a:p>
        </p:txBody>
      </p:sp>
      <p:graphicFrame>
        <p:nvGraphicFramePr>
          <p:cNvPr id="139" name="Google Shape;139;p30"/>
          <p:cNvGraphicFramePr/>
          <p:nvPr/>
        </p:nvGraphicFramePr>
        <p:xfrm>
          <a:off x="673925" y="1338350"/>
          <a:ext cx="7618650" cy="2889945"/>
        </p:xfrm>
        <a:graphic>
          <a:graphicData uri="http://schemas.openxmlformats.org/drawingml/2006/table">
            <a:tbl>
              <a:tblPr>
                <a:noFill/>
                <a:tableStyleId>{96972E2A-9484-4373-BE31-859901CCF75E}</a:tableStyleId>
              </a:tblPr>
              <a:tblGrid>
                <a:gridCol w="30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Instruction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Complexity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Create a new one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 = list(),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 = [] 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Access the i-th item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arr[i]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Add v at the end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arr.append(v)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 avg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 max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Insert v at position i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arr.insert(i, 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Find the position of v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arr.index(v)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implementation cheat sheet - Python array</a:t>
            </a:r>
            <a:endParaRPr/>
          </a:p>
        </p:txBody>
      </p:sp>
      <p:graphicFrame>
        <p:nvGraphicFramePr>
          <p:cNvPr id="145" name="Google Shape;145;p31"/>
          <p:cNvGraphicFramePr/>
          <p:nvPr/>
        </p:nvGraphicFramePr>
        <p:xfrm>
          <a:off x="673925" y="1338350"/>
          <a:ext cx="7618650" cy="3300570"/>
        </p:xfrm>
        <a:graphic>
          <a:graphicData uri="http://schemas.openxmlformats.org/drawingml/2006/table">
            <a:tbl>
              <a:tblPr>
                <a:noFill/>
                <a:tableStyleId>{96972E2A-9484-4373-BE31-859901CCF75E}</a:tableStyleId>
              </a:tblPr>
              <a:tblGrid>
                <a:gridCol w="30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Instruction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Complexity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Remove the first item with value x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arr.remove(x)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Remove the item at the i-th position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arr.pop(i)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Clear the array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arr.clear()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Get the number of items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arr.len()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Sort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arr.sort(key=function)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O(n*log(n))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Count the number of items with value x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arr.count(x)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1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&amp; Queues</a:t>
            </a:r>
            <a:endParaRPr/>
          </a:p>
        </p:txBody>
      </p:sp>
      <p:cxnSp>
        <p:nvCxnSpPr>
          <p:cNvPr id="151" name="Google Shape;151;p32"/>
          <p:cNvCxnSpPr/>
          <p:nvPr/>
        </p:nvCxnSpPr>
        <p:spPr>
          <a:xfrm>
            <a:off x="2766663" y="1789363"/>
            <a:ext cx="12879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32"/>
          <p:cNvCxnSpPr/>
          <p:nvPr/>
        </p:nvCxnSpPr>
        <p:spPr>
          <a:xfrm>
            <a:off x="6666050" y="1789363"/>
            <a:ext cx="13449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32"/>
          <p:cNvSpPr txBox="1">
            <a:spLocks noGrp="1"/>
          </p:cNvSpPr>
          <p:nvPr>
            <p:ph type="body" idx="1"/>
          </p:nvPr>
        </p:nvSpPr>
        <p:spPr>
          <a:xfrm>
            <a:off x="2741613" y="1405963"/>
            <a:ext cx="13380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append()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6600950" y="1405963"/>
            <a:ext cx="14751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pop()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771425" y="1463025"/>
            <a:ext cx="13380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Queues</a:t>
            </a:r>
            <a:endParaRPr sz="2400">
              <a:solidFill>
                <a:srgbClr val="F3F3F3"/>
              </a:solidFill>
            </a:endParaRPr>
          </a:p>
        </p:txBody>
      </p:sp>
      <p:cxnSp>
        <p:nvCxnSpPr>
          <p:cNvPr id="156" name="Google Shape;156;p32"/>
          <p:cNvCxnSpPr/>
          <p:nvPr/>
        </p:nvCxnSpPr>
        <p:spPr>
          <a:xfrm>
            <a:off x="2766663" y="3429738"/>
            <a:ext cx="12879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>
            <a:off x="2737638" y="2952288"/>
            <a:ext cx="13380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append()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>
            <a:off x="2737650" y="3655188"/>
            <a:ext cx="14751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pop()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>
            <a:off x="829575" y="3163850"/>
            <a:ext cx="13380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Stacks</a:t>
            </a:r>
            <a:endParaRPr sz="2400">
              <a:solidFill>
                <a:srgbClr val="F3F3F3"/>
              </a:solidFill>
            </a:endParaRPr>
          </a:p>
        </p:txBody>
      </p:sp>
      <p:cxnSp>
        <p:nvCxnSpPr>
          <p:cNvPr id="160" name="Google Shape;160;p32"/>
          <p:cNvCxnSpPr/>
          <p:nvPr/>
        </p:nvCxnSpPr>
        <p:spPr>
          <a:xfrm>
            <a:off x="2763225" y="3580850"/>
            <a:ext cx="12948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1" name="Google Shape;161;p32"/>
          <p:cNvSpPr txBox="1"/>
          <p:nvPr/>
        </p:nvSpPr>
        <p:spPr>
          <a:xfrm>
            <a:off x="4844050" y="2051025"/>
            <a:ext cx="1053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FIFO</a:t>
            </a:r>
            <a:endParaRPr sz="2400" b="1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4625463" y="3751925"/>
            <a:ext cx="16137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LIFO</a:t>
            </a:r>
            <a:endParaRPr sz="2400" b="1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63" name="Google Shape;163;p32"/>
          <p:cNvGrpSpPr/>
          <p:nvPr/>
        </p:nvGrpSpPr>
        <p:grpSpPr>
          <a:xfrm>
            <a:off x="4153263" y="1578750"/>
            <a:ext cx="2439125" cy="421225"/>
            <a:chOff x="4156150" y="804450"/>
            <a:chExt cx="2439125" cy="421225"/>
          </a:xfrm>
        </p:grpSpPr>
        <p:cxnSp>
          <p:nvCxnSpPr>
            <p:cNvPr id="164" name="Google Shape;164;p32"/>
            <p:cNvCxnSpPr/>
            <p:nvPr/>
          </p:nvCxnSpPr>
          <p:spPr>
            <a:xfrm>
              <a:off x="4165875" y="1225675"/>
              <a:ext cx="242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32"/>
            <p:cNvCxnSpPr/>
            <p:nvPr/>
          </p:nvCxnSpPr>
          <p:spPr>
            <a:xfrm>
              <a:off x="4156150" y="804450"/>
              <a:ext cx="242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166;p32"/>
            <p:cNvSpPr/>
            <p:nvPr/>
          </p:nvSpPr>
          <p:spPr>
            <a:xfrm>
              <a:off x="4165875" y="823363"/>
              <a:ext cx="383400" cy="3834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4572000" y="823363"/>
              <a:ext cx="383400" cy="3834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4978125" y="823350"/>
              <a:ext cx="383400" cy="3834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5384250" y="823363"/>
              <a:ext cx="383400" cy="3834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5790375" y="823338"/>
              <a:ext cx="383400" cy="3834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6196500" y="823350"/>
              <a:ext cx="383400" cy="3834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2"/>
          <p:cNvGrpSpPr/>
          <p:nvPr/>
        </p:nvGrpSpPr>
        <p:grpSpPr>
          <a:xfrm>
            <a:off x="4212738" y="3251413"/>
            <a:ext cx="2439138" cy="444900"/>
            <a:chOff x="4212738" y="3251413"/>
            <a:chExt cx="2439138" cy="444900"/>
          </a:xfrm>
        </p:grpSpPr>
        <p:grpSp>
          <p:nvGrpSpPr>
            <p:cNvPr id="173" name="Google Shape;173;p32"/>
            <p:cNvGrpSpPr/>
            <p:nvPr/>
          </p:nvGrpSpPr>
          <p:grpSpPr>
            <a:xfrm>
              <a:off x="4212738" y="3263250"/>
              <a:ext cx="2439125" cy="421225"/>
              <a:chOff x="4156150" y="804450"/>
              <a:chExt cx="2439125" cy="421225"/>
            </a:xfrm>
          </p:grpSpPr>
          <p:cxnSp>
            <p:nvCxnSpPr>
              <p:cNvPr id="174" name="Google Shape;174;p32"/>
              <p:cNvCxnSpPr/>
              <p:nvPr/>
            </p:nvCxnSpPr>
            <p:spPr>
              <a:xfrm>
                <a:off x="4165875" y="1225675"/>
                <a:ext cx="242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32"/>
              <p:cNvCxnSpPr/>
              <p:nvPr/>
            </p:nvCxnSpPr>
            <p:spPr>
              <a:xfrm>
                <a:off x="4156150" y="804450"/>
                <a:ext cx="242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6" name="Google Shape;176;p32"/>
              <p:cNvSpPr/>
              <p:nvPr/>
            </p:nvSpPr>
            <p:spPr>
              <a:xfrm>
                <a:off x="4165875" y="823363"/>
                <a:ext cx="383400" cy="3834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2"/>
              <p:cNvSpPr/>
              <p:nvPr/>
            </p:nvSpPr>
            <p:spPr>
              <a:xfrm>
                <a:off x="4572000" y="823363"/>
                <a:ext cx="383400" cy="3834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2"/>
              <p:cNvSpPr/>
              <p:nvPr/>
            </p:nvSpPr>
            <p:spPr>
              <a:xfrm>
                <a:off x="4978125" y="823350"/>
                <a:ext cx="383400" cy="3834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2"/>
              <p:cNvSpPr/>
              <p:nvPr/>
            </p:nvSpPr>
            <p:spPr>
              <a:xfrm>
                <a:off x="5384250" y="823363"/>
                <a:ext cx="383400" cy="3834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2"/>
              <p:cNvSpPr/>
              <p:nvPr/>
            </p:nvSpPr>
            <p:spPr>
              <a:xfrm>
                <a:off x="5790375" y="823338"/>
                <a:ext cx="383400" cy="3834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2"/>
              <p:cNvSpPr/>
              <p:nvPr/>
            </p:nvSpPr>
            <p:spPr>
              <a:xfrm>
                <a:off x="6196500" y="823350"/>
                <a:ext cx="383400" cy="3834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2" name="Google Shape;182;p32"/>
            <p:cNvCxnSpPr/>
            <p:nvPr/>
          </p:nvCxnSpPr>
          <p:spPr>
            <a:xfrm rot="10800000">
              <a:off x="6651875" y="3251413"/>
              <a:ext cx="0" cy="444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implementation cheat sheet -  Python deque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100600"/>
            <a:ext cx="83115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Python: </a:t>
            </a: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>
                <a:solidFill>
                  <a:srgbClr val="F3F3F3"/>
                </a:solidFill>
              </a:rPr>
              <a:t> in </a:t>
            </a: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collections</a:t>
            </a:r>
            <a:r>
              <a:rPr lang="en">
                <a:solidFill>
                  <a:srgbClr val="F3F3F3"/>
                </a:solidFill>
              </a:rPr>
              <a:t> : an implementation of double-ended queue</a:t>
            </a:r>
            <a:endParaRPr i="1">
              <a:solidFill>
                <a:srgbClr val="F3F3F3"/>
              </a:solidFill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416238" y="1783180"/>
          <a:ext cx="8311500" cy="2466275"/>
        </p:xfrm>
        <a:graphic>
          <a:graphicData uri="http://schemas.openxmlformats.org/drawingml/2006/table">
            <a:tbl>
              <a:tblPr>
                <a:noFill/>
                <a:tableStyleId>{96972E2A-9484-4373-BE31-859901CCF75E}</a:tableStyleId>
              </a:tblPr>
              <a:tblGrid>
                <a:gridCol w="27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Python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Complexity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Create a deque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dq = deque()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Access the i-th element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dq[i]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Add v at the head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dq.appendleft(v)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Remove the head and put it in v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 = dq.popleft()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Add v at the tail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dq.append(v)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Remove the tail and put it in v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 = dq.pop()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54000" marR="54000" marT="18000" marB="1800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2115</Words>
  <Application>Microsoft Office PowerPoint</Application>
  <PresentationFormat>Affichage à l'écran (16:9)</PresentationFormat>
  <Paragraphs>382</Paragraphs>
  <Slides>27</Slides>
  <Notes>27</Notes>
  <HiddenSlides>3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Oswald</vt:lpstr>
      <vt:lpstr>Average</vt:lpstr>
      <vt:lpstr>Consolas</vt:lpstr>
      <vt:lpstr>Arial</vt:lpstr>
      <vt:lpstr>Simple Light</vt:lpstr>
      <vt:lpstr>Slate</vt:lpstr>
      <vt:lpstr>Common data structures</vt:lpstr>
      <vt:lpstr>What’s a data structure?</vt:lpstr>
      <vt:lpstr>Dynamic arrays (Python lists)</vt:lpstr>
      <vt:lpstr>Dynamic arrays (Python lists)</vt:lpstr>
      <vt:lpstr>Dynamic arrays: in Python and C++</vt:lpstr>
      <vt:lpstr>Quick implementation cheat sheet - Python array</vt:lpstr>
      <vt:lpstr>Quick implementation cheat sheet - Python array</vt:lpstr>
      <vt:lpstr>Stacks &amp; Queues</vt:lpstr>
      <vt:lpstr>Quick implementation cheat sheet -  Python deque</vt:lpstr>
      <vt:lpstr>Double-ended queues - usage </vt:lpstr>
      <vt:lpstr>Dictionaries / hash maps</vt:lpstr>
      <vt:lpstr>Dictionaries / hash maps</vt:lpstr>
      <vt:lpstr>Dictionaries / hash maps - separate chaining</vt:lpstr>
      <vt:lpstr>Dictionaries / hash maps - Open adressing</vt:lpstr>
      <vt:lpstr>Dictionaries / hash maps - in Python and C++</vt:lpstr>
      <vt:lpstr>Dictionaries / hash maps - in Python and C++</vt:lpstr>
      <vt:lpstr>Quick implementation cheat sheet -  Python dict</vt:lpstr>
      <vt:lpstr>Sets</vt:lpstr>
      <vt:lpstr>Sets - in Python and C++</vt:lpstr>
      <vt:lpstr>Quick implementation cheat sheet -  Python set</vt:lpstr>
      <vt:lpstr>Set arithmetics in Python</vt:lpstr>
      <vt:lpstr>Sets - in Python and C++</vt:lpstr>
      <vt:lpstr>Bonus : data structures to store Graphs</vt:lpstr>
      <vt:lpstr>Adjacency Matrix</vt:lpstr>
      <vt:lpstr>Adjacency List</vt:lpstr>
      <vt:lpstr>Python - python.collections classes</vt:lpstr>
      <vt:lpstr>To be continued...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data structures</dc:title>
  <cp:lastModifiedBy>Adriaan Lecorche</cp:lastModifiedBy>
  <cp:revision>1</cp:revision>
  <dcterms:modified xsi:type="dcterms:W3CDTF">2022-11-08T15:30:34Z</dcterms:modified>
</cp:coreProperties>
</file>