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E145F8-EAF7-47AC-B352-3F248F190BCA}">
  <a:tblStyle styleId="{01E145F8-EAF7-47AC-B352-3F248F190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154f556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154f556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e1ecf0844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e1ecf0844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1ecf0844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e1ecf0844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12e5219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12e5219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2e5219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12e5219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1ecf084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1ecf084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1ecf084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1ecf084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e1ecf084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e1ecf084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e1ecf0844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e1ecf0844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1ecf084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1ecf0844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e1ecf0844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e1ecf0844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lgo/trainings-2018/blob/master/W14_feb4_feb10/unionfind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_hea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kermann_function#Inve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Graph Theory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F3F3F3"/>
                </a:solidFill>
              </a:rPr>
              <a:t>Minimum Spanning Tree</a:t>
            </a:r>
            <a:endParaRPr sz="2400" dirty="0">
              <a:solidFill>
                <a:srgbClr val="F3F3F3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124250" y="169197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89500" y="10125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538000" y="35282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4250" y="291377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100" y="3213463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615800" y="448685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500550" y="1537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828475" y="10493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562525" y="55187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685450" y="17669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920725" y="255557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491350" y="46149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6991400" y="37107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657175" y="4465163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392450" y="42860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61700" y="47430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495900" y="197232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9458275" y="360927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9206300" y="-105125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3"/>
          <p:cNvCxnSpPr>
            <a:stCxn id="77" idx="6"/>
            <a:endCxn id="61" idx="2"/>
          </p:cNvCxnSpPr>
          <p:nvPr/>
        </p:nvCxnSpPr>
        <p:spPr>
          <a:xfrm rot="10800000" flipH="1">
            <a:off x="-137700" y="1871225"/>
            <a:ext cx="1262100" cy="280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62" idx="5"/>
            <a:endCxn id="61" idx="1"/>
          </p:cNvCxnSpPr>
          <p:nvPr/>
        </p:nvCxnSpPr>
        <p:spPr>
          <a:xfrm>
            <a:off x="695243" y="406993"/>
            <a:ext cx="481500" cy="13374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6"/>
            <a:endCxn id="63" idx="2"/>
          </p:cNvCxnSpPr>
          <p:nvPr/>
        </p:nvCxnSpPr>
        <p:spPr>
          <a:xfrm>
            <a:off x="747700" y="280350"/>
            <a:ext cx="1790400" cy="251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61" idx="7"/>
            <a:endCxn id="63" idx="3"/>
          </p:cNvCxnSpPr>
          <p:nvPr/>
        </p:nvCxnSpPr>
        <p:spPr>
          <a:xfrm rot="10800000" flipH="1">
            <a:off x="1429993" y="658432"/>
            <a:ext cx="1160400" cy="10860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63" idx="6"/>
            <a:endCxn id="67" idx="2"/>
          </p:cNvCxnSpPr>
          <p:nvPr/>
        </p:nvCxnSpPr>
        <p:spPr>
          <a:xfrm rot="10800000" flipH="1">
            <a:off x="2896200" y="332725"/>
            <a:ext cx="2604300" cy="199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endCxn id="69" idx="2"/>
          </p:cNvCxnSpPr>
          <p:nvPr/>
        </p:nvCxnSpPr>
        <p:spPr>
          <a:xfrm>
            <a:off x="5858825" y="332875"/>
            <a:ext cx="1703700" cy="3981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68" idx="7"/>
            <a:endCxn id="67" idx="3"/>
          </p:cNvCxnSpPr>
          <p:nvPr/>
        </p:nvCxnSpPr>
        <p:spPr>
          <a:xfrm rot="10800000" flipH="1">
            <a:off x="5134218" y="459457"/>
            <a:ext cx="418800" cy="6423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63" idx="5"/>
            <a:endCxn id="68" idx="2"/>
          </p:cNvCxnSpPr>
          <p:nvPr/>
        </p:nvCxnSpPr>
        <p:spPr>
          <a:xfrm>
            <a:off x="2843743" y="658568"/>
            <a:ext cx="1984800" cy="569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69" idx="5"/>
            <a:endCxn id="70" idx="1"/>
          </p:cNvCxnSpPr>
          <p:nvPr/>
        </p:nvCxnSpPr>
        <p:spPr>
          <a:xfrm>
            <a:off x="7868268" y="857618"/>
            <a:ext cx="869700" cy="9618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3"/>
          <p:cNvCxnSpPr>
            <a:stCxn id="71" idx="7"/>
            <a:endCxn id="70" idx="3"/>
          </p:cNvCxnSpPr>
          <p:nvPr/>
        </p:nvCxnSpPr>
        <p:spPr>
          <a:xfrm rot="10800000" flipH="1">
            <a:off x="8226468" y="2072532"/>
            <a:ext cx="511500" cy="5355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3"/>
          <p:cNvCxnSpPr>
            <a:endCxn id="71" idx="0"/>
          </p:cNvCxnSpPr>
          <p:nvPr/>
        </p:nvCxnSpPr>
        <p:spPr>
          <a:xfrm>
            <a:off x="7741625" y="910075"/>
            <a:ext cx="358200" cy="1645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3"/>
          <p:cNvCxnSpPr>
            <a:endCxn id="71" idx="1"/>
          </p:cNvCxnSpPr>
          <p:nvPr/>
        </p:nvCxnSpPr>
        <p:spPr>
          <a:xfrm>
            <a:off x="5806282" y="459432"/>
            <a:ext cx="2166900" cy="2148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3"/>
          <p:cNvCxnSpPr>
            <a:endCxn id="64" idx="7"/>
          </p:cNvCxnSpPr>
          <p:nvPr/>
        </p:nvCxnSpPr>
        <p:spPr>
          <a:xfrm flipH="1">
            <a:off x="619993" y="1997832"/>
            <a:ext cx="556800" cy="9684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>
            <a:stCxn id="77" idx="5"/>
            <a:endCxn id="64" idx="1"/>
          </p:cNvCxnSpPr>
          <p:nvPr/>
        </p:nvCxnSpPr>
        <p:spPr>
          <a:xfrm>
            <a:off x="-190157" y="2278068"/>
            <a:ext cx="556800" cy="6882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3"/>
          <p:cNvCxnSpPr>
            <a:stCxn id="69" idx="7"/>
            <a:endCxn id="79" idx="2"/>
          </p:cNvCxnSpPr>
          <p:nvPr/>
        </p:nvCxnSpPr>
        <p:spPr>
          <a:xfrm rot="10800000" flipH="1">
            <a:off x="7868268" y="73932"/>
            <a:ext cx="1338000" cy="5304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3"/>
          <p:cNvCxnSpPr>
            <a:stCxn id="70" idx="0"/>
            <a:endCxn id="79" idx="3"/>
          </p:cNvCxnSpPr>
          <p:nvPr/>
        </p:nvCxnSpPr>
        <p:spPr>
          <a:xfrm rot="10800000" flipH="1">
            <a:off x="8864550" y="200600"/>
            <a:ext cx="394200" cy="1566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>
            <a:stCxn id="76" idx="6"/>
            <a:endCxn id="66" idx="2"/>
          </p:cNvCxnSpPr>
          <p:nvPr/>
        </p:nvCxnSpPr>
        <p:spPr>
          <a:xfrm rot="10800000" flipH="1">
            <a:off x="619900" y="4665900"/>
            <a:ext cx="996000" cy="2562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3"/>
          <p:cNvCxnSpPr>
            <a:stCxn id="66" idx="0"/>
            <a:endCxn id="65" idx="4"/>
          </p:cNvCxnSpPr>
          <p:nvPr/>
        </p:nvCxnSpPr>
        <p:spPr>
          <a:xfrm rot="10800000" flipH="1">
            <a:off x="1794900" y="3571550"/>
            <a:ext cx="215400" cy="9153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3"/>
          <p:cNvCxnSpPr>
            <a:stCxn id="65" idx="5"/>
            <a:endCxn id="75" idx="1"/>
          </p:cNvCxnSpPr>
          <p:nvPr/>
        </p:nvCxnSpPr>
        <p:spPr>
          <a:xfrm>
            <a:off x="2136843" y="3519205"/>
            <a:ext cx="1308000" cy="8193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>
            <a:stCxn id="66" idx="6"/>
            <a:endCxn id="75" idx="2"/>
          </p:cNvCxnSpPr>
          <p:nvPr/>
        </p:nvCxnSpPr>
        <p:spPr>
          <a:xfrm rot="10800000" flipH="1">
            <a:off x="1974000" y="4464950"/>
            <a:ext cx="1418400" cy="2010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64" idx="6"/>
            <a:endCxn id="65" idx="2"/>
          </p:cNvCxnSpPr>
          <p:nvPr/>
        </p:nvCxnSpPr>
        <p:spPr>
          <a:xfrm>
            <a:off x="672450" y="3092875"/>
            <a:ext cx="1158600" cy="2997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3"/>
          <p:cNvCxnSpPr>
            <a:stCxn id="61" idx="5"/>
            <a:endCxn id="65" idx="1"/>
          </p:cNvCxnSpPr>
          <p:nvPr/>
        </p:nvCxnSpPr>
        <p:spPr>
          <a:xfrm>
            <a:off x="1429993" y="1997718"/>
            <a:ext cx="453600" cy="12681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/>
          <p:nvPr/>
        </p:nvSpPr>
        <p:spPr>
          <a:xfrm>
            <a:off x="4221975" y="-8743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740150" y="58950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" name="Google Shape;104;p13"/>
          <p:cNvCxnSpPr>
            <a:endCxn id="103" idx="0"/>
          </p:cNvCxnSpPr>
          <p:nvPr/>
        </p:nvCxnSpPr>
        <p:spPr>
          <a:xfrm>
            <a:off x="1794750" y="4845000"/>
            <a:ext cx="124500" cy="10500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>
            <a:cxnSpLocks/>
            <a:stCxn id="102" idx="3"/>
            <a:endCxn id="63" idx="7"/>
          </p:cNvCxnSpPr>
          <p:nvPr/>
        </p:nvCxnSpPr>
        <p:spPr>
          <a:xfrm flipH="1">
            <a:off x="2843743" y="-568557"/>
            <a:ext cx="1430689" cy="97383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>
            <a:cxnSpLocks/>
            <a:stCxn id="102" idx="5"/>
            <a:endCxn id="67" idx="1"/>
          </p:cNvCxnSpPr>
          <p:nvPr/>
        </p:nvCxnSpPr>
        <p:spPr>
          <a:xfrm>
            <a:off x="4527718" y="-568557"/>
            <a:ext cx="1025289" cy="774714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>
            <a:stCxn id="75" idx="6"/>
            <a:endCxn id="74" idx="2"/>
          </p:cNvCxnSpPr>
          <p:nvPr/>
        </p:nvCxnSpPr>
        <p:spPr>
          <a:xfrm>
            <a:off x="3750650" y="4465100"/>
            <a:ext cx="1906500" cy="1791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3"/>
          <p:cNvCxnSpPr>
            <a:stCxn id="74" idx="6"/>
            <a:endCxn id="73" idx="3"/>
          </p:cNvCxnSpPr>
          <p:nvPr/>
        </p:nvCxnSpPr>
        <p:spPr>
          <a:xfrm rot="10800000" flipH="1">
            <a:off x="6015375" y="4016363"/>
            <a:ext cx="1028400" cy="6279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3"/>
          <p:cNvCxnSpPr>
            <a:stCxn id="73" idx="7"/>
            <a:endCxn id="71" idx="3"/>
          </p:cNvCxnSpPr>
          <p:nvPr/>
        </p:nvCxnSpPr>
        <p:spPr>
          <a:xfrm rot="10800000" flipH="1">
            <a:off x="7297143" y="2861357"/>
            <a:ext cx="675900" cy="9018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>
            <a:stCxn id="73" idx="5"/>
            <a:endCxn id="72" idx="1"/>
          </p:cNvCxnSpPr>
          <p:nvPr/>
        </p:nvCxnSpPr>
        <p:spPr>
          <a:xfrm>
            <a:off x="7297143" y="4016443"/>
            <a:ext cx="1246800" cy="6510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3"/>
          <p:cNvSpPr/>
          <p:nvPr/>
        </p:nvSpPr>
        <p:spPr>
          <a:xfrm>
            <a:off x="5020540" y="5623611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6246025" y="5536800"/>
            <a:ext cx="358200" cy="358200"/>
          </a:xfrm>
          <a:prstGeom prst="ellipse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3"/>
          <p:cNvCxnSpPr>
            <a:cxnSpLocks/>
            <a:stCxn id="111" idx="7"/>
            <a:endCxn id="74" idx="3"/>
          </p:cNvCxnSpPr>
          <p:nvPr/>
        </p:nvCxnSpPr>
        <p:spPr>
          <a:xfrm flipV="1">
            <a:off x="5326283" y="4770906"/>
            <a:ext cx="383349" cy="905162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>
            <a:stCxn id="74" idx="5"/>
            <a:endCxn id="112" idx="1"/>
          </p:cNvCxnSpPr>
          <p:nvPr/>
        </p:nvCxnSpPr>
        <p:spPr>
          <a:xfrm>
            <a:off x="5962918" y="4770905"/>
            <a:ext cx="335700" cy="8184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3"/>
          <p:cNvCxnSpPr>
            <a:endCxn id="78" idx="3"/>
          </p:cNvCxnSpPr>
          <p:nvPr/>
        </p:nvCxnSpPr>
        <p:spPr>
          <a:xfrm rot="10800000" flipH="1">
            <a:off x="8797032" y="3915018"/>
            <a:ext cx="713700" cy="7524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3"/>
          <p:cNvCxnSpPr>
            <a:endCxn id="78" idx="1"/>
          </p:cNvCxnSpPr>
          <p:nvPr/>
        </p:nvCxnSpPr>
        <p:spPr>
          <a:xfrm>
            <a:off x="8226432" y="2861332"/>
            <a:ext cx="1284300" cy="80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Union-find in Python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body" idx="1"/>
          </p:nvPr>
        </p:nvSpPr>
        <p:spPr>
          <a:xfrm>
            <a:off x="405925" y="1319550"/>
            <a:ext cx="80199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dirty="0">
                <a:solidFill>
                  <a:srgbClr val="FFFFFF"/>
                </a:solidFill>
              </a:rPr>
              <a:t>Bad news : this structure isn’t implemented by default in Python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dirty="0">
                <a:solidFill>
                  <a:srgbClr val="FFFFFF"/>
                </a:solidFill>
              </a:rPr>
              <a:t>Good news :  Louis Sugy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made a library </a:t>
            </a:r>
            <a:r>
              <a:rPr lang="fr" dirty="0">
                <a:solidFill>
                  <a:srgbClr val="FFFFFF"/>
                </a:solidFill>
              </a:rPr>
              <a:t>for us 3 years ago ! (if lazy, just do pip install unionfind)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dirty="0">
                <a:solidFill>
                  <a:srgbClr val="FFFFFF"/>
                </a:solidFill>
              </a:rPr>
              <a:t>Create a Union-find data structure with O(1) approximate complexities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dirty="0">
                <a:solidFill>
                  <a:srgbClr val="FFFFFF"/>
                </a:solidFill>
              </a:rPr>
              <a:t>Use find(element) to get the root of an element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 dirty="0">
                <a:solidFill>
                  <a:srgbClr val="FFFFFF"/>
                </a:solidFill>
              </a:rPr>
              <a:t>Use union(e1, e2) to merge the sets containing e1 and e2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fr" dirty="0">
                <a:solidFill>
                  <a:srgbClr val="FFFFFF"/>
                </a:solidFill>
              </a:rPr>
              <a:t>Use is_same_set(e1, e2) to determine whether e1 and e2 are in the same set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 to Kruskal</a:t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1" name="Google Shape;411;p23"/>
          <p:cNvCxnSpPr>
            <a:stCxn id="409" idx="4"/>
            <a:endCxn id="408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3"/>
          <p:cNvCxnSpPr>
            <a:stCxn id="409" idx="5"/>
            <a:endCxn id="407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3"/>
          <p:cNvCxnSpPr>
            <a:stCxn id="407" idx="3"/>
            <a:endCxn id="408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3"/>
          <p:cNvCxnSpPr>
            <a:stCxn id="407" idx="6"/>
            <a:endCxn id="410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3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7" name="Google Shape;417;p23"/>
          <p:cNvCxnSpPr>
            <a:stCxn id="410" idx="1"/>
            <a:endCxn id="415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3"/>
          <p:cNvCxnSpPr>
            <a:stCxn id="410" idx="6"/>
            <a:endCxn id="416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3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0" name="Google Shape;420;p23"/>
          <p:cNvCxnSpPr>
            <a:stCxn id="419" idx="5"/>
            <a:endCxn id="415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23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23"/>
          <p:cNvCxnSpPr>
            <a:stCxn id="421" idx="0"/>
            <a:endCxn id="410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3"/>
          <p:cNvCxnSpPr>
            <a:stCxn id="424" idx="7"/>
            <a:endCxn id="423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23"/>
          <p:cNvCxnSpPr>
            <a:endCxn id="421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23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9" name="Google Shape;429;p23"/>
          <p:cNvCxnSpPr>
            <a:endCxn id="422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3"/>
          <p:cNvCxnSpPr>
            <a:endCxn id="422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3"/>
          <p:cNvCxnSpPr>
            <a:stCxn id="428" idx="1"/>
            <a:endCxn id="423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3"/>
          <p:cNvCxnSpPr>
            <a:stCxn id="409" idx="7"/>
            <a:endCxn id="415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3"/>
          <p:cNvCxnSpPr>
            <a:stCxn id="408" idx="5"/>
            <a:endCxn id="423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3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4A7D6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B4A7D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4A7D6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B4A7D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49" name="Google Shape;449;p23"/>
          <p:cNvCxnSpPr>
            <a:stCxn id="407" idx="5"/>
            <a:endCxn id="421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23"/>
          <p:cNvSpPr txBox="1"/>
          <p:nvPr/>
        </p:nvSpPr>
        <p:spPr>
          <a:xfrm>
            <a:off x="6952750" y="23717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4A7D6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B4A7D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1" name="Google Shape;451;p23"/>
          <p:cNvSpPr txBox="1">
            <a:spLocks noGrp="1"/>
          </p:cNvSpPr>
          <p:nvPr>
            <p:ph type="body" idx="1"/>
          </p:nvPr>
        </p:nvSpPr>
        <p:spPr>
          <a:xfrm>
            <a:off x="231400" y="1084150"/>
            <a:ext cx="51096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Greedy algorithm:</a:t>
            </a:r>
            <a:endParaRPr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>
                <a:solidFill>
                  <a:srgbClr val="F3F3F3"/>
                </a:solidFill>
              </a:rPr>
              <a:t>create a trivial forest (all nodes are alone)</a:t>
            </a:r>
            <a:endParaRPr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as long as we can, we use the smallest edge that creates a bridge between two trees</a:t>
            </a: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Complexity?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</a:t>
            </a:r>
            <a:r>
              <a:rPr lang="fr" sz="16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O(|E| log |E|)</a:t>
            </a:r>
            <a:r>
              <a:rPr lang="fr">
                <a:solidFill>
                  <a:srgbClr val="F3F3F3"/>
                </a:solidFill>
              </a:rPr>
              <a:t> with an optimized Union-Find data structure and a heap to select the next edge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F3F3F3"/>
                </a:solidFill>
              </a:rPr>
              <a:t>Note: Bernard Chazelle has found a </a:t>
            </a:r>
            <a:r>
              <a:rPr lang="fr" sz="1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O(|E|⍺(m,n))</a:t>
            </a:r>
            <a:r>
              <a:rPr lang="fr" sz="1400">
                <a:solidFill>
                  <a:srgbClr val="F3F3F3"/>
                </a:solidFill>
              </a:rPr>
              <a:t> solution based on </a:t>
            </a:r>
            <a:r>
              <a:rPr lang="fr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soft heaps</a:t>
            </a:r>
            <a:r>
              <a:rPr lang="fr" sz="1400">
                <a:solidFill>
                  <a:srgbClr val="F3F3F3"/>
                </a:solidFill>
              </a:rPr>
              <a:t>, but that’s a story for another time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Credits</a:t>
            </a: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body" idx="1"/>
          </p:nvPr>
        </p:nvSpPr>
        <p:spPr>
          <a:xfrm>
            <a:off x="711750" y="1339775"/>
            <a:ext cx="7720500" cy="29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3F3F3"/>
                </a:solidFill>
              </a:rPr>
              <a:t>Slides: Louis Sugy for INSAlgo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3F3F3"/>
                </a:solidFill>
              </a:rPr>
              <a:t>Edited in 2022 by Goll Sebastien and in 2023 by Lecorché Adriaan</a:t>
            </a: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3F3F3"/>
                </a:solidFill>
              </a:rPr>
              <a:t>Thanks to: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 dirty="0">
                <a:solidFill>
                  <a:srgbClr val="F3F3F3"/>
                </a:solidFill>
              </a:rPr>
              <a:t>Cormen, Thomas H.; Leiserson, Charles E.; Rivest, Ronald L.; Stein, Clifford (2009) [1990]. </a:t>
            </a:r>
            <a:r>
              <a:rPr lang="fr" i="1" dirty="0">
                <a:solidFill>
                  <a:srgbClr val="F3F3F3"/>
                </a:solidFill>
              </a:rPr>
              <a:t>Introduction to Algorithms</a:t>
            </a:r>
            <a:r>
              <a:rPr lang="fr" dirty="0">
                <a:solidFill>
                  <a:srgbClr val="F3F3F3"/>
                </a:solidFill>
              </a:rPr>
              <a:t> (3rd ed.), chapter 23</a:t>
            </a:r>
            <a:endParaRPr dirty="0"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800"/>
              <a:buChar char="●"/>
            </a:pPr>
            <a:r>
              <a:rPr lang="fr" dirty="0">
                <a:solidFill>
                  <a:srgbClr val="F3F3F3"/>
                </a:solidFill>
              </a:rPr>
              <a:t>Wikipedia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Reminder : what is a tree ?</a:t>
            </a:r>
            <a:endParaRPr/>
          </a:p>
        </p:txBody>
      </p:sp>
      <p:graphicFrame>
        <p:nvGraphicFramePr>
          <p:cNvPr id="122" name="Google Shape;122;p14"/>
          <p:cNvGraphicFramePr/>
          <p:nvPr/>
        </p:nvGraphicFramePr>
        <p:xfrm>
          <a:off x="396375" y="4084675"/>
          <a:ext cx="8435925" cy="457170"/>
        </p:xfrm>
        <a:graphic>
          <a:graphicData uri="http://schemas.openxmlformats.org/drawingml/2006/table">
            <a:tbl>
              <a:tblPr>
                <a:noFill/>
                <a:tableStyleId>{01E145F8-EAF7-47AC-B352-3F248F190BCA}</a:tableStyleId>
              </a:tblPr>
              <a:tblGrid>
                <a:gridCol w="28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9FC5E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acyclic graph</a:t>
                      </a:r>
                      <a:endParaRPr sz="1800">
                        <a:solidFill>
                          <a:srgbClr val="9FC5E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9CB9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connected graph</a:t>
                      </a:r>
                      <a:endParaRPr sz="1800">
                        <a:solidFill>
                          <a:srgbClr val="F9CB9C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B6D7A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tree </a:t>
                      </a: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= </a:t>
                      </a:r>
                      <a:r>
                        <a:rPr lang="fr" sz="1800">
                          <a:solidFill>
                            <a:srgbClr val="F9CB9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connected</a:t>
                      </a:r>
                      <a:r>
                        <a:rPr lang="fr" sz="1800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+ </a:t>
                      </a:r>
                      <a:r>
                        <a:rPr lang="fr" sz="1800">
                          <a:solidFill>
                            <a:srgbClr val="9FC5E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acyclic</a:t>
                      </a:r>
                      <a:endParaRPr sz="1800">
                        <a:solidFill>
                          <a:srgbClr val="9FC5E8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23;p14"/>
          <p:cNvSpPr/>
          <p:nvPr/>
        </p:nvSpPr>
        <p:spPr>
          <a:xfrm>
            <a:off x="1981813" y="22417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1127950" y="299507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1024375" y="1499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>
            <a:stCxn id="125" idx="5"/>
            <a:endCxn id="123" idx="1"/>
          </p:cNvCxnSpPr>
          <p:nvPr/>
        </p:nvCxnSpPr>
        <p:spPr>
          <a:xfrm>
            <a:off x="1330118" y="1805455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4"/>
          <p:cNvCxnSpPr>
            <a:stCxn id="123" idx="3"/>
            <a:endCxn id="124" idx="7"/>
          </p:cNvCxnSpPr>
          <p:nvPr/>
        </p:nvCxnSpPr>
        <p:spPr>
          <a:xfrm flipH="1">
            <a:off x="1433670" y="2547493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4"/>
          <p:cNvSpPr/>
          <p:nvPr/>
        </p:nvSpPr>
        <p:spPr>
          <a:xfrm>
            <a:off x="2143550" y="317535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790750" y="2296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3936888" y="3050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3833313" y="1554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" name="Google Shape;132;p14"/>
          <p:cNvCxnSpPr>
            <a:stCxn id="131" idx="5"/>
            <a:endCxn id="129" idx="1"/>
          </p:cNvCxnSpPr>
          <p:nvPr/>
        </p:nvCxnSpPr>
        <p:spPr>
          <a:xfrm>
            <a:off x="4139055" y="1860568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>
            <a:stCxn id="129" idx="3"/>
            <a:endCxn id="130" idx="7"/>
          </p:cNvCxnSpPr>
          <p:nvPr/>
        </p:nvCxnSpPr>
        <p:spPr>
          <a:xfrm flipH="1">
            <a:off x="4242607" y="2602605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4"/>
          <p:cNvSpPr/>
          <p:nvPr/>
        </p:nvSpPr>
        <p:spPr>
          <a:xfrm>
            <a:off x="4952488" y="3230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14"/>
          <p:cNvCxnSpPr>
            <a:stCxn id="130" idx="6"/>
            <a:endCxn id="134" idx="2"/>
          </p:cNvCxnSpPr>
          <p:nvPr/>
        </p:nvCxnSpPr>
        <p:spPr>
          <a:xfrm>
            <a:off x="4295088" y="3229288"/>
            <a:ext cx="657300" cy="1803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4"/>
          <p:cNvCxnSpPr>
            <a:endCxn id="129" idx="4"/>
          </p:cNvCxnSpPr>
          <p:nvPr/>
        </p:nvCxnSpPr>
        <p:spPr>
          <a:xfrm rot="10800000">
            <a:off x="4969850" y="2655063"/>
            <a:ext cx="161700" cy="5754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/>
          <p:nvPr/>
        </p:nvSpPr>
        <p:spPr>
          <a:xfrm>
            <a:off x="7599613" y="2296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745750" y="3050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642175" y="1554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4"/>
          <p:cNvCxnSpPr>
            <a:stCxn id="139" idx="5"/>
            <a:endCxn id="137" idx="1"/>
          </p:cNvCxnSpPr>
          <p:nvPr/>
        </p:nvCxnSpPr>
        <p:spPr>
          <a:xfrm>
            <a:off x="6947918" y="1860568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4"/>
          <p:cNvCxnSpPr>
            <a:stCxn id="137" idx="3"/>
            <a:endCxn id="138" idx="7"/>
          </p:cNvCxnSpPr>
          <p:nvPr/>
        </p:nvCxnSpPr>
        <p:spPr>
          <a:xfrm flipH="1">
            <a:off x="7051470" y="2602605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4"/>
          <p:cNvSpPr/>
          <p:nvPr/>
        </p:nvSpPr>
        <p:spPr>
          <a:xfrm>
            <a:off x="7761350" y="3230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4"/>
          <p:cNvCxnSpPr>
            <a:stCxn id="137" idx="4"/>
            <a:endCxn id="142" idx="0"/>
          </p:cNvCxnSpPr>
          <p:nvPr/>
        </p:nvCxnSpPr>
        <p:spPr>
          <a:xfrm>
            <a:off x="7778713" y="2655063"/>
            <a:ext cx="161700" cy="5754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/>
          <p:nvPr/>
        </p:nvSpPr>
        <p:spPr>
          <a:xfrm>
            <a:off x="5512575" y="787450"/>
            <a:ext cx="3918600" cy="4269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Some properties of trees...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58900" y="1314200"/>
            <a:ext cx="6210000" cy="27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 tree has N-1 edges for N vertices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 tree is a connected &amp; acyclic graph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Remove any edge from the tree and it disconnects the graph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 the general case vertice can have any degree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3F3F3"/>
              </a:buClr>
              <a:buSzPts val="1400"/>
              <a:buFont typeface="Average"/>
              <a:buChar char="○"/>
            </a:pPr>
            <a:r>
              <a:rPr lang="fr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Some trees are more specific : binary trees, k-trees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7599613" y="2296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6745750" y="3050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6642175" y="1554825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4" name="Google Shape;154;p15"/>
          <p:cNvCxnSpPr>
            <a:stCxn id="153" idx="5"/>
            <a:endCxn id="151" idx="1"/>
          </p:cNvCxnSpPr>
          <p:nvPr/>
        </p:nvCxnSpPr>
        <p:spPr>
          <a:xfrm>
            <a:off x="6947918" y="1860568"/>
            <a:ext cx="704100" cy="4887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/>
          <p:cNvCxnSpPr>
            <a:stCxn id="151" idx="3"/>
            <a:endCxn id="152" idx="7"/>
          </p:cNvCxnSpPr>
          <p:nvPr/>
        </p:nvCxnSpPr>
        <p:spPr>
          <a:xfrm flipH="1">
            <a:off x="7051470" y="2602605"/>
            <a:ext cx="600600" cy="5001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5"/>
          <p:cNvSpPr/>
          <p:nvPr/>
        </p:nvSpPr>
        <p:spPr>
          <a:xfrm>
            <a:off x="7761350" y="32304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7" name="Google Shape;157;p15"/>
          <p:cNvCxnSpPr>
            <a:stCxn id="151" idx="4"/>
            <a:endCxn id="156" idx="0"/>
          </p:cNvCxnSpPr>
          <p:nvPr/>
        </p:nvCxnSpPr>
        <p:spPr>
          <a:xfrm>
            <a:off x="7778713" y="2655063"/>
            <a:ext cx="161700" cy="57540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7286022" y="1760817"/>
            <a:ext cx="358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b="1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7125770" y="2507112"/>
            <a:ext cx="358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="1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897949" y="2774975"/>
            <a:ext cx="358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b="1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Minimum spanning tree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22225" y="1607400"/>
            <a:ext cx="3940500" cy="30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We are given a connected graph with weighted edges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what is the minimum cost to connect all the nodes?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(on this graph: 53)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3F3F3"/>
                </a:solidFill>
              </a:rPr>
              <a:t>/!\ Multiple MST are possible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16"/>
          <p:cNvCxnSpPr>
            <a:stCxn id="169" idx="4"/>
            <a:endCxn id="168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6"/>
          <p:cNvCxnSpPr>
            <a:stCxn id="169" idx="5"/>
            <a:endCxn id="167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6"/>
          <p:cNvCxnSpPr>
            <a:stCxn id="167" idx="3"/>
            <a:endCxn id="168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6"/>
          <p:cNvCxnSpPr>
            <a:stCxn id="167" idx="6"/>
            <a:endCxn id="170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6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6"/>
          <p:cNvCxnSpPr>
            <a:stCxn id="170" idx="1"/>
            <a:endCxn id="175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6"/>
          <p:cNvCxnSpPr>
            <a:stCxn id="170" idx="6"/>
            <a:endCxn id="176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6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16"/>
          <p:cNvCxnSpPr>
            <a:stCxn id="179" idx="5"/>
            <a:endCxn id="175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6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6"/>
          <p:cNvCxnSpPr>
            <a:stCxn id="181" idx="0"/>
            <a:endCxn id="170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6"/>
          <p:cNvCxnSpPr>
            <a:stCxn id="184" idx="7"/>
            <a:endCxn id="183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6"/>
          <p:cNvCxnSpPr>
            <a:endCxn id="181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6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16"/>
          <p:cNvCxnSpPr>
            <a:endCxn id="182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6"/>
          <p:cNvCxnSpPr>
            <a:endCxn id="182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6"/>
          <p:cNvCxnSpPr>
            <a:stCxn id="188" idx="1"/>
            <a:endCxn id="183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6"/>
          <p:cNvCxnSpPr>
            <a:stCxn id="169" idx="7"/>
            <a:endCxn id="175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6"/>
          <p:cNvCxnSpPr>
            <a:stCxn id="168" idx="5"/>
            <a:endCxn id="183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16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9" name="Google Shape;209;p16"/>
          <p:cNvCxnSpPr>
            <a:stCxn id="167" idx="5"/>
            <a:endCxn id="181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6"/>
          <p:cNvSpPr txBox="1"/>
          <p:nvPr/>
        </p:nvSpPr>
        <p:spPr>
          <a:xfrm>
            <a:off x="6952750" y="23717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53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Prim’s algorithm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body" idx="1"/>
          </p:nvPr>
        </p:nvSpPr>
        <p:spPr>
          <a:xfrm>
            <a:off x="223200" y="1243300"/>
            <a:ext cx="4824900" cy="3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Greedy algorithm: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put a random starting node in the tree</a:t>
            </a:r>
            <a:endParaRPr>
              <a:solidFill>
                <a:srgbClr val="F3F3F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while the tree doesn’t have all the nodes:</a:t>
            </a:r>
            <a:endParaRPr>
              <a:solidFill>
                <a:srgbClr val="F3F3F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fr" sz="1800">
                <a:solidFill>
                  <a:srgbClr val="F3F3F3"/>
                </a:solidFill>
              </a:rPr>
              <a:t>select the node closest to the tree</a:t>
            </a:r>
            <a:endParaRPr sz="1800">
              <a:solidFill>
                <a:srgbClr val="F3F3F3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○"/>
            </a:pPr>
            <a:r>
              <a:rPr lang="fr" sz="1800">
                <a:solidFill>
                  <a:srgbClr val="F3F3F3"/>
                </a:solidFill>
              </a:rPr>
              <a:t>add the corresponding edge in the tree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Implemented with a heap (remember Dijkstra last week ?)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→ Complexity : O(|V| + |E| log |E|) </a:t>
            </a:r>
            <a:endParaRPr>
              <a:solidFill>
                <a:srgbClr val="F3F3F3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see hq op complexity)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F3F3F3"/>
                </a:solidFill>
              </a:rPr>
              <a:t>(on the right, from green to red, order of addition in the tree)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" name="Google Shape;221;p17"/>
          <p:cNvCxnSpPr>
            <a:stCxn id="219" idx="4"/>
            <a:endCxn id="218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7"/>
          <p:cNvCxnSpPr>
            <a:stCxn id="219" idx="5"/>
            <a:endCxn id="217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7"/>
          <p:cNvCxnSpPr>
            <a:stCxn id="217" idx="3"/>
            <a:endCxn id="218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17"/>
          <p:cNvCxnSpPr>
            <a:stCxn id="217" idx="6"/>
            <a:endCxn id="220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7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" name="Google Shape;227;p17"/>
          <p:cNvCxnSpPr>
            <a:stCxn id="220" idx="1"/>
            <a:endCxn id="225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7"/>
          <p:cNvCxnSpPr>
            <a:stCxn id="220" idx="6"/>
            <a:endCxn id="226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7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7"/>
          <p:cNvCxnSpPr>
            <a:stCxn id="229" idx="5"/>
            <a:endCxn id="225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17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5" name="Google Shape;235;p17"/>
          <p:cNvCxnSpPr>
            <a:stCxn id="231" idx="0"/>
            <a:endCxn id="220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7"/>
          <p:cNvCxnSpPr>
            <a:stCxn id="234" idx="7"/>
            <a:endCxn id="233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7"/>
          <p:cNvCxnSpPr>
            <a:endCxn id="231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D9EAD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17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7"/>
          <p:cNvCxnSpPr>
            <a:endCxn id="232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2857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7"/>
          <p:cNvCxnSpPr>
            <a:endCxn id="232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7"/>
          <p:cNvCxnSpPr>
            <a:stCxn id="238" idx="1"/>
            <a:endCxn id="233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28575" cap="flat" cmpd="sng">
            <a:solidFill>
              <a:srgbClr val="B35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>
            <a:stCxn id="219" idx="7"/>
            <a:endCxn id="225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7"/>
          <p:cNvCxnSpPr>
            <a:stCxn id="218" idx="5"/>
            <a:endCxn id="233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4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35050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B3505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6D7A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B6D7A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6D7A8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B6D7A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D9EAD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EA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6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59" name="Google Shape;259;p17"/>
          <p:cNvCxnSpPr>
            <a:stCxn id="217" idx="5"/>
            <a:endCxn id="231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28575" cap="flat" cmpd="sng">
            <a:solidFill>
              <a:srgbClr val="F4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7"/>
          <p:cNvSpPr txBox="1"/>
          <p:nvPr/>
        </p:nvSpPr>
        <p:spPr>
          <a:xfrm>
            <a:off x="6952750" y="23717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4CCCC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4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Kruskal’s algorithm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6484350" y="2203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5766175" y="30123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5414950" y="1641400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7396300" y="17047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18"/>
          <p:cNvCxnSpPr>
            <a:stCxn id="268" idx="4"/>
            <a:endCxn id="267" idx="1"/>
          </p:cNvCxnSpPr>
          <p:nvPr/>
        </p:nvCxnSpPr>
        <p:spPr>
          <a:xfrm>
            <a:off x="5594050" y="1999600"/>
            <a:ext cx="224700" cy="1065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18"/>
          <p:cNvCxnSpPr>
            <a:stCxn id="268" idx="5"/>
            <a:endCxn id="266" idx="2"/>
          </p:cNvCxnSpPr>
          <p:nvPr/>
        </p:nvCxnSpPr>
        <p:spPr>
          <a:xfrm>
            <a:off x="5720693" y="1947143"/>
            <a:ext cx="763800" cy="435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8"/>
          <p:cNvCxnSpPr>
            <a:stCxn id="266" idx="3"/>
            <a:endCxn id="267" idx="7"/>
          </p:cNvCxnSpPr>
          <p:nvPr/>
        </p:nvCxnSpPr>
        <p:spPr>
          <a:xfrm flipH="1">
            <a:off x="6071807" y="2509143"/>
            <a:ext cx="465000" cy="555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8"/>
          <p:cNvCxnSpPr>
            <a:stCxn id="266" idx="6"/>
            <a:endCxn id="269" idx="3"/>
          </p:cNvCxnSpPr>
          <p:nvPr/>
        </p:nvCxnSpPr>
        <p:spPr>
          <a:xfrm rot="10800000" flipH="1">
            <a:off x="6842550" y="2010500"/>
            <a:ext cx="606300" cy="372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18"/>
          <p:cNvSpPr/>
          <p:nvPr/>
        </p:nvSpPr>
        <p:spPr>
          <a:xfrm>
            <a:off x="6469400" y="8658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8362175" y="16414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18"/>
          <p:cNvCxnSpPr>
            <a:stCxn id="269" idx="1"/>
            <a:endCxn id="274" idx="5"/>
          </p:cNvCxnSpPr>
          <p:nvPr/>
        </p:nvCxnSpPr>
        <p:spPr>
          <a:xfrm rot="10800000">
            <a:off x="6775257" y="1171570"/>
            <a:ext cx="673500" cy="585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18"/>
          <p:cNvCxnSpPr>
            <a:stCxn id="269" idx="6"/>
            <a:endCxn id="275" idx="2"/>
          </p:cNvCxnSpPr>
          <p:nvPr/>
        </p:nvCxnSpPr>
        <p:spPr>
          <a:xfrm rot="10800000" flipH="1">
            <a:off x="7754500" y="1820513"/>
            <a:ext cx="607800" cy="63300"/>
          </a:xfrm>
          <a:prstGeom prst="straightConnector1">
            <a:avLst/>
          </a:prstGeom>
          <a:noFill/>
          <a:ln w="28575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18"/>
          <p:cNvSpPr/>
          <p:nvPr/>
        </p:nvSpPr>
        <p:spPr>
          <a:xfrm>
            <a:off x="5915275" y="29103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9" name="Google Shape;279;p18"/>
          <p:cNvCxnSpPr>
            <a:stCxn id="278" idx="5"/>
            <a:endCxn id="274" idx="1"/>
          </p:cNvCxnSpPr>
          <p:nvPr/>
        </p:nvCxnSpPr>
        <p:spPr>
          <a:xfrm>
            <a:off x="6221018" y="596780"/>
            <a:ext cx="300900" cy="3216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18"/>
          <p:cNvSpPr/>
          <p:nvPr/>
        </p:nvSpPr>
        <p:spPr>
          <a:xfrm>
            <a:off x="7396300" y="26508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8275725" y="3336188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6827600" y="34053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6192375" y="418851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B4A7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18"/>
          <p:cNvCxnSpPr>
            <a:stCxn id="280" idx="0"/>
            <a:endCxn id="269" idx="4"/>
          </p:cNvCxnSpPr>
          <p:nvPr/>
        </p:nvCxnSpPr>
        <p:spPr>
          <a:xfrm rot="10800000">
            <a:off x="7575400" y="2062813"/>
            <a:ext cx="0" cy="588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18"/>
          <p:cNvCxnSpPr>
            <a:stCxn id="283" idx="7"/>
            <a:endCxn id="282" idx="3"/>
          </p:cNvCxnSpPr>
          <p:nvPr/>
        </p:nvCxnSpPr>
        <p:spPr>
          <a:xfrm rot="10800000" flipH="1">
            <a:off x="6498118" y="3711170"/>
            <a:ext cx="381900" cy="529800"/>
          </a:xfrm>
          <a:prstGeom prst="straightConnector1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8"/>
          <p:cNvCxnSpPr>
            <a:endCxn id="280" idx="3"/>
          </p:cNvCxnSpPr>
          <p:nvPr/>
        </p:nvCxnSpPr>
        <p:spPr>
          <a:xfrm rot="10800000" flipH="1">
            <a:off x="7133457" y="2956555"/>
            <a:ext cx="315300" cy="501300"/>
          </a:xfrm>
          <a:prstGeom prst="straightConnector1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18"/>
          <p:cNvSpPr/>
          <p:nvPr/>
        </p:nvSpPr>
        <p:spPr>
          <a:xfrm>
            <a:off x="7806950" y="4568863"/>
            <a:ext cx="358200" cy="3582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18"/>
          <p:cNvCxnSpPr>
            <a:endCxn id="281" idx="1"/>
          </p:cNvCxnSpPr>
          <p:nvPr/>
        </p:nvCxnSpPr>
        <p:spPr>
          <a:xfrm>
            <a:off x="7702082" y="2956645"/>
            <a:ext cx="626100" cy="432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8"/>
          <p:cNvCxnSpPr>
            <a:endCxn id="281" idx="2"/>
          </p:cNvCxnSpPr>
          <p:nvPr/>
        </p:nvCxnSpPr>
        <p:spPr>
          <a:xfrm rot="10800000" flipH="1">
            <a:off x="7185825" y="3515288"/>
            <a:ext cx="1089900" cy="690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18"/>
          <p:cNvCxnSpPr>
            <a:stCxn id="287" idx="1"/>
            <a:endCxn id="282" idx="5"/>
          </p:cNvCxnSpPr>
          <p:nvPr/>
        </p:nvCxnSpPr>
        <p:spPr>
          <a:xfrm rot="10800000">
            <a:off x="7133407" y="3711120"/>
            <a:ext cx="726000" cy="9102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18"/>
          <p:cNvCxnSpPr>
            <a:stCxn id="268" idx="7"/>
            <a:endCxn id="274" idx="3"/>
          </p:cNvCxnSpPr>
          <p:nvPr/>
        </p:nvCxnSpPr>
        <p:spPr>
          <a:xfrm rot="10800000" flipH="1">
            <a:off x="5720693" y="1171557"/>
            <a:ext cx="801300" cy="522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18"/>
          <p:cNvCxnSpPr>
            <a:stCxn id="267" idx="5"/>
            <a:endCxn id="282" idx="2"/>
          </p:cNvCxnSpPr>
          <p:nvPr/>
        </p:nvCxnSpPr>
        <p:spPr>
          <a:xfrm>
            <a:off x="6071918" y="3318080"/>
            <a:ext cx="755700" cy="266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18"/>
          <p:cNvSpPr txBox="1"/>
          <p:nvPr/>
        </p:nvSpPr>
        <p:spPr>
          <a:xfrm>
            <a:off x="6232338" y="412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FC5E8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9FC5E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6841713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6590563" y="38466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4A7D6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B4A7D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7133438" y="409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148875" y="33964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7508163" y="349508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291088" y="2368538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7792513" y="1475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7508163" y="215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7835788" y="2805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935463" y="2914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4A7D6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B4A7D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6212263" y="268546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5928950" y="18292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5871763" y="1022713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7035763" y="112002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08" name="Google Shape;308;p18"/>
          <p:cNvCxnSpPr>
            <a:stCxn id="266" idx="5"/>
            <a:endCxn id="280" idx="2"/>
          </p:cNvCxnSpPr>
          <p:nvPr/>
        </p:nvCxnSpPr>
        <p:spPr>
          <a:xfrm>
            <a:off x="6790093" y="2509143"/>
            <a:ext cx="606300" cy="320700"/>
          </a:xfrm>
          <a:prstGeom prst="straightConnector1">
            <a:avLst/>
          </a:prstGeom>
          <a:noFill/>
          <a:ln w="28575" cap="flat" cmpd="sng">
            <a:solidFill>
              <a:srgbClr val="B4A7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18"/>
          <p:cNvSpPr txBox="1"/>
          <p:nvPr/>
        </p:nvSpPr>
        <p:spPr>
          <a:xfrm>
            <a:off x="6952750" y="23717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B4A7D6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B4A7D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374250" y="1150000"/>
            <a:ext cx="5109600" cy="3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</a:rPr>
              <a:t>Greedy algorithm:</a:t>
            </a:r>
            <a:endParaRPr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fr">
                <a:solidFill>
                  <a:srgbClr val="F3F3F3"/>
                </a:solidFill>
              </a:rPr>
              <a:t>create a trivial forest (all nodes are alone)</a:t>
            </a:r>
            <a:endParaRPr>
              <a:solidFill>
                <a:srgbClr val="F3F3F3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fr">
                <a:solidFill>
                  <a:srgbClr val="F3F3F3"/>
                </a:solidFill>
              </a:rPr>
              <a:t>as long as we can, we use the smallest edge that creates a bridge between two trees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F3F3F3"/>
                </a:solidFill>
              </a:rPr>
              <a:t>(on the right, example of a forest at some point during execution)</a:t>
            </a: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F3F3F3"/>
                </a:solidFill>
              </a:rPr>
              <a:t>How to avoid making cycles ?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7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Disjoint sets (union-find d.s.)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311700" y="1404500"/>
            <a:ext cx="3441600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We need a data structure to store disjoint sets with the following near-constant-time operations: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>
                <a:solidFill>
                  <a:srgbClr val="FFFFFF"/>
                </a:solidFill>
              </a:rPr>
              <a:t>add a new set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>
                <a:solidFill>
                  <a:srgbClr val="FFFFFF"/>
                </a:solidFill>
              </a:rPr>
              <a:t>merge two sets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fr">
                <a:solidFill>
                  <a:srgbClr val="FFFFFF"/>
                </a:solidFill>
              </a:rPr>
              <a:t>determine whether two elements are in the same set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Naive idea: let’s use a list of sets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17" name="Google Shape;317;p19"/>
          <p:cNvCxnSpPr/>
          <p:nvPr/>
        </p:nvCxnSpPr>
        <p:spPr>
          <a:xfrm>
            <a:off x="4305950" y="1203025"/>
            <a:ext cx="0" cy="37455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4652800" y="2665396"/>
            <a:ext cx="38325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[{0,1,2}, {3,4}, {5}, {6,7}]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215488" y="1673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4971688" y="98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5660688" y="11596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6407488" y="5757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6777238" y="112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6346438" y="18203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7477388" y="10655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7766688" y="15991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5013825" y="1022475"/>
            <a:ext cx="1023000" cy="1087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6346450" y="1801325"/>
            <a:ext cx="445200" cy="446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6454575" y="626125"/>
            <a:ext cx="767700" cy="90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7542750" y="1104700"/>
            <a:ext cx="626700" cy="90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1" name="Google Shape;331;p19"/>
          <p:cNvGraphicFramePr/>
          <p:nvPr/>
        </p:nvGraphicFramePr>
        <p:xfrm>
          <a:off x="4815650" y="3493400"/>
          <a:ext cx="3899375" cy="1401990"/>
        </p:xfrm>
        <a:graphic>
          <a:graphicData uri="http://schemas.openxmlformats.org/drawingml/2006/table">
            <a:tbl>
              <a:tblPr>
                <a:noFill/>
                <a:tableStyleId>{01E145F8-EAF7-47AC-B352-3F248F190BCA}</a:tableStyleId>
              </a:tblPr>
              <a:tblGrid>
                <a:gridCol w="24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a new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Merge two sets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Determine whether 2 elements are in the same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7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Disjoint sets (union-find d.s.)</a:t>
            </a: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body" idx="1"/>
          </p:nvPr>
        </p:nvSpPr>
        <p:spPr>
          <a:xfrm>
            <a:off x="5394850" y="2400838"/>
            <a:ext cx="24705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{0:0, 1:0, 2:1, 3:3,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4:3, 5:5, 6:7, 7:7}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5215488" y="16732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4971688" y="9828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5660688" y="11596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6407488" y="5757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6777238" y="1120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6346438" y="18203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7477388" y="10655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7766688" y="159910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46" name="Google Shape;346;p20"/>
          <p:cNvCxnSpPr/>
          <p:nvPr/>
        </p:nvCxnSpPr>
        <p:spPr>
          <a:xfrm rot="10800000">
            <a:off x="5316350" y="1236275"/>
            <a:ext cx="453900" cy="1269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0"/>
          <p:cNvCxnSpPr/>
          <p:nvPr/>
        </p:nvCxnSpPr>
        <p:spPr>
          <a:xfrm rot="10800000" flipH="1">
            <a:off x="5535950" y="1473550"/>
            <a:ext cx="270300" cy="319200"/>
          </a:xfrm>
          <a:prstGeom prst="straightConnector1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0"/>
          <p:cNvCxnSpPr>
            <a:stCxn id="339" idx="0"/>
            <a:endCxn id="339" idx="1"/>
          </p:cNvCxnSpPr>
          <p:nvPr/>
        </p:nvCxnSpPr>
        <p:spPr>
          <a:xfrm rot="5400000">
            <a:off x="4980988" y="973500"/>
            <a:ext cx="204000" cy="222600"/>
          </a:xfrm>
          <a:prstGeom prst="curvedConnector4">
            <a:avLst>
              <a:gd name="adj1" fmla="val -116728"/>
              <a:gd name="adj2" fmla="val 206974"/>
            </a:avLst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20"/>
          <p:cNvCxnSpPr>
            <a:stCxn id="343" idx="0"/>
            <a:endCxn id="343" idx="1"/>
          </p:cNvCxnSpPr>
          <p:nvPr/>
        </p:nvCxnSpPr>
        <p:spPr>
          <a:xfrm rot="5400000">
            <a:off x="6355738" y="1811075"/>
            <a:ext cx="204000" cy="222600"/>
          </a:xfrm>
          <a:prstGeom prst="curvedConnector4">
            <a:avLst>
              <a:gd name="adj1" fmla="val -116728"/>
              <a:gd name="adj2" fmla="val 206974"/>
            </a:avLst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0"/>
          <p:cNvCxnSpPr/>
          <p:nvPr/>
        </p:nvCxnSpPr>
        <p:spPr>
          <a:xfrm rot="10800000">
            <a:off x="6713763" y="924275"/>
            <a:ext cx="221100" cy="312000"/>
          </a:xfrm>
          <a:prstGeom prst="straightConnector1">
            <a:avLst/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20"/>
          <p:cNvCxnSpPr>
            <a:stCxn id="341" idx="0"/>
            <a:endCxn id="341" idx="1"/>
          </p:cNvCxnSpPr>
          <p:nvPr/>
        </p:nvCxnSpPr>
        <p:spPr>
          <a:xfrm rot="5400000">
            <a:off x="6416788" y="566400"/>
            <a:ext cx="204000" cy="222600"/>
          </a:xfrm>
          <a:prstGeom prst="curvedConnector4">
            <a:avLst>
              <a:gd name="adj1" fmla="val -116728"/>
              <a:gd name="adj2" fmla="val 206974"/>
            </a:avLst>
          </a:prstGeom>
          <a:noFill/>
          <a:ln w="19050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7745588" y="1390800"/>
            <a:ext cx="177000" cy="298500"/>
          </a:xfrm>
          <a:prstGeom prst="straightConnector1">
            <a:avLst/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20"/>
          <p:cNvCxnSpPr>
            <a:stCxn id="345" idx="2"/>
            <a:endCxn id="345" idx="3"/>
          </p:cNvCxnSpPr>
          <p:nvPr/>
        </p:nvCxnSpPr>
        <p:spPr>
          <a:xfrm rot="-5400000">
            <a:off x="7998588" y="1793800"/>
            <a:ext cx="204000" cy="222600"/>
          </a:xfrm>
          <a:prstGeom prst="curvedConnector4">
            <a:avLst>
              <a:gd name="adj1" fmla="val -116728"/>
              <a:gd name="adj2" fmla="val 206974"/>
            </a:avLst>
          </a:prstGeom>
          <a:noFill/>
          <a:ln w="19050" cap="flat" cmpd="sng">
            <a:solidFill>
              <a:srgbClr val="F9CB9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20"/>
          <p:cNvSpPr txBox="1">
            <a:spLocks noGrp="1"/>
          </p:cNvSpPr>
          <p:nvPr>
            <p:ph type="body" idx="1"/>
          </p:nvPr>
        </p:nvSpPr>
        <p:spPr>
          <a:xfrm>
            <a:off x="311700" y="1390225"/>
            <a:ext cx="38658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Better idea: let’s use a forest</a:t>
            </a:r>
            <a:endParaRPr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each node has a parent, the root of every tree is its own parent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to merge two sets, point the root node of a set to any node of the other </a:t>
            </a:r>
            <a:r>
              <a:rPr lang="fr" sz="1200">
                <a:solidFill>
                  <a:srgbClr val="FFFFFF"/>
                </a:solidFill>
              </a:rPr>
              <a:t>(you will usually use the </a:t>
            </a:r>
            <a:r>
              <a:rPr lang="fr" sz="1200" i="1">
                <a:solidFill>
                  <a:srgbClr val="FFFFFF"/>
                </a:solidFill>
              </a:rPr>
              <a:t>find</a:t>
            </a:r>
            <a:r>
              <a:rPr lang="fr" sz="1200">
                <a:solidFill>
                  <a:srgbClr val="FFFFFF"/>
                </a:solidFill>
              </a:rPr>
              <a:t> operation before, to check if the two sets are disjoint or the same)</a:t>
            </a:r>
            <a:endParaRPr sz="12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●"/>
            </a:pPr>
            <a:r>
              <a:rPr lang="fr" sz="1600">
                <a:solidFill>
                  <a:srgbClr val="FFFFFF"/>
                </a:solidFill>
              </a:rPr>
              <a:t>to determine whether 2 elements are in the same set, find the roots of their trees and compare them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5" name="Google Shape;355;p20"/>
          <p:cNvCxnSpPr/>
          <p:nvPr/>
        </p:nvCxnSpPr>
        <p:spPr>
          <a:xfrm>
            <a:off x="4305950" y="1203025"/>
            <a:ext cx="0" cy="374550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56" name="Google Shape;356;p20"/>
          <p:cNvGraphicFramePr/>
          <p:nvPr/>
        </p:nvGraphicFramePr>
        <p:xfrm>
          <a:off x="4815650" y="3493400"/>
          <a:ext cx="3899375" cy="1401990"/>
        </p:xfrm>
        <a:graphic>
          <a:graphicData uri="http://schemas.openxmlformats.org/drawingml/2006/table">
            <a:tbl>
              <a:tblPr>
                <a:noFill/>
                <a:tableStyleId>{01E145F8-EAF7-47AC-B352-3F248F190BCA}</a:tableStyleId>
              </a:tblPr>
              <a:tblGrid>
                <a:gridCol w="24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a new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Merge two sets</a:t>
                      </a:r>
                      <a:endParaRPr baseline="-250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O(|s</a:t>
                      </a:r>
                      <a:r>
                        <a:rPr lang="fr" baseline="-250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|+|s</a:t>
                      </a:r>
                      <a:r>
                        <a:rPr lang="fr" baseline="-250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Determine whether 2 elements are in the same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O(|s</a:t>
                      </a:r>
                      <a:r>
                        <a:rPr lang="fr" baseline="-250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|+|s</a:t>
                      </a:r>
                      <a:r>
                        <a:rPr lang="fr" baseline="-25000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Disjoint sets (union-find d.s.)</a:t>
            </a:r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4690500" cy="1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How to improve complexity?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→ try to have shallow trees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→ this is achieved with </a:t>
            </a:r>
            <a:r>
              <a:rPr lang="fr" b="1" i="1">
                <a:solidFill>
                  <a:srgbClr val="FFFFFF"/>
                </a:solidFill>
              </a:rPr>
              <a:t>union by rank</a:t>
            </a:r>
            <a:r>
              <a:rPr lang="fr">
                <a:solidFill>
                  <a:srgbClr val="FFFFFF"/>
                </a:solidFill>
              </a:rPr>
              <a:t> </a:t>
            </a:r>
            <a:r>
              <a:rPr lang="fr" sz="1200">
                <a:solidFill>
                  <a:srgbClr val="FFFFFF"/>
                </a:solidFill>
              </a:rPr>
              <a:t>(or </a:t>
            </a:r>
            <a:r>
              <a:rPr lang="fr" sz="1200" i="1">
                <a:solidFill>
                  <a:srgbClr val="FFFFFF"/>
                </a:solidFill>
              </a:rPr>
              <a:t>by size</a:t>
            </a:r>
            <a:r>
              <a:rPr lang="fr" sz="1200">
                <a:solidFill>
                  <a:srgbClr val="FFFFFF"/>
                </a:solidFill>
              </a:rPr>
              <a:t>)</a:t>
            </a:r>
            <a:r>
              <a:rPr lang="fr">
                <a:solidFill>
                  <a:srgbClr val="FFFFFF"/>
                </a:solidFill>
              </a:rPr>
              <a:t> and </a:t>
            </a:r>
            <a:r>
              <a:rPr lang="fr" b="1" i="1">
                <a:solidFill>
                  <a:srgbClr val="FFFFFF"/>
                </a:solidFill>
              </a:rPr>
              <a:t>path compression </a:t>
            </a:r>
            <a:r>
              <a:rPr lang="fr" sz="1200">
                <a:solidFill>
                  <a:srgbClr val="FFFFFF"/>
                </a:solidFill>
              </a:rPr>
              <a:t>(or path </a:t>
            </a:r>
            <a:r>
              <a:rPr lang="fr" sz="1200" i="1">
                <a:solidFill>
                  <a:srgbClr val="FFFFFF"/>
                </a:solidFill>
              </a:rPr>
              <a:t>halving</a:t>
            </a:r>
            <a:r>
              <a:rPr lang="fr" sz="1200">
                <a:solidFill>
                  <a:srgbClr val="FFFFFF"/>
                </a:solidFill>
              </a:rPr>
              <a:t> or </a:t>
            </a:r>
            <a:r>
              <a:rPr lang="fr" sz="1200" i="1">
                <a:solidFill>
                  <a:srgbClr val="FFFFFF"/>
                </a:solidFill>
              </a:rPr>
              <a:t>splitting</a:t>
            </a:r>
            <a:r>
              <a:rPr lang="fr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363" name="Google Shape;363;p21"/>
          <p:cNvGraphicFramePr/>
          <p:nvPr/>
        </p:nvGraphicFramePr>
        <p:xfrm>
          <a:off x="390950" y="2925650"/>
          <a:ext cx="3899375" cy="1401990"/>
        </p:xfrm>
        <a:graphic>
          <a:graphicData uri="http://schemas.openxmlformats.org/drawingml/2006/table">
            <a:tbl>
              <a:tblPr>
                <a:noFill/>
                <a:tableStyleId>{01E145F8-EAF7-47AC-B352-3F248F190BCA}</a:tableStyleId>
              </a:tblPr>
              <a:tblGrid>
                <a:gridCol w="24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Add a new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>
                        <a:solidFill>
                          <a:srgbClr val="F3F3F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Merge two sets</a:t>
                      </a:r>
                      <a:endParaRPr baseline="-25000"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O(⍺(n))</a:t>
                      </a: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*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Determine whether 2 elements are in the same set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O(⍺(n))</a:t>
                      </a:r>
                      <a:r>
                        <a:rPr lang="fr">
                          <a:solidFill>
                            <a:srgbClr val="F3F3F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*</a:t>
                      </a:r>
                      <a:endParaRPr>
                        <a:solidFill>
                          <a:srgbClr val="F3F3F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4" name="Google Shape;364;p21"/>
          <p:cNvSpPr txBox="1">
            <a:spLocks noGrp="1"/>
          </p:cNvSpPr>
          <p:nvPr>
            <p:ph type="body" idx="1"/>
          </p:nvPr>
        </p:nvSpPr>
        <p:spPr>
          <a:xfrm>
            <a:off x="164738" y="4386600"/>
            <a:ext cx="43518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* </a:t>
            </a:r>
            <a:r>
              <a:rPr lang="fr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⍺(n)</a:t>
            </a:r>
            <a:r>
              <a:rPr lang="fr" sz="1200">
                <a:solidFill>
                  <a:srgbClr val="FFFFFF"/>
                </a:solidFill>
              </a:rPr>
              <a:t> &lt; 5 for any n that can be written in this physical universe, so that’s basically O(1) (see </a:t>
            </a:r>
            <a:r>
              <a:rPr lang="fr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inverse Ackermann function</a:t>
            </a:r>
            <a:r>
              <a:rPr lang="fr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7308800" y="12405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5688850" y="12405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6498825" y="12405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8103100" y="12405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5497600" y="1648550"/>
            <a:ext cx="3421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path compression</a:t>
            </a: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on the path from a node to its root during a </a:t>
            </a:r>
            <a:r>
              <a:rPr lang="fr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find</a:t>
            </a: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operation</a:t>
            </a:r>
            <a:endParaRPr/>
          </a:p>
        </p:txBody>
      </p:sp>
      <p:cxnSp>
        <p:nvCxnSpPr>
          <p:cNvPr id="370" name="Google Shape;370;p21"/>
          <p:cNvCxnSpPr/>
          <p:nvPr/>
        </p:nvCxnSpPr>
        <p:spPr>
          <a:xfrm flipH="1">
            <a:off x="6054800" y="1471075"/>
            <a:ext cx="502200" cy="7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21"/>
          <p:cNvCxnSpPr/>
          <p:nvPr/>
        </p:nvCxnSpPr>
        <p:spPr>
          <a:xfrm flipH="1">
            <a:off x="6850738" y="1471075"/>
            <a:ext cx="502200" cy="7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1"/>
          <p:cNvCxnSpPr/>
          <p:nvPr/>
        </p:nvCxnSpPr>
        <p:spPr>
          <a:xfrm flipH="1">
            <a:off x="7689175" y="1471075"/>
            <a:ext cx="502200" cy="72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21"/>
          <p:cNvCxnSpPr>
            <a:stCxn id="367" idx="0"/>
            <a:endCxn id="366" idx="0"/>
          </p:cNvCxnSpPr>
          <p:nvPr/>
        </p:nvCxnSpPr>
        <p:spPr>
          <a:xfrm rot="5400000">
            <a:off x="6316125" y="835850"/>
            <a:ext cx="600" cy="81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21"/>
          <p:cNvCxnSpPr>
            <a:stCxn id="365" idx="0"/>
            <a:endCxn id="366" idx="0"/>
          </p:cNvCxnSpPr>
          <p:nvPr/>
        </p:nvCxnSpPr>
        <p:spPr>
          <a:xfrm rot="5400000">
            <a:off x="6721100" y="430850"/>
            <a:ext cx="600" cy="1620000"/>
          </a:xfrm>
          <a:prstGeom prst="curvedConnector3">
            <a:avLst>
              <a:gd name="adj1" fmla="val -78370833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21"/>
          <p:cNvCxnSpPr>
            <a:stCxn id="368" idx="0"/>
            <a:endCxn id="366" idx="0"/>
          </p:cNvCxnSpPr>
          <p:nvPr/>
        </p:nvCxnSpPr>
        <p:spPr>
          <a:xfrm rot="5400000">
            <a:off x="7118200" y="33650"/>
            <a:ext cx="600" cy="2414400"/>
          </a:xfrm>
          <a:prstGeom prst="curvedConnector3">
            <a:avLst>
              <a:gd name="adj1" fmla="val -121591667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1"/>
          <p:cNvSpPr/>
          <p:nvPr/>
        </p:nvSpPr>
        <p:spPr>
          <a:xfrm>
            <a:off x="7830538" y="1309075"/>
            <a:ext cx="307800" cy="331200"/>
          </a:xfrm>
          <a:prstGeom prst="noSmoking">
            <a:avLst>
              <a:gd name="adj" fmla="val 1875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7021075" y="1309075"/>
            <a:ext cx="307800" cy="331200"/>
          </a:xfrm>
          <a:prstGeom prst="noSmoking">
            <a:avLst>
              <a:gd name="adj" fmla="val 1875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6211613" y="1309075"/>
            <a:ext cx="307800" cy="331200"/>
          </a:xfrm>
          <a:prstGeom prst="noSmoking">
            <a:avLst>
              <a:gd name="adj" fmla="val 1875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6216325" y="32019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642600" y="32019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5497600" y="3901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82" name="Google Shape;382;p21"/>
          <p:cNvCxnSpPr>
            <a:stCxn id="380" idx="0"/>
            <a:endCxn id="380" idx="1"/>
          </p:cNvCxnSpPr>
          <p:nvPr/>
        </p:nvCxnSpPr>
        <p:spPr>
          <a:xfrm rot="5400000">
            <a:off x="5651900" y="3192650"/>
            <a:ext cx="204000" cy="222600"/>
          </a:xfrm>
          <a:prstGeom prst="curvedConnector4">
            <a:avLst>
              <a:gd name="adj1" fmla="val -116728"/>
              <a:gd name="adj2" fmla="val 206974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21"/>
          <p:cNvCxnSpPr/>
          <p:nvPr/>
        </p:nvCxnSpPr>
        <p:spPr>
          <a:xfrm rot="10800000" flipH="1">
            <a:off x="5730550" y="3565300"/>
            <a:ext cx="98700" cy="393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21"/>
          <p:cNvCxnSpPr>
            <a:stCxn id="379" idx="3"/>
            <a:endCxn id="379" idx="0"/>
          </p:cNvCxnSpPr>
          <p:nvPr/>
        </p:nvCxnSpPr>
        <p:spPr>
          <a:xfrm rot="10800000">
            <a:off x="6438925" y="3201950"/>
            <a:ext cx="222600" cy="204000"/>
          </a:xfrm>
          <a:prstGeom prst="curvedConnector4">
            <a:avLst>
              <a:gd name="adj1" fmla="val -106974"/>
              <a:gd name="adj2" fmla="val 216728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p21"/>
          <p:cNvSpPr txBox="1"/>
          <p:nvPr/>
        </p:nvSpPr>
        <p:spPr>
          <a:xfrm>
            <a:off x="8040675" y="32019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466950" y="3201950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0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321950" y="3901575"/>
            <a:ext cx="445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6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88" name="Google Shape;388;p21"/>
          <p:cNvCxnSpPr>
            <a:stCxn id="386" idx="0"/>
            <a:endCxn id="386" idx="1"/>
          </p:cNvCxnSpPr>
          <p:nvPr/>
        </p:nvCxnSpPr>
        <p:spPr>
          <a:xfrm rot="5400000">
            <a:off x="7476250" y="3192650"/>
            <a:ext cx="204000" cy="222600"/>
          </a:xfrm>
          <a:prstGeom prst="curvedConnector4">
            <a:avLst>
              <a:gd name="adj1" fmla="val -116728"/>
              <a:gd name="adj2" fmla="val 206974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21"/>
          <p:cNvCxnSpPr/>
          <p:nvPr/>
        </p:nvCxnSpPr>
        <p:spPr>
          <a:xfrm rot="10800000" flipH="1">
            <a:off x="7554900" y="3565300"/>
            <a:ext cx="98700" cy="393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21"/>
          <p:cNvCxnSpPr>
            <a:stCxn id="385" idx="3"/>
            <a:endCxn id="385" idx="0"/>
          </p:cNvCxnSpPr>
          <p:nvPr/>
        </p:nvCxnSpPr>
        <p:spPr>
          <a:xfrm rot="10800000">
            <a:off x="8263275" y="3201950"/>
            <a:ext cx="222600" cy="204000"/>
          </a:xfrm>
          <a:prstGeom prst="curvedConnector4">
            <a:avLst>
              <a:gd name="adj1" fmla="val -106974"/>
              <a:gd name="adj2" fmla="val 216728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21"/>
          <p:cNvSpPr/>
          <p:nvPr/>
        </p:nvSpPr>
        <p:spPr>
          <a:xfrm>
            <a:off x="5334788" y="2870750"/>
            <a:ext cx="307800" cy="331200"/>
          </a:xfrm>
          <a:prstGeom prst="noSmoking">
            <a:avLst>
              <a:gd name="adj" fmla="val 1875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cxnSp>
        <p:nvCxnSpPr>
          <p:cNvPr id="392" name="Google Shape;392;p21"/>
          <p:cNvCxnSpPr/>
          <p:nvPr/>
        </p:nvCxnSpPr>
        <p:spPr>
          <a:xfrm>
            <a:off x="5979725" y="3415500"/>
            <a:ext cx="3555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21"/>
          <p:cNvCxnSpPr/>
          <p:nvPr/>
        </p:nvCxnSpPr>
        <p:spPr>
          <a:xfrm rot="10800000">
            <a:off x="7805650" y="341550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21"/>
          <p:cNvSpPr/>
          <p:nvPr/>
        </p:nvSpPr>
        <p:spPr>
          <a:xfrm>
            <a:off x="8485863" y="2924825"/>
            <a:ext cx="307800" cy="331200"/>
          </a:xfrm>
          <a:prstGeom prst="noSmoking">
            <a:avLst>
              <a:gd name="adj" fmla="val 1875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5190825" y="4309575"/>
            <a:ext cx="37758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arbitrary union (left) VS </a:t>
            </a:r>
            <a:r>
              <a:rPr lang="fr" i="1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union by rank</a:t>
            </a: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(right)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950</Words>
  <Application>Microsoft Office PowerPoint</Application>
  <PresentationFormat>On-screen Show (16:9)</PresentationFormat>
  <Paragraphs>196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Oswald</vt:lpstr>
      <vt:lpstr>Average</vt:lpstr>
      <vt:lpstr>Arial</vt:lpstr>
      <vt:lpstr>Slate</vt:lpstr>
      <vt:lpstr>Graph Theory 4</vt:lpstr>
      <vt:lpstr>Reminder : what is a tree ?</vt:lpstr>
      <vt:lpstr>PowerPoint Presentation</vt:lpstr>
      <vt:lpstr>Minimum spanning tree</vt:lpstr>
      <vt:lpstr>Prim’s algorithm</vt:lpstr>
      <vt:lpstr>Kruskal’s algorithm</vt:lpstr>
      <vt:lpstr>Disjoint sets (union-find d.s.)</vt:lpstr>
      <vt:lpstr>Disjoint sets (union-find d.s.)</vt:lpstr>
      <vt:lpstr>Disjoint sets (union-find d.s.)</vt:lpstr>
      <vt:lpstr>Union-find in Python</vt:lpstr>
      <vt:lpstr>Back to Kruskal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4</dc:title>
  <cp:lastModifiedBy>Adriaan Lecorche</cp:lastModifiedBy>
  <cp:revision>3</cp:revision>
  <dcterms:modified xsi:type="dcterms:W3CDTF">2023-04-03T14:37:55Z</dcterms:modified>
</cp:coreProperties>
</file>