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4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85" r:id="rId10"/>
    <p:sldId id="281" r:id="rId11"/>
    <p:sldId id="284" r:id="rId12"/>
    <p:sldId id="28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0237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42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4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89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71600" y="1599641"/>
            <a:ext cx="7272899" cy="167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755575" y="1005575"/>
            <a:ext cx="8137500" cy="35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8A618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D29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D700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55575" y="0"/>
            <a:ext cx="7560899" cy="735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Font typeface="Arial"/>
              <a:buNone/>
              <a:defRPr sz="3600" b="1" i="0" u="none" strike="noStrike" cap="none">
                <a:solidFill>
                  <a:srgbClr val="58A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8316913" y="250031"/>
            <a:ext cx="584100" cy="147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8A61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1000" b="0" i="0" u="none" strike="noStrike" cap="none">
              <a:solidFill>
                <a:srgbClr val="58A61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://132.249.238.169:8080/geoporta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971600" y="1624133"/>
            <a:ext cx="7272899" cy="167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 vocabulary challenges in hydrology</a:t>
            </a:r>
            <a:b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Sylvain Grellet, Global Water Info IG</a:t>
            </a:r>
            <a:endParaRPr lang="en-U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04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60" y="157092"/>
            <a:ext cx="7560899" cy="735899"/>
          </a:xfrm>
        </p:spPr>
        <p:txBody>
          <a:bodyPr>
            <a:noAutofit/>
          </a:bodyPr>
          <a:lstStyle/>
          <a:p>
            <a:r>
              <a:rPr lang="en-US" sz="2800" dirty="0" smtClean="0"/>
              <a:t>Cross-domain ontology and semantic annotation in CINERGI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1" y="1137616"/>
            <a:ext cx="6582007" cy="25684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5919845" y="4709462"/>
            <a:ext cx="1144865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750" dirty="0">
                <a:solidFill>
                  <a:schemeClr val="tx1"/>
                </a:solidFill>
              </a:rPr>
              <a:t>http://cinergi.sdsc.edu/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004" y="3667818"/>
            <a:ext cx="93006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675" dirty="0">
                <a:solidFill>
                  <a:schemeClr val="tx1"/>
                </a:solidFill>
              </a:rPr>
              <a:t>Domain Inventories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7" y="3813135"/>
            <a:ext cx="393695" cy="349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6" y="4195299"/>
            <a:ext cx="405599" cy="360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252" y="3974929"/>
            <a:ext cx="379580" cy="3369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379" y="4037042"/>
            <a:ext cx="522812" cy="338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4071" y="4195299"/>
            <a:ext cx="54233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675" u="sng" dirty="0">
                <a:solidFill>
                  <a:schemeClr val="tx1"/>
                </a:solidFill>
              </a:rPr>
              <a:t>RCN </a:t>
            </a:r>
            <a:br>
              <a:rPr lang="en-US" sz="675" u="sng" dirty="0">
                <a:solidFill>
                  <a:schemeClr val="tx1"/>
                </a:solidFill>
              </a:rPr>
            </a:br>
            <a:r>
              <a:rPr lang="en-US" sz="450" u="sng" dirty="0">
                <a:solidFill>
                  <a:schemeClr val="tx1"/>
                </a:solidFill>
              </a:rPr>
              <a:t>(Research Coordination</a:t>
            </a:r>
            <a:br>
              <a:rPr lang="en-US" sz="450" u="sng" dirty="0">
                <a:solidFill>
                  <a:schemeClr val="tx1"/>
                </a:solidFill>
              </a:rPr>
            </a:br>
            <a:r>
              <a:rPr lang="en-US" sz="450" u="sng" dirty="0">
                <a:solidFill>
                  <a:schemeClr val="tx1"/>
                </a:solidFill>
              </a:rPr>
              <a:t> Networks)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2557" y="3683926"/>
            <a:ext cx="628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675" u="sng" dirty="0">
                <a:solidFill>
                  <a:schemeClr val="tx1"/>
                </a:solidFill>
              </a:rPr>
              <a:t>Domain workshops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846" y="4350896"/>
            <a:ext cx="84350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675" u="sng" dirty="0">
                <a:solidFill>
                  <a:schemeClr val="tx1"/>
                </a:solidFill>
              </a:rPr>
              <a:t>High-level assets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119991" y="3829199"/>
            <a:ext cx="1534655" cy="84156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b="1" dirty="0">
                <a:solidFill>
                  <a:schemeClr val="tx1"/>
                </a:solidFill>
              </a:rPr>
              <a:t>Content Enhancement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403302" y="4048142"/>
            <a:ext cx="624386" cy="12068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763763" y="4060082"/>
            <a:ext cx="624386" cy="12068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t="4120"/>
          <a:stretch/>
        </p:blipFill>
        <p:spPr>
          <a:xfrm>
            <a:off x="5619694" y="3738984"/>
            <a:ext cx="1470599" cy="117795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242123" y="4381873"/>
            <a:ext cx="1534655" cy="34703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Sources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781836" y="4479159"/>
            <a:ext cx="1534655" cy="32231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Portal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10253" y="2297549"/>
            <a:ext cx="2001091" cy="1305763"/>
            <a:chOff x="1559026" y="21567247"/>
            <a:chExt cx="4914023" cy="320652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59026" y="21567247"/>
              <a:ext cx="4914023" cy="3206524"/>
            </a:xfrm>
            <a:prstGeom prst="rect">
              <a:avLst/>
            </a:prstGeom>
          </p:spPr>
        </p:pic>
        <p:pic>
          <p:nvPicPr>
            <p:cNvPr id="24" name="Picture 2" descr="http://cinergi.sdsc.edu/contribute/recordCount.ashx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848" y="22365425"/>
              <a:ext cx="4023594" cy="146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itle 1"/>
          <p:cNvSpPr txBox="1">
            <a:spLocks/>
          </p:cNvSpPr>
          <p:nvPr/>
        </p:nvSpPr>
        <p:spPr>
          <a:xfrm>
            <a:off x="7172368" y="3626862"/>
            <a:ext cx="1926987" cy="32597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500" b="1" dirty="0" smtClean="0">
                <a:solidFill>
                  <a:schemeClr val="tx1"/>
                </a:solidFill>
              </a:rPr>
              <a:t>From 25+ sources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2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5" y="124715"/>
            <a:ext cx="6151568" cy="563285"/>
          </a:xfrm>
        </p:spPr>
        <p:txBody>
          <a:bodyPr/>
          <a:lstStyle/>
          <a:p>
            <a:r>
              <a:rPr lang="en-US" sz="3000" dirty="0" err="1"/>
              <a:t>GeoSciGraph</a:t>
            </a:r>
            <a:r>
              <a:rPr lang="en-US" sz="3000" dirty="0"/>
              <a:t> and Ontologies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1" y="958357"/>
            <a:ext cx="8250889" cy="28607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GeoSciGraph</a:t>
            </a:r>
            <a:r>
              <a:rPr lang="en-US" sz="1800" dirty="0">
                <a:solidFill>
                  <a:srgbClr val="FF0000"/>
                </a:solidFill>
              </a:rPr>
              <a:t> ontology management system provides semantic infrastructure.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It relies on a cross-domain ontology of geoscience terms, amalgamating several independently developed ontologies or taxonomies</a:t>
            </a:r>
            <a:endParaRPr lang="en-US" sz="825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sz="1800" b="1" u="sng" dirty="0">
                <a:solidFill>
                  <a:srgbClr val="FF0000"/>
                </a:solidFill>
              </a:rPr>
              <a:t>Some included ontologies:</a:t>
            </a:r>
          </a:p>
          <a:p>
            <a:pPr>
              <a:spcBef>
                <a:spcPts val="450"/>
              </a:spcBef>
            </a:pPr>
            <a:r>
              <a:rPr lang="en-US" sz="1350" dirty="0"/>
              <a:t>SWEET</a:t>
            </a:r>
          </a:p>
          <a:p>
            <a:pPr>
              <a:spcBef>
                <a:spcPts val="450"/>
              </a:spcBef>
            </a:pPr>
            <a:r>
              <a:rPr lang="en-US" sz="1350" dirty="0"/>
              <a:t>ENVO</a:t>
            </a:r>
          </a:p>
          <a:p>
            <a:pPr>
              <a:spcBef>
                <a:spcPts val="450"/>
              </a:spcBef>
            </a:pPr>
            <a:r>
              <a:rPr lang="en-US" sz="1350" dirty="0"/>
              <a:t>CHEBI</a:t>
            </a:r>
          </a:p>
          <a:p>
            <a:pPr>
              <a:spcBef>
                <a:spcPts val="450"/>
              </a:spcBef>
            </a:pPr>
            <a:r>
              <a:rPr lang="en-US" sz="1350" dirty="0"/>
              <a:t>YAGO (geo features)</a:t>
            </a:r>
          </a:p>
          <a:p>
            <a:pPr>
              <a:spcBef>
                <a:spcPts val="450"/>
              </a:spcBef>
            </a:pPr>
            <a:r>
              <a:rPr lang="en-US" sz="1350" dirty="0"/>
              <a:t>NASA GCMD (equipment, providers)</a:t>
            </a:r>
          </a:p>
          <a:p>
            <a:pPr>
              <a:spcBef>
                <a:spcPts val="450"/>
              </a:spcBef>
            </a:pPr>
            <a:r>
              <a:rPr lang="en-US" sz="1350" dirty="0" err="1"/>
              <a:t>GeoSciML</a:t>
            </a:r>
            <a:endParaRPr lang="en-US" sz="1350" dirty="0"/>
          </a:p>
          <a:p>
            <a:pPr>
              <a:spcBef>
                <a:spcPts val="450"/>
              </a:spcBef>
            </a:pPr>
            <a:r>
              <a:rPr lang="en-US" sz="1350" dirty="0"/>
              <a:t>Geochronology</a:t>
            </a:r>
          </a:p>
          <a:p>
            <a:pPr>
              <a:spcBef>
                <a:spcPts val="450"/>
              </a:spcBef>
            </a:pPr>
            <a:r>
              <a:rPr lang="en-US" sz="1350" dirty="0"/>
              <a:t>EDAM Bioinformatics (software terms and operations)</a:t>
            </a:r>
          </a:p>
          <a:p>
            <a:pPr>
              <a:spcBef>
                <a:spcPts val="450"/>
              </a:spcBef>
            </a:pPr>
            <a:r>
              <a:rPr lang="en-US" sz="1350" dirty="0"/>
              <a:t>Also: VIAF</a:t>
            </a:r>
          </a:p>
          <a:p>
            <a:pPr>
              <a:spcBef>
                <a:spcPts val="450"/>
              </a:spcBef>
            </a:pPr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62" y="2577628"/>
            <a:ext cx="917303" cy="840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5" y="2016237"/>
            <a:ext cx="902801" cy="790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570" y="3544347"/>
            <a:ext cx="3182785" cy="400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972" y="4065176"/>
            <a:ext cx="2223820" cy="453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461" y="1896300"/>
            <a:ext cx="1163028" cy="1163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25503" y="1900353"/>
            <a:ext cx="1670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Added </a:t>
            </a:r>
            <a:br>
              <a:rPr lang="en-US" dirty="0" smtClean="0"/>
            </a:br>
            <a:r>
              <a:rPr lang="en-US" dirty="0" smtClean="0"/>
              <a:t>annotation </a:t>
            </a:r>
            <a:r>
              <a:rPr lang="en-US" dirty="0"/>
              <a:t>properties </a:t>
            </a:r>
            <a:r>
              <a:rPr lang="en-US" dirty="0" smtClean="0"/>
              <a:t>for combining ontology fragments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cinergiFacet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cinergiParent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annotation of 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EarthCube Use </a:t>
            </a:r>
            <a:r>
              <a:rPr lang="en-US" dirty="0"/>
              <a:t>Cases </a:t>
            </a:r>
            <a:r>
              <a:rPr lang="en-US" dirty="0" smtClean="0"/>
              <a:t>WG: 50 </a:t>
            </a:r>
            <a:r>
              <a:rPr lang="en-US" dirty="0"/>
              <a:t>science use cases from different </a:t>
            </a:r>
            <a:r>
              <a:rPr lang="en-US" dirty="0" smtClean="0"/>
              <a:t>domains</a:t>
            </a:r>
          </a:p>
          <a:p>
            <a:r>
              <a:rPr lang="en-US" dirty="0" smtClean="0"/>
              <a:t>The descriptions are registered </a:t>
            </a:r>
            <a:r>
              <a:rPr lang="en-US" dirty="0"/>
              <a:t>and “</a:t>
            </a:r>
            <a:r>
              <a:rPr lang="en-US" dirty="0" smtClean="0"/>
              <a:t>semantically-enhanced” </a:t>
            </a:r>
            <a:r>
              <a:rPr lang="en-US" dirty="0"/>
              <a:t>through </a:t>
            </a:r>
            <a:r>
              <a:rPr lang="en-US" dirty="0" smtClean="0"/>
              <a:t>CINERGI; use cases are </a:t>
            </a:r>
            <a:r>
              <a:rPr lang="en-US" dirty="0" smtClean="0">
                <a:sym typeface="Wingdings" panose="05000000000000000000" pitchFamily="2" charset="2"/>
              </a:rPr>
              <a:t>first class citizens </a:t>
            </a:r>
          </a:p>
          <a:p>
            <a:r>
              <a:rPr lang="en-US" dirty="0" smtClean="0"/>
              <a:t>The </a:t>
            </a:r>
            <a:r>
              <a:rPr lang="en-US" dirty="0"/>
              <a:t>“relevancy” of ontologies might be *</a:t>
            </a:r>
            <a:r>
              <a:rPr lang="en-US" dirty="0" smtClean="0"/>
              <a:t>partially* measured </a:t>
            </a:r>
            <a:r>
              <a:rPr lang="en-US" dirty="0"/>
              <a:t>by how successfully (completely) a collection of real-life use cases is indexed based on such </a:t>
            </a:r>
            <a:r>
              <a:rPr lang="en-US" dirty="0" smtClean="0"/>
              <a:t>ontologies (under different scenarios: discovery</a:t>
            </a:r>
            <a:r>
              <a:rPr lang="en-US" dirty="0"/>
              <a:t>, </a:t>
            </a:r>
            <a:r>
              <a:rPr lang="en-US" dirty="0" smtClean="0"/>
              <a:t>integration</a:t>
            </a:r>
            <a:r>
              <a:rPr lang="en-US" dirty="0"/>
              <a:t>, </a:t>
            </a:r>
            <a:r>
              <a:rPr lang="en-US" dirty="0" smtClean="0"/>
              <a:t>modeling</a:t>
            </a:r>
            <a:r>
              <a:rPr lang="en-US" dirty="0"/>
              <a:t>, </a:t>
            </a:r>
            <a:r>
              <a:rPr lang="en-US" dirty="0" smtClean="0"/>
              <a:t>reasoning,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1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Hydrologic Vocabularies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005574"/>
            <a:ext cx="8628184" cy="4000179"/>
          </a:xfrm>
        </p:spPr>
        <p:txBody>
          <a:bodyPr/>
          <a:lstStyle/>
          <a:p>
            <a:r>
              <a:rPr lang="en-US" sz="2400" dirty="0" smtClean="0"/>
              <a:t>Not started yet; several people are interested across RDA GWIIG and OGC </a:t>
            </a:r>
            <a:r>
              <a:rPr lang="en-US" sz="2400" dirty="0" err="1" smtClean="0"/>
              <a:t>HydroDWG</a:t>
            </a:r>
            <a:endParaRPr lang="en-US" sz="2400" dirty="0" smtClean="0"/>
          </a:p>
          <a:p>
            <a:r>
              <a:rPr lang="en-US" sz="2400" dirty="0" smtClean="0"/>
              <a:t>Goals:</a:t>
            </a:r>
          </a:p>
          <a:p>
            <a:pPr lvl="1"/>
            <a:r>
              <a:rPr lang="en-US" sz="2000" dirty="0" smtClean="0"/>
              <a:t>Identify water-related ontologies</a:t>
            </a:r>
          </a:p>
          <a:p>
            <a:pPr lvl="1"/>
            <a:r>
              <a:rPr lang="en-US" sz="2000" dirty="0" smtClean="0"/>
              <a:t>Engage with RDA Vocab Services IG</a:t>
            </a:r>
          </a:p>
          <a:p>
            <a:pPr lvl="2"/>
            <a:r>
              <a:rPr lang="en-US" sz="1600" dirty="0" smtClean="0"/>
              <a:t>Use cases</a:t>
            </a:r>
          </a:p>
          <a:p>
            <a:pPr lvl="2"/>
            <a:r>
              <a:rPr lang="en-US" sz="1600" dirty="0" smtClean="0"/>
              <a:t>Service and practice documentation</a:t>
            </a:r>
          </a:p>
          <a:p>
            <a:pPr lvl="2"/>
            <a:r>
              <a:rPr lang="en-US" sz="1600" dirty="0" smtClean="0"/>
              <a:t>Recs on vocab publication and APIs</a:t>
            </a:r>
          </a:p>
          <a:p>
            <a:pPr lvl="1"/>
            <a:r>
              <a:rPr lang="en-US" sz="2000" dirty="0" smtClean="0"/>
              <a:t>Encourage publication of exemplar water-related vocabularies using best practice methods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92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5" y="0"/>
            <a:ext cx="8388425" cy="735899"/>
          </a:xfrm>
        </p:spPr>
        <p:txBody>
          <a:bodyPr/>
          <a:lstStyle/>
          <a:p>
            <a:r>
              <a:rPr lang="en-US" sz="3500" dirty="0" smtClean="0"/>
              <a:t>Hydrologic Vocabularies Discussion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005574"/>
            <a:ext cx="8628184" cy="4000179"/>
          </a:xfrm>
        </p:spPr>
        <p:txBody>
          <a:bodyPr/>
          <a:lstStyle/>
          <a:p>
            <a:r>
              <a:rPr lang="en-US" sz="2400" dirty="0" smtClean="0"/>
              <a:t> 2 core aspects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A: International standards (GWML2, </a:t>
            </a:r>
            <a:r>
              <a:rPr lang="en-US" sz="1600" dirty="0" err="1" smtClean="0"/>
              <a:t>HY_Features</a:t>
            </a:r>
            <a:r>
              <a:rPr lang="en-US" sz="1600" dirty="0" smtClean="0"/>
              <a:t>, Observations &amp; Measurements, …) do define an overarching conceptual view on the domain that could lead to reference ontologies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 B: But those standards do not enumerate list of possible values for a given information element 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Ex : GWML2 defines how/where to describe porosity of a </a:t>
            </a:r>
            <a:r>
              <a:rPr lang="en-US" sz="1600" dirty="0" err="1" smtClean="0"/>
              <a:t>HydrogeoUnit</a:t>
            </a:r>
            <a:r>
              <a:rPr lang="en-US" sz="1600" dirty="0" smtClean="0"/>
              <a:t> but not the reference vocabulary to be used</a:t>
            </a:r>
          </a:p>
          <a:p>
            <a:pPr lvl="1"/>
            <a:endParaRPr lang="en-US" sz="1600" dirty="0" smtClean="0"/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80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5" y="0"/>
            <a:ext cx="8388425" cy="735899"/>
          </a:xfrm>
        </p:spPr>
        <p:txBody>
          <a:bodyPr/>
          <a:lstStyle/>
          <a:p>
            <a:r>
              <a:rPr lang="en-US" sz="3500" dirty="0" smtClean="0"/>
              <a:t>Hydrologic Vocabularies Discussion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005574"/>
            <a:ext cx="8628184" cy="4000179"/>
          </a:xfrm>
        </p:spPr>
        <p:txBody>
          <a:bodyPr/>
          <a:lstStyle/>
          <a:p>
            <a:r>
              <a:rPr lang="en-US" sz="2400" dirty="0" smtClean="0"/>
              <a:t> A: from OGC standards to reference ontologies</a:t>
            </a:r>
          </a:p>
          <a:p>
            <a:pPr lvl="1"/>
            <a:r>
              <a:rPr lang="en-US" sz="1600" dirty="0" smtClean="0"/>
              <a:t> Ontologies </a:t>
            </a:r>
            <a:r>
              <a:rPr lang="en-US" sz="1600" dirty="0"/>
              <a:t>are in the process to be </a:t>
            </a:r>
            <a:r>
              <a:rPr lang="en-US" sz="1600" dirty="0" smtClean="0"/>
              <a:t>generated out of GWML2 and </a:t>
            </a:r>
            <a:r>
              <a:rPr lang="en-US" sz="1600" dirty="0" err="1" smtClean="0"/>
              <a:t>HY_Feature</a:t>
            </a:r>
            <a:r>
              <a:rPr lang="en-US" sz="1600" dirty="0" smtClean="0"/>
              <a:t> (with more </a:t>
            </a:r>
            <a:r>
              <a:rPr lang="en-US" sz="1600" dirty="0"/>
              <a:t>or less </a:t>
            </a:r>
            <a:r>
              <a:rPr lang="en-US" sz="1600" dirty="0" smtClean="0"/>
              <a:t>complete coverage). There is already one for ISO 19156/OGC Observations and Measurements (om-lite, </a:t>
            </a:r>
            <a:r>
              <a:rPr lang="en-US" sz="1600" dirty="0" err="1" smtClean="0"/>
              <a:t>sam</a:t>
            </a:r>
            <a:r>
              <a:rPr lang="en-US" sz="1600" dirty="0" smtClean="0"/>
              <a:t>-lite)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The process often used is a mixture of automatic owl generation from the OGC logical model (using ISO 19150-2) and ontology expertise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 This exercise is highly linked with OGC ELFIE</a:t>
            </a:r>
          </a:p>
          <a:p>
            <a:pPr lvl="2"/>
            <a:r>
              <a:rPr lang="en-US" sz="1600" dirty="0" smtClean="0"/>
              <a:t> JSON-LD will be the basis for the data structure</a:t>
            </a:r>
          </a:p>
          <a:p>
            <a:pPr lvl="2"/>
            <a:r>
              <a:rPr lang="en-US" sz="1600" dirty="0" smtClean="0"/>
              <a:t> JSON-LD context will then need to point to properties defined in reference ontologies</a:t>
            </a:r>
            <a:endParaRPr lang="en-US" sz="1600" dirty="0"/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486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5" y="0"/>
            <a:ext cx="8388425" cy="735899"/>
          </a:xfrm>
        </p:spPr>
        <p:txBody>
          <a:bodyPr/>
          <a:lstStyle/>
          <a:p>
            <a:r>
              <a:rPr lang="en-US" sz="3500" dirty="0" smtClean="0"/>
              <a:t>Hydrologic Vocabularies Discussion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005574"/>
            <a:ext cx="8628184" cy="4000179"/>
          </a:xfrm>
        </p:spPr>
        <p:txBody>
          <a:bodyPr/>
          <a:lstStyle/>
          <a:p>
            <a:r>
              <a:rPr lang="en-US" sz="2400" dirty="0" smtClean="0"/>
              <a:t> B: possible values for information elements</a:t>
            </a:r>
          </a:p>
          <a:p>
            <a:pPr lvl="1"/>
            <a:r>
              <a:rPr lang="en-US" sz="1600" dirty="0" smtClean="0"/>
              <a:t> Way more complex situation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Overlaps with many domains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Chemistry (water quality analysis), biodiversity (species identification), sampling methods, ….</a:t>
            </a:r>
          </a:p>
          <a:p>
            <a:pPr lvl="2"/>
            <a:r>
              <a:rPr lang="en-US" sz="1600" dirty="0" smtClean="0"/>
              <a:t> Units of measures</a:t>
            </a:r>
          </a:p>
          <a:p>
            <a:pPr lvl="2"/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Many reference vocabularies (ex : national ones) are not available (yet) using semantic web best practices (ex : within French Water Information System)</a:t>
            </a:r>
            <a:endParaRPr lang="en-US" sz="1600" dirty="0"/>
          </a:p>
          <a:p>
            <a:pPr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32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further use cases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588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Identify use cases and audiences for semantic dataset annotation and discovery; explore varying "annotation depth" as required for different use cases; </a:t>
            </a:r>
          </a:p>
          <a:p>
            <a:endParaRPr lang="en-US" sz="2400" dirty="0" smtClean="0"/>
          </a:p>
          <a:p>
            <a:r>
              <a:rPr lang="en-US" sz="2400" dirty="0" smtClean="0"/>
              <a:t> Tools </a:t>
            </a:r>
            <a:r>
              <a:rPr lang="en-US" sz="2400" dirty="0"/>
              <a:t>for efficient semantic annotation;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Additional use cases beyond discovery, </a:t>
            </a:r>
            <a:r>
              <a:rPr lang="en-US" sz="2400" dirty="0" err="1" smtClean="0"/>
              <a:t>eg</a:t>
            </a:r>
            <a:r>
              <a:rPr lang="en-US" sz="2400" dirty="0" smtClean="0"/>
              <a:t> reasoning </a:t>
            </a:r>
            <a:r>
              <a:rPr lang="en-US" sz="2400" dirty="0"/>
              <a:t>use cases and </a:t>
            </a:r>
            <a:r>
              <a:rPr lang="en-US" sz="2400" dirty="0" smtClean="0"/>
              <a:t>tools, and requirements to the data model </a:t>
            </a:r>
          </a:p>
        </p:txBody>
      </p:sp>
    </p:spTree>
    <p:extLst>
      <p:ext uri="{BB962C8B-B14F-4D97-AF65-F5344CB8AC3E}">
        <p14:creationId xmlns:p14="http://schemas.microsoft.com/office/powerpoint/2010/main" val="243861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next steps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5889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 Recently (or soon to be) available ontologies </a:t>
            </a:r>
          </a:p>
          <a:p>
            <a:pPr lvl="1"/>
            <a:r>
              <a:rPr lang="en-US" dirty="0" smtClean="0"/>
              <a:t> OM, </a:t>
            </a:r>
            <a:r>
              <a:rPr lang="en-US" dirty="0" err="1" smtClean="0"/>
              <a:t>HY_Features</a:t>
            </a:r>
            <a:r>
              <a:rPr lang="en-US" dirty="0" smtClean="0"/>
              <a:t>, GWML2</a:t>
            </a:r>
          </a:p>
          <a:p>
            <a:pPr lvl="1"/>
            <a:r>
              <a:rPr lang="en-US" dirty="0" smtClean="0"/>
              <a:t> Test them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 Vocabularies</a:t>
            </a:r>
          </a:p>
          <a:p>
            <a:pPr lvl="1"/>
            <a:r>
              <a:rPr lang="en-US" dirty="0" smtClean="0"/>
              <a:t> Create an organized list of available vocabularies for water data, and their metadata model </a:t>
            </a:r>
          </a:p>
          <a:p>
            <a:pPr lvl="2"/>
            <a:r>
              <a:rPr lang="en-US" sz="2400" dirty="0" smtClean="0"/>
              <a:t> Chemistry</a:t>
            </a:r>
          </a:p>
          <a:p>
            <a:pPr lvl="2"/>
            <a:r>
              <a:rPr lang="en-US" sz="2400" dirty="0" smtClean="0"/>
              <a:t> Taxa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err="1" smtClean="0"/>
              <a:t>SamplingMethods</a:t>
            </a:r>
            <a:r>
              <a:rPr lang="en-US" sz="2400" dirty="0" smtClean="0"/>
              <a:t>, </a:t>
            </a:r>
          </a:p>
          <a:p>
            <a:pPr lvl="2"/>
            <a:r>
              <a:rPr lang="en-US" sz="2400" dirty="0" smtClean="0"/>
              <a:t>…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Collect  feedback/success stories on their use</a:t>
            </a:r>
          </a:p>
          <a:p>
            <a:pPr lvl="1"/>
            <a:r>
              <a:rPr lang="en-US" dirty="0" smtClean="0"/>
              <a:t> Explore overlaps and complementarity </a:t>
            </a:r>
            <a:r>
              <a:rPr lang="en-US" dirty="0"/>
              <a:t>of available vocabularies </a:t>
            </a:r>
            <a:r>
              <a:rPr lang="en-US" dirty="0" smtClean="0"/>
              <a:t>identify gaps</a:t>
            </a:r>
            <a:r>
              <a:rPr lang="en-US" dirty="0"/>
              <a:t>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08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Hydrologic Vocabularies: </a:t>
            </a:r>
            <a:r>
              <a:rPr lang="en-US" sz="3000" dirty="0" smtClean="0"/>
              <a:t>next steps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005575"/>
            <a:ext cx="8717229" cy="36902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Vocabularies</a:t>
            </a:r>
          </a:p>
          <a:p>
            <a:pPr lvl="1"/>
            <a:r>
              <a:rPr lang="en-US" dirty="0" smtClean="0"/>
              <a:t> “Easiest”</a:t>
            </a:r>
          </a:p>
          <a:p>
            <a:pPr lvl="2"/>
            <a:r>
              <a:rPr lang="en-US" dirty="0" smtClean="0"/>
              <a:t> Units of measure : QUDT </a:t>
            </a:r>
            <a:r>
              <a:rPr lang="en-US" dirty="0"/>
              <a:t>VS UCUM VS local/national/registry </a:t>
            </a:r>
            <a:r>
              <a:rPr lang="en-US" dirty="0" smtClean="0"/>
              <a:t>registries</a:t>
            </a:r>
            <a:endParaRPr lang="en-US" dirty="0"/>
          </a:p>
          <a:p>
            <a:pPr lvl="2"/>
            <a:r>
              <a:rPr lang="en-US" dirty="0" smtClean="0"/>
              <a:t> Chemistry: ex CHEBI, many systems refer to CAS registry</a:t>
            </a:r>
          </a:p>
          <a:p>
            <a:pPr lvl="2"/>
            <a:r>
              <a:rPr lang="en-US" dirty="0" smtClean="0"/>
              <a:t> Biodiversity : </a:t>
            </a:r>
            <a:r>
              <a:rPr lang="en-US" dirty="0" err="1" smtClean="0"/>
              <a:t>biodiv</a:t>
            </a:r>
            <a:r>
              <a:rPr lang="en-US" dirty="0" smtClean="0"/>
              <a:t> community is well advanced on taxa list sharing. Ex : in France MNHN </a:t>
            </a:r>
            <a:r>
              <a:rPr lang="en-US" dirty="0" err="1" smtClean="0"/>
              <a:t>TaxRef</a:t>
            </a:r>
            <a:r>
              <a:rPr lang="en-US" dirty="0" smtClean="0"/>
              <a:t> is based on several others (</a:t>
            </a:r>
            <a:r>
              <a:rPr lang="en-US" dirty="0" err="1" smtClean="0"/>
              <a:t>WoRM</a:t>
            </a:r>
            <a:r>
              <a:rPr lang="en-US" dirty="0" smtClean="0"/>
              <a:t>, Fauna </a:t>
            </a:r>
            <a:r>
              <a:rPr lang="en-US" dirty="0" err="1" smtClean="0"/>
              <a:t>Europaea</a:t>
            </a:r>
            <a:r>
              <a:rPr lang="en-US" dirty="0" smtClean="0"/>
              <a:t>, …), GBIF </a:t>
            </a:r>
            <a:r>
              <a:rPr lang="en-US" dirty="0" err="1" smtClean="0"/>
              <a:t>taxonmy</a:t>
            </a:r>
            <a:endParaRPr lang="en-US" dirty="0" smtClean="0"/>
          </a:p>
          <a:p>
            <a:pPr lvl="2"/>
            <a:r>
              <a:rPr lang="en-US" dirty="0" smtClean="0"/>
              <a:t> Sampling methods : at least for chemical parameters (often an ISO, CEN methods), more difficult for others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Microbiology seems possible…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More difficult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? physical parameters ? : pH</a:t>
            </a:r>
          </a:p>
          <a:p>
            <a:pPr lvl="2"/>
            <a:r>
              <a:rPr lang="fr-FR" dirty="0" smtClean="0"/>
              <a:t> </a:t>
            </a:r>
            <a:r>
              <a:rPr lang="fr-FR" dirty="0" err="1" smtClean="0"/>
              <a:t>envionmental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: </a:t>
            </a:r>
            <a:r>
              <a:rPr lang="fr-FR" dirty="0" err="1" smtClean="0"/>
              <a:t>météorology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species</a:t>
            </a:r>
            <a:r>
              <a:rPr lang="fr-FR" dirty="0" smtClean="0"/>
              <a:t> observations (</a:t>
            </a:r>
            <a:r>
              <a:rPr lang="fr-FR" dirty="0" err="1" smtClean="0"/>
              <a:t>sunny</a:t>
            </a:r>
            <a:r>
              <a:rPr lang="fr-FR" dirty="0" smtClean="0"/>
              <a:t>, </a:t>
            </a:r>
            <a:r>
              <a:rPr lang="fr-FR" dirty="0" err="1" smtClean="0"/>
              <a:t>foggy</a:t>
            </a:r>
            <a:r>
              <a:rPr lang="fr-FR" dirty="0" smtClean="0"/>
              <a:t>, …)</a:t>
            </a:r>
          </a:p>
          <a:p>
            <a:pPr lvl="2"/>
            <a:r>
              <a:rPr lang="en-US" dirty="0"/>
              <a:t> calculated indicators like in hydrobiology (in France IBGN, IBD), waste water (</a:t>
            </a:r>
            <a:r>
              <a:rPr lang="fr-FR" dirty="0"/>
              <a:t>COD/BOD of </a:t>
            </a:r>
            <a:r>
              <a:rPr lang="fr-FR" dirty="0" err="1"/>
              <a:t>residual</a:t>
            </a:r>
            <a:r>
              <a:rPr lang="fr-FR" dirty="0"/>
              <a:t> water</a:t>
            </a:r>
            <a:r>
              <a:rPr lang="fr-FR" dirty="0" smtClean="0"/>
              <a:t>), …</a:t>
            </a:r>
            <a:endParaRPr lang="fr-FR" dirty="0"/>
          </a:p>
          <a:p>
            <a:pPr lvl="2"/>
            <a:r>
              <a:rPr lang="en-US" dirty="0" smtClean="0"/>
              <a:t> </a:t>
            </a:r>
            <a:r>
              <a:rPr lang="en-US" dirty="0"/>
              <a:t>sampling </a:t>
            </a:r>
            <a:r>
              <a:rPr lang="en-US" dirty="0" smtClean="0"/>
              <a:t>methods other than for chemical parameters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04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702122" y="1885381"/>
            <a:ext cx="7738313" cy="167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Cross-domain ontology for discovery; ontology construction and improvement; </a:t>
            </a:r>
            <a:b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semantic annotation of use cases</a:t>
            </a:r>
            <a:endParaRPr lang="en-US"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Ilya Zaslavsky, Global Water Info IG</a:t>
            </a:r>
            <a:endParaRPr lang="en-U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34800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Content Slide">
  <a:themeElements>
    <a:clrScheme name="Custom 2">
      <a:dk1>
        <a:srgbClr val="37424A"/>
      </a:dk1>
      <a:lt1>
        <a:srgbClr val="FFFFFF"/>
      </a:lt1>
      <a:dk2>
        <a:srgbClr val="FFFFFF"/>
      </a:dk2>
      <a:lt2>
        <a:srgbClr val="FFFFFF"/>
      </a:lt2>
      <a:accent1>
        <a:srgbClr val="69923A"/>
      </a:accent1>
      <a:accent2>
        <a:srgbClr val="969696"/>
      </a:accent2>
      <a:accent3>
        <a:srgbClr val="FFFFFF"/>
      </a:accent3>
      <a:accent4>
        <a:srgbClr val="212121"/>
      </a:accent4>
      <a:accent5>
        <a:srgbClr val="93B1CC"/>
      </a:accent5>
      <a:accent6>
        <a:srgbClr val="878787"/>
      </a:accent6>
      <a:hlink>
        <a:srgbClr val="69923A"/>
      </a:hlink>
      <a:folHlink>
        <a:srgbClr val="6992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743</Words>
  <Application>Microsoft Office PowerPoint</Application>
  <PresentationFormat>Affichage à l'écran (16:9)</PresentationFormat>
  <Paragraphs>101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Noto Sans Symbols</vt:lpstr>
      <vt:lpstr>Wingdings</vt:lpstr>
      <vt:lpstr>Standard Content Slide</vt:lpstr>
      <vt:lpstr>Domain vocabulary challenges in hydrology  Sylvain Grellet, Global Water Info IG</vt:lpstr>
      <vt:lpstr>Hydrologic Vocabularies</vt:lpstr>
      <vt:lpstr>Hydrologic Vocabularies Discussion</vt:lpstr>
      <vt:lpstr>Hydrologic Vocabularies Discussion</vt:lpstr>
      <vt:lpstr>Hydrologic Vocabularies Discussion</vt:lpstr>
      <vt:lpstr>Hydrologic Vocabularies: further use cases</vt:lpstr>
      <vt:lpstr>Hydrologic Vocabularies: next steps</vt:lpstr>
      <vt:lpstr>Hydrologic Vocabularies: next steps</vt:lpstr>
      <vt:lpstr>Cross-domain ontology for discovery; ontology construction and improvement;  semantic annotation of use cases Ilya Zaslavsky, Global Water Info IG</vt:lpstr>
      <vt:lpstr>Cross-domain ontology and semantic annotation in CINERGI</vt:lpstr>
      <vt:lpstr>GeoSciGraph and Ontologies</vt:lpstr>
      <vt:lpstr>Semantic annotation of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Water Information IG  Tony Boston, Matt Fry, Sylvain Grellet, Ilya Zaslavsky</dc:title>
  <dc:creator>Ilya</dc:creator>
  <cp:lastModifiedBy>Grellet Sylvain</cp:lastModifiedBy>
  <cp:revision>12</cp:revision>
  <dcterms:modified xsi:type="dcterms:W3CDTF">2018-09-18T19:01:21Z</dcterms:modified>
</cp:coreProperties>
</file>