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86" r:id="rId2"/>
    <p:sldId id="287" r:id="rId3"/>
    <p:sldId id="288" r:id="rId4"/>
    <p:sldId id="294" r:id="rId5"/>
    <p:sldId id="289" r:id="rId6"/>
    <p:sldId id="290" r:id="rId7"/>
    <p:sldId id="292" r:id="rId8"/>
    <p:sldId id="293" r:id="rId9"/>
    <p:sldId id="301" r:id="rId10"/>
    <p:sldId id="299" r:id="rId11"/>
    <p:sldId id="300" r:id="rId12"/>
    <p:sldId id="307" r:id="rId13"/>
    <p:sldId id="306" r:id="rId14"/>
    <p:sldId id="305" r:id="rId15"/>
    <p:sldId id="298" r:id="rId16"/>
    <p:sldId id="296" r:id="rId17"/>
    <p:sldId id="28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57" autoAdjust="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0237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4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lang="fr-FR" dirty="0" err="1" smtClean="0"/>
              <a:t>Kjeldahl</a:t>
            </a:r>
            <a:r>
              <a:rPr lang="fr-FR" dirty="0" smtClean="0"/>
              <a:t> </a:t>
            </a:r>
            <a:r>
              <a:rPr lang="fr-FR" dirty="0" err="1" smtClean="0"/>
              <a:t>nitrogen</a:t>
            </a:r>
            <a:r>
              <a:rPr lang="fr-FR" dirty="0" smtClean="0"/>
              <a:t> / Azote </a:t>
            </a:r>
            <a:r>
              <a:rPr lang="fr-FR" dirty="0" err="1" smtClean="0"/>
              <a:t>Kjeldal</a:t>
            </a:r>
            <a:r>
              <a:rPr lang="fr-FR" dirty="0" smtClean="0"/>
              <a:t>)</a:t>
            </a:r>
            <a:r>
              <a:rPr lang="fr-FR" baseline="0" dirty="0" smtClean="0"/>
              <a:t> : s</a:t>
            </a:r>
            <a:r>
              <a:rPr lang="fr-FR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omme des formes azotées à l’exception des formes oxydées Nitrates, nitrites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lang="fr-FR" dirty="0" err="1" smtClean="0"/>
              <a:t>Kjeldahl</a:t>
            </a:r>
            <a:r>
              <a:rPr lang="fr-FR" dirty="0" smtClean="0"/>
              <a:t> </a:t>
            </a:r>
            <a:r>
              <a:rPr lang="fr-FR" dirty="0" err="1" smtClean="0"/>
              <a:t>nitrogen</a:t>
            </a:r>
            <a:r>
              <a:rPr lang="fr-FR" dirty="0" smtClean="0"/>
              <a:t> / Azote </a:t>
            </a:r>
            <a:r>
              <a:rPr lang="fr-FR" dirty="0" err="1" smtClean="0"/>
              <a:t>Kjeldal</a:t>
            </a:r>
            <a:r>
              <a:rPr lang="fr-FR" dirty="0" smtClean="0"/>
              <a:t>)</a:t>
            </a:r>
            <a:r>
              <a:rPr lang="fr-FR" baseline="0" dirty="0" smtClean="0"/>
              <a:t> : s</a:t>
            </a:r>
            <a:r>
              <a:rPr lang="fr-FR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omme des formes azotées à l’exception des formes oxydées Nitrates, nitrites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86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lang="fr-FR" dirty="0" err="1" smtClean="0"/>
              <a:t>Kjeldahl</a:t>
            </a:r>
            <a:r>
              <a:rPr lang="fr-FR" dirty="0" smtClean="0"/>
              <a:t> </a:t>
            </a:r>
            <a:r>
              <a:rPr lang="fr-FR" dirty="0" err="1" smtClean="0"/>
              <a:t>nitrogen</a:t>
            </a:r>
            <a:r>
              <a:rPr lang="fr-FR" dirty="0" smtClean="0"/>
              <a:t> / Azote </a:t>
            </a:r>
            <a:r>
              <a:rPr lang="fr-FR" dirty="0" err="1" smtClean="0"/>
              <a:t>Kjeldal</a:t>
            </a:r>
            <a:r>
              <a:rPr lang="fr-FR" dirty="0" smtClean="0"/>
              <a:t>)</a:t>
            </a:r>
            <a:r>
              <a:rPr lang="fr-FR" baseline="0" dirty="0" smtClean="0"/>
              <a:t> : s</a:t>
            </a:r>
            <a:r>
              <a:rPr lang="fr-FR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omme des formes azotées à l’exception des formes oxydées Nitrates, nitrites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9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4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89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71600" y="1599641"/>
            <a:ext cx="7272899" cy="167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55575" y="1005575"/>
            <a:ext cx="8137500" cy="35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8A618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D29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D700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560899" cy="735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Font typeface="Arial"/>
              <a:buNone/>
              <a:defRPr sz="3600" b="1" i="0" u="none" strike="noStrike" cap="none">
                <a:solidFill>
                  <a:srgbClr val="58A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8316913" y="250031"/>
            <a:ext cx="584100" cy="147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8A61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1000" b="0" i="0" u="none" strike="noStrike" cap="none">
              <a:solidFill>
                <a:srgbClr val="58A6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971600" y="1814633"/>
            <a:ext cx="7943800" cy="167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vocabulary challenges in hydrology</a:t>
            </a:r>
            <a:b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 smtClean="0"/>
              <a:t>- updates from Montreal to Berlin/Orléans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Sylvain Grellet, Global Water Information IG</a:t>
            </a: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0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preliminary results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/>
          </a:bodyPr>
          <a:lstStyle/>
          <a:p>
            <a:r>
              <a:rPr lang="en-US" dirty="0" smtClean="0"/>
              <a:t> Taxonomies</a:t>
            </a:r>
          </a:p>
          <a:p>
            <a:pPr lvl="1"/>
            <a:r>
              <a:rPr lang="en-US" dirty="0" smtClean="0"/>
              <a:t> Chemistry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1821180" y="2480308"/>
            <a:ext cx="1539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Sandre PAR/1340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012180" y="1209067"/>
            <a:ext cx="21945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CHEBI/17632</a:t>
            </a:r>
          </a:p>
        </p:txBody>
      </p:sp>
      <p:sp>
        <p:nvSpPr>
          <p:cNvPr id="6" name="Ellipse 5"/>
          <p:cNvSpPr/>
          <p:nvPr/>
        </p:nvSpPr>
        <p:spPr>
          <a:xfrm>
            <a:off x="6012180" y="2453640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ChemID</a:t>
            </a:r>
            <a:r>
              <a:rPr lang="fr-FR" dirty="0"/>
              <a:t>+/14797-55-8 </a:t>
            </a:r>
          </a:p>
        </p:txBody>
      </p:sp>
      <p:sp>
        <p:nvSpPr>
          <p:cNvPr id="7" name="Ellipse 6"/>
          <p:cNvSpPr/>
          <p:nvPr/>
        </p:nvSpPr>
        <p:spPr>
          <a:xfrm>
            <a:off x="6065520" y="3598548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PubChem</a:t>
            </a:r>
            <a:r>
              <a:rPr lang="fr-FR" dirty="0" smtClean="0"/>
              <a:t>/943 </a:t>
            </a:r>
          </a:p>
        </p:txBody>
      </p:sp>
      <p:cxnSp>
        <p:nvCxnSpPr>
          <p:cNvPr id="9" name="Connecteur droit avec flèche 8"/>
          <p:cNvCxnSpPr>
            <a:stCxn id="6" idx="6"/>
            <a:endCxn id="5" idx="6"/>
          </p:cNvCxnSpPr>
          <p:nvPr/>
        </p:nvCxnSpPr>
        <p:spPr>
          <a:xfrm flipV="1">
            <a:off x="8153400" y="1666267"/>
            <a:ext cx="53340" cy="1244573"/>
          </a:xfrm>
          <a:prstGeom prst="curvedConnector3">
            <a:avLst>
              <a:gd name="adj1" fmla="val 5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6"/>
            <a:endCxn id="6" idx="2"/>
          </p:cNvCxnSpPr>
          <p:nvPr/>
        </p:nvCxnSpPr>
        <p:spPr>
          <a:xfrm flipV="1">
            <a:off x="3360420" y="2910840"/>
            <a:ext cx="2651760" cy="2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8"/>
          <p:cNvCxnSpPr>
            <a:stCxn id="6" idx="6"/>
            <a:endCxn id="7" idx="6"/>
          </p:cNvCxnSpPr>
          <p:nvPr/>
        </p:nvCxnSpPr>
        <p:spPr>
          <a:xfrm>
            <a:off x="8153400" y="2910840"/>
            <a:ext cx="53340" cy="1144908"/>
          </a:xfrm>
          <a:prstGeom prst="curvedConnector3">
            <a:avLst>
              <a:gd name="adj1" fmla="val 5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34740" y="2686883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 code</a:t>
            </a:r>
          </a:p>
          <a:p>
            <a:r>
              <a:rPr lang="fr-FR" dirty="0"/>
              <a:t>14797-55-8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226820" y="2910840"/>
            <a:ext cx="4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19221302">
            <a:off x="1071677" y="272230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Nitrate »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04880" y="3361845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http://id.eaufrance.fr/par/1340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554344" y="2027156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http://purl.obolibrary.org/obo/CHEBI_17632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982842" y="3180516"/>
            <a:ext cx="430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https://chem.nlm.nih.gov/chemidplus/rn/14797-55-8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168580" y="4372332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https://pubchem.ncbi.nlm.nih.gov/compound/943</a:t>
            </a:r>
          </a:p>
        </p:txBody>
      </p:sp>
    </p:spTree>
    <p:extLst>
      <p:ext uri="{BB962C8B-B14F-4D97-AF65-F5344CB8AC3E}">
        <p14:creationId xmlns:p14="http://schemas.microsoft.com/office/powerpoint/2010/main" val="242656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preliminary results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/>
          </a:bodyPr>
          <a:lstStyle/>
          <a:p>
            <a:r>
              <a:rPr lang="en-US" dirty="0" smtClean="0"/>
              <a:t> Taxonomies</a:t>
            </a:r>
          </a:p>
          <a:p>
            <a:pPr lvl="1"/>
            <a:r>
              <a:rPr lang="en-US" dirty="0" smtClean="0"/>
              <a:t> Chemistry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1821180" y="2480308"/>
            <a:ext cx="1539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Sandre PAR/1340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012180" y="1209067"/>
            <a:ext cx="21945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CHEBI/17632</a:t>
            </a:r>
          </a:p>
        </p:txBody>
      </p:sp>
      <p:sp>
        <p:nvSpPr>
          <p:cNvPr id="6" name="Ellipse 5"/>
          <p:cNvSpPr/>
          <p:nvPr/>
        </p:nvSpPr>
        <p:spPr>
          <a:xfrm>
            <a:off x="6012180" y="2453640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ChemID</a:t>
            </a:r>
            <a:r>
              <a:rPr lang="fr-FR" dirty="0"/>
              <a:t>+/14797-55-8 </a:t>
            </a:r>
          </a:p>
        </p:txBody>
      </p:sp>
      <p:sp>
        <p:nvSpPr>
          <p:cNvPr id="7" name="Ellipse 6"/>
          <p:cNvSpPr/>
          <p:nvPr/>
        </p:nvSpPr>
        <p:spPr>
          <a:xfrm>
            <a:off x="6065520" y="3598548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PubChem</a:t>
            </a:r>
            <a:r>
              <a:rPr lang="fr-FR" dirty="0" smtClean="0"/>
              <a:t>/943 </a:t>
            </a:r>
          </a:p>
        </p:txBody>
      </p:sp>
      <p:cxnSp>
        <p:nvCxnSpPr>
          <p:cNvPr id="9" name="Connecteur droit avec flèche 8"/>
          <p:cNvCxnSpPr>
            <a:stCxn id="6" idx="6"/>
            <a:endCxn id="5" idx="6"/>
          </p:cNvCxnSpPr>
          <p:nvPr/>
        </p:nvCxnSpPr>
        <p:spPr>
          <a:xfrm flipV="1">
            <a:off x="8153400" y="1666267"/>
            <a:ext cx="53340" cy="1244573"/>
          </a:xfrm>
          <a:prstGeom prst="curvedConnector3">
            <a:avLst>
              <a:gd name="adj1" fmla="val 5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6"/>
            <a:endCxn id="6" idx="2"/>
          </p:cNvCxnSpPr>
          <p:nvPr/>
        </p:nvCxnSpPr>
        <p:spPr>
          <a:xfrm flipV="1">
            <a:off x="3360420" y="2910840"/>
            <a:ext cx="2651760" cy="2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8"/>
          <p:cNvCxnSpPr>
            <a:stCxn id="6" idx="6"/>
            <a:endCxn id="7" idx="6"/>
          </p:cNvCxnSpPr>
          <p:nvPr/>
        </p:nvCxnSpPr>
        <p:spPr>
          <a:xfrm>
            <a:off x="8153400" y="2910840"/>
            <a:ext cx="53340" cy="1144908"/>
          </a:xfrm>
          <a:prstGeom prst="curvedConnector3">
            <a:avLst>
              <a:gd name="adj1" fmla="val 5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34740" y="2686883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 code</a:t>
            </a:r>
          </a:p>
          <a:p>
            <a:r>
              <a:rPr lang="fr-FR" dirty="0"/>
              <a:t>14797-55-8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226820" y="2910840"/>
            <a:ext cx="4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19221302">
            <a:off x="1071677" y="272230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Nitrate »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89660" y="3970020"/>
            <a:ext cx="4464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pattern 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 smtClean="0"/>
              <a:t>But not all Chemical </a:t>
            </a:r>
            <a:r>
              <a:rPr lang="fr-FR" dirty="0" err="1" smtClean="0"/>
              <a:t>parameters</a:t>
            </a:r>
            <a:r>
              <a:rPr lang="fr-FR" dirty="0" smtClean="0"/>
              <a:t> have a CAS code</a:t>
            </a:r>
          </a:p>
          <a:p>
            <a:r>
              <a:rPr lang="fr-FR" dirty="0" smtClean="0"/>
              <a:t>(ex </a:t>
            </a:r>
            <a:r>
              <a:rPr lang="fr-FR" dirty="0"/>
              <a:t>: </a:t>
            </a:r>
            <a:r>
              <a:rPr lang="fr-FR" dirty="0" err="1"/>
              <a:t>Kjeldahl</a:t>
            </a:r>
            <a:r>
              <a:rPr lang="fr-FR" dirty="0"/>
              <a:t> </a:t>
            </a:r>
            <a:r>
              <a:rPr lang="fr-FR" dirty="0" err="1" smtClean="0"/>
              <a:t>nitrogen</a:t>
            </a:r>
            <a:r>
              <a:rPr lang="fr-FR" dirty="0" smtClean="0"/>
              <a:t> / Azote </a:t>
            </a:r>
            <a:r>
              <a:rPr lang="fr-FR" dirty="0" err="1" smtClean="0"/>
              <a:t>Kjeldal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6128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preliminary results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/>
          </a:bodyPr>
          <a:lstStyle/>
          <a:p>
            <a:r>
              <a:rPr lang="en-US" dirty="0" smtClean="0"/>
              <a:t> Taxonomies</a:t>
            </a:r>
          </a:p>
          <a:p>
            <a:pPr lvl="1"/>
            <a:r>
              <a:rPr lang="en-US" dirty="0" smtClean="0"/>
              <a:t> Taxa name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1965960" y="2393157"/>
            <a:ext cx="1539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Sandre APT/2221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012180" y="995986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MNHN </a:t>
            </a:r>
            <a:r>
              <a:rPr lang="fr-FR" dirty="0" smtClean="0"/>
              <a:t>TAXREF-LD/67778</a:t>
            </a:r>
          </a:p>
        </p:txBody>
      </p:sp>
      <p:sp>
        <p:nvSpPr>
          <p:cNvPr id="6" name="Ellipse 5"/>
          <p:cNvSpPr/>
          <p:nvPr/>
        </p:nvSpPr>
        <p:spPr>
          <a:xfrm>
            <a:off x="6001664" y="2237813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WoRMS</a:t>
            </a:r>
            <a:r>
              <a:rPr lang="fr-FR" dirty="0"/>
              <a:t>/ </a:t>
            </a:r>
            <a:r>
              <a:rPr lang="fr-FR" dirty="0" smtClean="0"/>
              <a:t>293723</a:t>
            </a:r>
          </a:p>
        </p:txBody>
      </p:sp>
      <p:sp>
        <p:nvSpPr>
          <p:cNvPr id="9" name="ZoneTexte 8"/>
          <p:cNvSpPr txBox="1"/>
          <p:nvPr/>
        </p:nvSpPr>
        <p:spPr>
          <a:xfrm rot="19221302">
            <a:off x="654099" y="266182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Salmo</a:t>
            </a:r>
            <a:r>
              <a:rPr lang="fr-FR" dirty="0" smtClean="0"/>
              <a:t> </a:t>
            </a:r>
            <a:r>
              <a:rPr lang="fr-FR" dirty="0" err="1" smtClean="0"/>
              <a:t>trutta</a:t>
            </a:r>
            <a:r>
              <a:rPr lang="fr-FR" dirty="0" smtClean="0"/>
              <a:t> </a:t>
            </a:r>
            <a:r>
              <a:rPr lang="fr-FR" dirty="0" err="1" smtClean="0"/>
              <a:t>fario</a:t>
            </a:r>
            <a:r>
              <a:rPr lang="fr-FR" dirty="0" smtClean="0"/>
              <a:t> »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6"/>
            <a:endCxn id="6" idx="2"/>
          </p:cNvCxnSpPr>
          <p:nvPr/>
        </p:nvCxnSpPr>
        <p:spPr>
          <a:xfrm flipV="1">
            <a:off x="3505200" y="2695013"/>
            <a:ext cx="2496464" cy="15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6"/>
            <a:endCxn id="5" idx="2"/>
          </p:cNvCxnSpPr>
          <p:nvPr/>
        </p:nvCxnSpPr>
        <p:spPr>
          <a:xfrm flipV="1">
            <a:off x="3505200" y="1453186"/>
            <a:ext cx="2506980" cy="139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preliminary results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/>
          </a:bodyPr>
          <a:lstStyle/>
          <a:p>
            <a:r>
              <a:rPr lang="en-US" dirty="0" smtClean="0"/>
              <a:t> Taxonomies</a:t>
            </a:r>
          </a:p>
          <a:p>
            <a:pPr lvl="1"/>
            <a:r>
              <a:rPr lang="en-US" dirty="0" smtClean="0"/>
              <a:t> Taxa name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1965960" y="2393157"/>
            <a:ext cx="1539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Sandre APT/2221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012180" y="995986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MNHN </a:t>
            </a:r>
            <a:r>
              <a:rPr lang="fr-FR" dirty="0" smtClean="0"/>
              <a:t>TAXREF-LD/67778</a:t>
            </a:r>
          </a:p>
        </p:txBody>
      </p:sp>
      <p:sp>
        <p:nvSpPr>
          <p:cNvPr id="6" name="Ellipse 5"/>
          <p:cNvSpPr/>
          <p:nvPr/>
        </p:nvSpPr>
        <p:spPr>
          <a:xfrm>
            <a:off x="6001664" y="2237813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WoRMS</a:t>
            </a:r>
            <a:r>
              <a:rPr lang="fr-FR" dirty="0"/>
              <a:t>/ </a:t>
            </a:r>
            <a:r>
              <a:rPr lang="fr-FR" dirty="0" smtClean="0"/>
              <a:t>293723</a:t>
            </a:r>
          </a:p>
        </p:txBody>
      </p:sp>
      <p:sp>
        <p:nvSpPr>
          <p:cNvPr id="9" name="ZoneTexte 8"/>
          <p:cNvSpPr txBox="1"/>
          <p:nvPr/>
        </p:nvSpPr>
        <p:spPr>
          <a:xfrm rot="19221302">
            <a:off x="654099" y="266182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Salmo</a:t>
            </a:r>
            <a:r>
              <a:rPr lang="fr-FR" dirty="0" smtClean="0"/>
              <a:t> </a:t>
            </a:r>
            <a:r>
              <a:rPr lang="fr-FR" dirty="0" err="1" smtClean="0"/>
              <a:t>trutta</a:t>
            </a:r>
            <a:r>
              <a:rPr lang="fr-FR" dirty="0" smtClean="0"/>
              <a:t> </a:t>
            </a:r>
            <a:r>
              <a:rPr lang="fr-FR" dirty="0" err="1" smtClean="0"/>
              <a:t>fario</a:t>
            </a:r>
            <a:r>
              <a:rPr lang="fr-FR" dirty="0" smtClean="0"/>
              <a:t> »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6"/>
            <a:endCxn id="6" idx="2"/>
          </p:cNvCxnSpPr>
          <p:nvPr/>
        </p:nvCxnSpPr>
        <p:spPr>
          <a:xfrm flipV="1">
            <a:off x="3505200" y="2695013"/>
            <a:ext cx="2496464" cy="15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6"/>
            <a:endCxn id="5" idx="2"/>
          </p:cNvCxnSpPr>
          <p:nvPr/>
        </p:nvCxnSpPr>
        <p:spPr>
          <a:xfrm flipV="1">
            <a:off x="3505200" y="1453186"/>
            <a:ext cx="2506980" cy="139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412023" y="3366058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http://id.eaufrance.fr/apt/2221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26210" y="1860459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http://taxref.mnhn.fr/lod/name/67778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676384" y="3119203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</a:t>
            </a:r>
            <a:r>
              <a:rPr lang="fr-FR" dirty="0" smtClean="0"/>
              <a:t>www.marinespecies.org/aphia.php?</a:t>
            </a:r>
          </a:p>
          <a:p>
            <a:r>
              <a:rPr lang="fr-FR" dirty="0" smtClean="0"/>
              <a:t>p=</a:t>
            </a:r>
            <a:r>
              <a:rPr lang="fr-FR" dirty="0" err="1" smtClean="0"/>
              <a:t>taxdetails&amp;id</a:t>
            </a:r>
            <a:r>
              <a:rPr lang="fr-FR" dirty="0" smtClean="0"/>
              <a:t>=293723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7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preliminary results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/>
          </a:bodyPr>
          <a:lstStyle/>
          <a:p>
            <a:r>
              <a:rPr lang="en-US" dirty="0" smtClean="0"/>
              <a:t> Taxonomies</a:t>
            </a:r>
          </a:p>
          <a:p>
            <a:pPr lvl="1"/>
            <a:r>
              <a:rPr lang="en-US" dirty="0" smtClean="0"/>
              <a:t> Taxa name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1965960" y="2393157"/>
            <a:ext cx="1539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Sandre APT/2221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012180" y="995986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MNHN </a:t>
            </a:r>
            <a:r>
              <a:rPr lang="fr-FR" dirty="0" smtClean="0"/>
              <a:t>TAXREF-LD/67778</a:t>
            </a:r>
          </a:p>
        </p:txBody>
      </p:sp>
      <p:sp>
        <p:nvSpPr>
          <p:cNvPr id="6" name="Ellipse 5"/>
          <p:cNvSpPr/>
          <p:nvPr/>
        </p:nvSpPr>
        <p:spPr>
          <a:xfrm>
            <a:off x="6001664" y="2237813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WoRMS</a:t>
            </a:r>
            <a:r>
              <a:rPr lang="fr-FR" dirty="0"/>
              <a:t>/ </a:t>
            </a:r>
            <a:r>
              <a:rPr lang="fr-FR" dirty="0" smtClean="0"/>
              <a:t>293723</a:t>
            </a:r>
          </a:p>
        </p:txBody>
      </p:sp>
      <p:sp>
        <p:nvSpPr>
          <p:cNvPr id="9" name="ZoneTexte 8"/>
          <p:cNvSpPr txBox="1"/>
          <p:nvPr/>
        </p:nvSpPr>
        <p:spPr>
          <a:xfrm rot="19221302">
            <a:off x="654099" y="266182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Salmo</a:t>
            </a:r>
            <a:r>
              <a:rPr lang="fr-FR" dirty="0" smtClean="0"/>
              <a:t> </a:t>
            </a:r>
            <a:r>
              <a:rPr lang="fr-FR" dirty="0" err="1" smtClean="0"/>
              <a:t>trutta</a:t>
            </a:r>
            <a:r>
              <a:rPr lang="fr-FR" dirty="0" smtClean="0"/>
              <a:t> </a:t>
            </a:r>
            <a:r>
              <a:rPr lang="fr-FR" dirty="0" err="1" smtClean="0"/>
              <a:t>fario</a:t>
            </a:r>
            <a:r>
              <a:rPr lang="fr-FR" dirty="0" smtClean="0"/>
              <a:t> »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6"/>
            <a:endCxn id="6" idx="2"/>
          </p:cNvCxnSpPr>
          <p:nvPr/>
        </p:nvCxnSpPr>
        <p:spPr>
          <a:xfrm flipV="1">
            <a:off x="3505200" y="2695013"/>
            <a:ext cx="2496464" cy="15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6"/>
            <a:endCxn id="5" idx="2"/>
          </p:cNvCxnSpPr>
          <p:nvPr/>
        </p:nvCxnSpPr>
        <p:spPr>
          <a:xfrm flipV="1">
            <a:off x="3505200" y="1453186"/>
            <a:ext cx="2506980" cy="139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7072274" y="3302824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  <a:r>
              <a:rPr lang="fr-FR" dirty="0" smtClean="0"/>
              <a:t>BIF</a:t>
            </a:r>
            <a:endParaRPr lang="fr-FR" dirty="0" smtClean="0"/>
          </a:p>
        </p:txBody>
      </p:sp>
      <p:sp>
        <p:nvSpPr>
          <p:cNvPr id="13" name="Ellipse 12"/>
          <p:cNvSpPr/>
          <p:nvPr/>
        </p:nvSpPr>
        <p:spPr>
          <a:xfrm>
            <a:off x="4322040" y="3892806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IFREMER Quadrige²</a:t>
            </a:r>
            <a:endParaRPr lang="fr-FR" dirty="0" smtClean="0"/>
          </a:p>
        </p:txBody>
      </p:sp>
      <p:sp>
        <p:nvSpPr>
          <p:cNvPr id="14" name="Ellipse 13"/>
          <p:cNvSpPr/>
          <p:nvPr/>
        </p:nvSpPr>
        <p:spPr>
          <a:xfrm>
            <a:off x="5510174" y="3420831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Catalogue of Life</a:t>
            </a:r>
          </a:p>
        </p:txBody>
      </p:sp>
      <p:sp>
        <p:nvSpPr>
          <p:cNvPr id="15" name="Ellipse 14"/>
          <p:cNvSpPr/>
          <p:nvPr/>
        </p:nvSpPr>
        <p:spPr>
          <a:xfrm>
            <a:off x="5716017" y="4229100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Encyclopedia</a:t>
            </a:r>
            <a:r>
              <a:rPr lang="fr-FR" dirty="0" smtClean="0"/>
              <a:t> of Life</a:t>
            </a:r>
          </a:p>
        </p:txBody>
      </p:sp>
      <p:sp>
        <p:nvSpPr>
          <p:cNvPr id="16" name="Ellipse 15"/>
          <p:cNvSpPr/>
          <p:nvPr/>
        </p:nvSpPr>
        <p:spPr>
          <a:xfrm>
            <a:off x="7285014" y="3837116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EUNOMEN PESI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268493" y="3571356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6"/>
          </p:cNvCxnSpPr>
          <p:nvPr/>
        </p:nvCxnSpPr>
        <p:spPr>
          <a:xfrm>
            <a:off x="3505200" y="2850357"/>
            <a:ext cx="944880" cy="7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1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preliminary results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Overall approach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Speadsheet</a:t>
            </a:r>
            <a:r>
              <a:rPr lang="en-US" dirty="0" smtClean="0"/>
              <a:t> will be shared under </a:t>
            </a:r>
            <a:r>
              <a:rPr lang="en-US" dirty="0" err="1" smtClean="0"/>
              <a:t>hydroDWG</a:t>
            </a:r>
            <a:r>
              <a:rPr lang="en-US" dirty="0" smtClean="0"/>
              <a:t> </a:t>
            </a:r>
            <a:r>
              <a:rPr lang="en-US" dirty="0" err="1" smtClean="0"/>
              <a:t>twiki</a:t>
            </a:r>
            <a:r>
              <a:rPr lang="en-US" dirty="0"/>
              <a:t> </a:t>
            </a:r>
            <a:r>
              <a:rPr lang="en-US" dirty="0" smtClean="0"/>
              <a:t>/ google spreadsheet ?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Trying to identify external systems having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URI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SPARQL end-point</a:t>
            </a:r>
          </a:p>
          <a:p>
            <a:pPr lvl="2"/>
            <a:r>
              <a:rPr lang="en-US" dirty="0" smtClean="0"/>
              <a:t> Downloadable data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Underlying ontology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how to map/align with them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12" name="Émoticône 11"/>
          <p:cNvSpPr/>
          <p:nvPr/>
        </p:nvSpPr>
        <p:spPr>
          <a:xfrm>
            <a:off x="6015038" y="3272254"/>
            <a:ext cx="731520" cy="731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ulle ronde 12"/>
          <p:cNvSpPr/>
          <p:nvPr/>
        </p:nvSpPr>
        <p:spPr>
          <a:xfrm>
            <a:off x="6824662" y="3348454"/>
            <a:ext cx="1844040" cy="579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 </a:t>
            </a:r>
            <a:r>
              <a:rPr lang="fr-FR" dirty="0" err="1" smtClean="0"/>
              <a:t>we</a:t>
            </a:r>
            <a:r>
              <a:rPr lang="fr-FR" dirty="0" smtClean="0"/>
              <a:t> team up ?</a:t>
            </a:r>
            <a:endParaRPr lang="fr-FR" b="1" dirty="0"/>
          </a:p>
        </p:txBody>
      </p:sp>
      <p:sp>
        <p:nvSpPr>
          <p:cNvPr id="6" name="Bulle ronde 5"/>
          <p:cNvSpPr/>
          <p:nvPr/>
        </p:nvSpPr>
        <p:spPr>
          <a:xfrm>
            <a:off x="6472433" y="2580204"/>
            <a:ext cx="2142929" cy="579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someone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do the </a:t>
            </a:r>
            <a:r>
              <a:rPr lang="fr-FR" dirty="0" err="1" smtClean="0"/>
              <a:t>exercise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3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initial roadmap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Taxonomies</a:t>
            </a:r>
          </a:p>
          <a:p>
            <a:pPr lvl="1"/>
            <a:r>
              <a:rPr lang="en-US" dirty="0" smtClean="0"/>
              <a:t> “Easiest”</a:t>
            </a:r>
          </a:p>
          <a:p>
            <a:pPr lvl="2"/>
            <a:r>
              <a:rPr lang="en-US" dirty="0" smtClean="0"/>
              <a:t> Units of measure : QUDT </a:t>
            </a:r>
            <a:r>
              <a:rPr lang="en-US" dirty="0"/>
              <a:t>VS UCUM VS local/national/registry </a:t>
            </a:r>
            <a:r>
              <a:rPr lang="en-US" dirty="0" smtClean="0"/>
              <a:t>registries</a:t>
            </a:r>
            <a:endParaRPr lang="en-US" dirty="0"/>
          </a:p>
          <a:p>
            <a:pPr lvl="2"/>
            <a:r>
              <a:rPr lang="en-US" dirty="0" smtClean="0"/>
              <a:t> Chemistry: ex CHEBI, many systems refer to CAS registry</a:t>
            </a:r>
          </a:p>
          <a:p>
            <a:pPr lvl="2"/>
            <a:r>
              <a:rPr lang="en-US" dirty="0" smtClean="0"/>
              <a:t> Biodiversity : </a:t>
            </a:r>
            <a:r>
              <a:rPr lang="en-US" dirty="0" err="1" smtClean="0"/>
              <a:t>biodiv</a:t>
            </a:r>
            <a:r>
              <a:rPr lang="en-US" dirty="0" smtClean="0"/>
              <a:t> community is well advanced on taxa list sharing. Ex : in France MNHN </a:t>
            </a:r>
            <a:r>
              <a:rPr lang="en-US" dirty="0" err="1" smtClean="0"/>
              <a:t>TaxRef</a:t>
            </a:r>
            <a:r>
              <a:rPr lang="en-US" dirty="0" smtClean="0"/>
              <a:t> is based on several others (</a:t>
            </a:r>
            <a:r>
              <a:rPr lang="en-US" dirty="0" err="1" smtClean="0"/>
              <a:t>WoRM</a:t>
            </a:r>
            <a:r>
              <a:rPr lang="en-US" dirty="0" smtClean="0"/>
              <a:t>, Fauna </a:t>
            </a:r>
            <a:r>
              <a:rPr lang="en-US" dirty="0" err="1" smtClean="0"/>
              <a:t>Europaea</a:t>
            </a:r>
            <a:r>
              <a:rPr lang="en-US" dirty="0" smtClean="0"/>
              <a:t>, …), GBIF </a:t>
            </a:r>
            <a:r>
              <a:rPr lang="en-US" dirty="0" err="1" smtClean="0"/>
              <a:t>taxonmy</a:t>
            </a:r>
            <a:endParaRPr lang="en-US" dirty="0" smtClean="0"/>
          </a:p>
          <a:p>
            <a:pPr lvl="2"/>
            <a:r>
              <a:rPr lang="en-US" dirty="0" smtClean="0"/>
              <a:t> Sampling methods : at least for chemical parameters (often an ISO, CEN methods), more difficult for others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Microbiology seems possible…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More difficult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? physical parameters ? : pH</a:t>
            </a:r>
          </a:p>
          <a:p>
            <a:pPr lvl="2"/>
            <a:r>
              <a:rPr lang="fr-FR" dirty="0" smtClean="0"/>
              <a:t> </a:t>
            </a:r>
            <a:r>
              <a:rPr lang="fr-FR" dirty="0" err="1" smtClean="0"/>
              <a:t>envionmental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: </a:t>
            </a:r>
            <a:r>
              <a:rPr lang="fr-FR" dirty="0" err="1" smtClean="0"/>
              <a:t>météorology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species</a:t>
            </a:r>
            <a:r>
              <a:rPr lang="fr-FR" dirty="0" smtClean="0"/>
              <a:t> observations (</a:t>
            </a:r>
            <a:r>
              <a:rPr lang="fr-FR" dirty="0" err="1" smtClean="0"/>
              <a:t>sunny</a:t>
            </a:r>
            <a:r>
              <a:rPr lang="fr-FR" dirty="0" smtClean="0"/>
              <a:t>, </a:t>
            </a:r>
            <a:r>
              <a:rPr lang="fr-FR" dirty="0" err="1" smtClean="0"/>
              <a:t>foggy</a:t>
            </a:r>
            <a:r>
              <a:rPr lang="fr-FR" dirty="0" smtClean="0"/>
              <a:t>, …)</a:t>
            </a:r>
          </a:p>
          <a:p>
            <a:pPr lvl="2"/>
            <a:r>
              <a:rPr lang="en-US" dirty="0"/>
              <a:t> calculated indicators like in hydrobiology (in France IBGN, IBD), waste water (</a:t>
            </a:r>
            <a:r>
              <a:rPr lang="fr-FR" dirty="0"/>
              <a:t>COD/BOD of </a:t>
            </a:r>
            <a:r>
              <a:rPr lang="fr-FR" dirty="0" err="1"/>
              <a:t>residual</a:t>
            </a:r>
            <a:r>
              <a:rPr lang="fr-FR" dirty="0"/>
              <a:t> water</a:t>
            </a:r>
            <a:r>
              <a:rPr lang="fr-FR" dirty="0" smtClean="0"/>
              <a:t>), …</a:t>
            </a:r>
            <a:endParaRPr lang="fr-FR" dirty="0"/>
          </a:p>
          <a:p>
            <a:pPr lvl="2"/>
            <a:r>
              <a:rPr lang="en-US" dirty="0" smtClean="0"/>
              <a:t> </a:t>
            </a:r>
            <a:r>
              <a:rPr lang="en-US" dirty="0"/>
              <a:t>sampling </a:t>
            </a:r>
            <a:r>
              <a:rPr lang="en-US" dirty="0" smtClean="0"/>
              <a:t>methods other than for chemical parameters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6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702122" y="1885381"/>
            <a:ext cx="7738313" cy="167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Cross-domain ontology for discovery; ontology construction and improvement; </a:t>
            </a:r>
            <a:b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semantic annotation of use cases</a:t>
            </a:r>
            <a:endParaRPr lang="en-US"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Ilya Zaslavsky, Global Water Info IG</a:t>
            </a: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3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Hydrologic Vocabularies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strike="sngStrike" dirty="0" smtClean="0"/>
              <a:t>Not </a:t>
            </a:r>
            <a:r>
              <a:rPr lang="en-US" sz="2400" dirty="0" smtClean="0"/>
              <a:t>started </a:t>
            </a:r>
            <a:r>
              <a:rPr lang="en-US" sz="2400" strike="sngStrike" dirty="0" smtClean="0"/>
              <a:t>yet</a:t>
            </a:r>
            <a:r>
              <a:rPr lang="en-US" sz="2400" dirty="0" smtClean="0"/>
              <a:t>; many people interested across RDA GWIIG and OGC community (</a:t>
            </a:r>
            <a:r>
              <a:rPr lang="en-US" sz="2400" dirty="0" err="1" smtClean="0"/>
              <a:t>HydroDWG</a:t>
            </a:r>
            <a:r>
              <a:rPr lang="en-US" sz="2400" dirty="0" smtClean="0"/>
              <a:t>, ELFIE, </a:t>
            </a:r>
            <a:r>
              <a:rPr lang="en-US" sz="2400" dirty="0" err="1" smtClean="0"/>
              <a:t>GeoScienceDWG</a:t>
            </a:r>
            <a:r>
              <a:rPr lang="en-US" sz="2400" dirty="0" smtClean="0"/>
              <a:t>, …)</a:t>
            </a:r>
          </a:p>
          <a:p>
            <a:r>
              <a:rPr lang="en-US" sz="2400" dirty="0" smtClean="0"/>
              <a:t>Goals:</a:t>
            </a:r>
          </a:p>
          <a:p>
            <a:pPr lvl="1"/>
            <a:r>
              <a:rPr lang="en-US" sz="2000" dirty="0" smtClean="0"/>
              <a:t>Identify water-related ontologies</a:t>
            </a:r>
          </a:p>
          <a:p>
            <a:pPr lvl="1"/>
            <a:r>
              <a:rPr lang="en-US" sz="2000" dirty="0" smtClean="0"/>
              <a:t>Engage with RDA Vocab Services IG</a:t>
            </a:r>
          </a:p>
          <a:p>
            <a:pPr lvl="2"/>
            <a:r>
              <a:rPr lang="en-US" sz="1600" dirty="0" smtClean="0"/>
              <a:t>Use cases, Service and practice documentation</a:t>
            </a:r>
          </a:p>
          <a:p>
            <a:pPr lvl="2"/>
            <a:r>
              <a:rPr lang="en-US" sz="1600" dirty="0" smtClean="0"/>
              <a:t>Recs on vocab publication and APIs</a:t>
            </a:r>
          </a:p>
          <a:p>
            <a:pPr lvl="1"/>
            <a:r>
              <a:rPr lang="en-US" sz="2000" dirty="0" smtClean="0"/>
              <a:t>Encourage publication of exemplar water-related vocabularies using best practice methods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92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0"/>
            <a:ext cx="8388425" cy="735899"/>
          </a:xfrm>
        </p:spPr>
        <p:txBody>
          <a:bodyPr/>
          <a:lstStyle/>
          <a:p>
            <a:r>
              <a:rPr lang="en-US" sz="3500" dirty="0" smtClean="0"/>
              <a:t>Hydrologic Vocabularies Discussion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 2 core aspects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A: International standards (GWML2, </a:t>
            </a:r>
            <a:r>
              <a:rPr lang="en-US" sz="1600" dirty="0" err="1" smtClean="0"/>
              <a:t>HY_Features</a:t>
            </a:r>
            <a:r>
              <a:rPr lang="en-US" sz="1600" dirty="0" smtClean="0"/>
              <a:t>, Observations &amp; Measurements, …) do define an overarching conceptual view on the domain that could lead to reference ontologies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 B: But those standards do not enumerate list of possible values for a given information element (taxonomy)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Ex : GWML2 defines how/where to describe porosity of a </a:t>
            </a:r>
            <a:r>
              <a:rPr lang="en-US" sz="1600" dirty="0" err="1" smtClean="0"/>
              <a:t>HydrogeoUnit</a:t>
            </a:r>
            <a:r>
              <a:rPr lang="en-US" sz="1600" dirty="0" smtClean="0"/>
              <a:t> but not the reference vocabulary to be used</a:t>
            </a:r>
          </a:p>
          <a:p>
            <a:pPr lvl="1"/>
            <a:endParaRPr lang="en-US" sz="1600" dirty="0" smtClean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80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0"/>
            <a:ext cx="8388425" cy="735899"/>
          </a:xfrm>
        </p:spPr>
        <p:txBody>
          <a:bodyPr/>
          <a:lstStyle/>
          <a:p>
            <a:r>
              <a:rPr lang="en-US" sz="3500" dirty="0" smtClean="0"/>
              <a:t>Hydrologic Vocabularies Discussion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 A: from OGC standards to reference ontologies</a:t>
            </a:r>
          </a:p>
          <a:p>
            <a:pPr lvl="1"/>
            <a:r>
              <a:rPr lang="en-US" sz="1600" dirty="0" smtClean="0"/>
              <a:t> OGC GWML2, </a:t>
            </a:r>
            <a:r>
              <a:rPr lang="en-US" sz="1600" dirty="0" err="1" smtClean="0"/>
              <a:t>HY_Feature</a:t>
            </a:r>
            <a:r>
              <a:rPr lang="en-US" sz="1600" dirty="0" smtClean="0"/>
              <a:t>, GeoSciML SWGs currently testing the best methodology to generate ontologies out of the pre-existing standardization work.</a:t>
            </a:r>
          </a:p>
          <a:p>
            <a:pPr lvl="1" indent="0">
              <a:buNone/>
            </a:pPr>
            <a:r>
              <a:rPr lang="en-US" sz="1600" dirty="0" smtClean="0"/>
              <a:t>Work also inline with OGC </a:t>
            </a:r>
            <a:r>
              <a:rPr lang="en-US" sz="1600" dirty="0" err="1" smtClean="0"/>
              <a:t>NamingAuthority</a:t>
            </a:r>
            <a:r>
              <a:rPr lang="en-US" sz="1600" dirty="0" smtClean="0"/>
              <a:t> discussions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1600" dirty="0" smtClean="0"/>
              <a:t> See previous presentation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1600" dirty="0" smtClean="0"/>
              <a:t> Process </a:t>
            </a:r>
            <a:r>
              <a:rPr lang="en-US" sz="1600" dirty="0"/>
              <a:t>= a mixture of automatic owl generation from the OGC logical model (using ISO </a:t>
            </a:r>
            <a:r>
              <a:rPr lang="en-US" sz="1600" dirty="0" smtClean="0"/>
              <a:t>19150-2 within </a:t>
            </a:r>
            <a:r>
              <a:rPr lang="en-US" sz="1600" dirty="0" err="1" smtClean="0"/>
              <a:t>ShapeChange</a:t>
            </a:r>
            <a:r>
              <a:rPr lang="en-US" sz="1600" dirty="0" smtClean="0"/>
              <a:t>) </a:t>
            </a:r>
            <a:r>
              <a:rPr lang="en-US" sz="1600" dirty="0"/>
              <a:t>and ontology expertise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sz="1600" dirty="0" smtClean="0"/>
          </a:p>
          <a:p>
            <a:pPr lvl="1"/>
            <a:r>
              <a:rPr lang="en-US" sz="1600" dirty="0" smtClean="0"/>
              <a:t> ISO 19156/OGC Observations and Measurements : one pre-existing ontology work  (om-lite, </a:t>
            </a:r>
            <a:r>
              <a:rPr lang="en-US" sz="1600" dirty="0" err="1" smtClean="0"/>
              <a:t>sam</a:t>
            </a:r>
            <a:r>
              <a:rPr lang="en-US" sz="1600" dirty="0" smtClean="0"/>
              <a:t>-lite)</a:t>
            </a:r>
          </a:p>
          <a:p>
            <a:pPr lvl="1" indent="0">
              <a:buNone/>
            </a:pPr>
            <a:r>
              <a:rPr lang="en-US" sz="1600" dirty="0" smtClean="0"/>
              <a:t>=&gt; Observations &amp; Measurements SWG about to be re-opened to realign into O&amp;M V3 various adaptations from (om-lite, W3C:SOSA, O&amp;M JSON, …)</a:t>
            </a:r>
          </a:p>
        </p:txBody>
      </p:sp>
    </p:spTree>
    <p:extLst>
      <p:ext uri="{BB962C8B-B14F-4D97-AF65-F5344CB8AC3E}">
        <p14:creationId xmlns:p14="http://schemas.microsoft.com/office/powerpoint/2010/main" val="2676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0"/>
            <a:ext cx="8388425" cy="735899"/>
          </a:xfrm>
        </p:spPr>
        <p:txBody>
          <a:bodyPr/>
          <a:lstStyle/>
          <a:p>
            <a:r>
              <a:rPr lang="en-US" sz="3500" dirty="0" smtClean="0"/>
              <a:t>Hydrologic Vocabularies Discussion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 A: from OGC standards to reference ontologies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 This exercise is highly linked with OGC ELFIE (see previous presentation)</a:t>
            </a:r>
          </a:p>
          <a:p>
            <a:pPr lvl="2"/>
            <a:r>
              <a:rPr lang="en-US" sz="1600" dirty="0" smtClean="0"/>
              <a:t> JSON-LD is the basis for the data structure</a:t>
            </a:r>
          </a:p>
          <a:p>
            <a:pPr lvl="2"/>
            <a:r>
              <a:rPr lang="en-US" sz="1600" dirty="0" smtClean="0"/>
              <a:t> JSON-LD context need to point to properties defined in reference ontologies</a:t>
            </a:r>
          </a:p>
          <a:p>
            <a:pPr lvl="2">
              <a:buNone/>
            </a:pPr>
            <a:r>
              <a:rPr lang="en-US" sz="1600" dirty="0" smtClean="0"/>
              <a:t>(ex: </a:t>
            </a:r>
            <a:r>
              <a:rPr lang="en-US" sz="1600" dirty="0"/>
              <a:t>http://</a:t>
            </a:r>
            <a:r>
              <a:rPr lang="en-US" sz="1600" dirty="0" smtClean="0"/>
              <a:t>opengeospatial/def/ontology/gwml2/GW_HydrogeoUnit)</a:t>
            </a:r>
          </a:p>
          <a:p>
            <a:pPr lvl="2"/>
            <a:endParaRPr lang="en-US" sz="1600" dirty="0"/>
          </a:p>
          <a:p>
            <a:pPr marL="1428750" lvl="2" indent="-285750">
              <a:buFont typeface="Symbol" panose="05050102010706020507" pitchFamily="18" charset="2"/>
              <a:buChar char="Þ"/>
            </a:pPr>
            <a:r>
              <a:rPr lang="en-US" sz="1600" dirty="0" smtClean="0"/>
              <a:t>Reinforces the need to have reference ontologies</a:t>
            </a:r>
          </a:p>
          <a:p>
            <a:pPr marL="1428750" lvl="2" indent="-285750">
              <a:buFont typeface="Symbol" panose="05050102010706020507" pitchFamily="18" charset="2"/>
              <a:buChar char="Þ"/>
            </a:pPr>
            <a:endParaRPr lang="en-US" sz="1600" dirty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486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0"/>
            <a:ext cx="8388425" cy="735899"/>
          </a:xfrm>
        </p:spPr>
        <p:txBody>
          <a:bodyPr/>
          <a:lstStyle/>
          <a:p>
            <a:r>
              <a:rPr lang="en-US" sz="3500" dirty="0" smtClean="0"/>
              <a:t>Hydrologic Vocabularies Discussion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 B: Taxonomies</a:t>
            </a:r>
          </a:p>
          <a:p>
            <a:pPr lvl="1"/>
            <a:r>
              <a:rPr lang="en-US" sz="1600" dirty="0" smtClean="0"/>
              <a:t> Way more complex situation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Overlaps with many domains</a:t>
            </a:r>
          </a:p>
          <a:p>
            <a:pPr lvl="2"/>
            <a:r>
              <a:rPr lang="en-US" sz="1600" dirty="0" smtClean="0"/>
              <a:t> Chemistry/</a:t>
            </a:r>
            <a:r>
              <a:rPr lang="en-US" sz="1600" dirty="0" err="1" smtClean="0"/>
              <a:t>BioChemistry</a:t>
            </a:r>
            <a:r>
              <a:rPr lang="en-US" sz="1600" dirty="0" smtClean="0"/>
              <a:t> (water quality analysis), biodiversity (species identification), sampling methods, ….</a:t>
            </a:r>
          </a:p>
          <a:p>
            <a:pPr lvl="2"/>
            <a:r>
              <a:rPr lang="en-US" sz="1600" dirty="0" smtClean="0"/>
              <a:t> Units of measures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Many reference vocabularies (ex : national ones) are not available (yet) using semantic web best practices (ex : within French Water Information System)</a:t>
            </a:r>
            <a:endParaRPr lang="en-US" sz="1600" dirty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32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ongoing work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5889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 Using the recently generated available ontologies </a:t>
            </a:r>
          </a:p>
          <a:p>
            <a:pPr lvl="1"/>
            <a:r>
              <a:rPr lang="en-US" dirty="0" smtClean="0"/>
              <a:t> OM, </a:t>
            </a:r>
            <a:r>
              <a:rPr lang="en-US" dirty="0" err="1" smtClean="0"/>
              <a:t>HY_Features</a:t>
            </a:r>
            <a:r>
              <a:rPr lang="en-US" dirty="0" smtClean="0"/>
              <a:t>, GWML2, GeoSciML</a:t>
            </a:r>
          </a:p>
          <a:p>
            <a:pPr lvl="1"/>
            <a:r>
              <a:rPr lang="en-US" dirty="0" smtClean="0"/>
              <a:t> Test them  (ex : link JSON-LD to them -&gt; ELFIE, do more complex ontology related work)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pPr lvl="1"/>
            <a:r>
              <a:rPr lang="en-US" dirty="0" smtClean="0"/>
              <a:t> Create an organized list of available vocabularies for water data, and their metadata model </a:t>
            </a:r>
          </a:p>
          <a:p>
            <a:pPr lvl="2"/>
            <a:r>
              <a:rPr lang="en-US" sz="2400" dirty="0" smtClean="0"/>
              <a:t> Chemistry</a:t>
            </a:r>
          </a:p>
          <a:p>
            <a:pPr lvl="2"/>
            <a:r>
              <a:rPr lang="en-US" sz="2400" dirty="0" smtClean="0"/>
              <a:t> Taxa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err="1" smtClean="0"/>
              <a:t>SamplingMethods</a:t>
            </a:r>
            <a:r>
              <a:rPr lang="en-US" sz="2400" dirty="0" smtClean="0"/>
              <a:t>, </a:t>
            </a:r>
          </a:p>
          <a:p>
            <a:pPr lvl="2"/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Collect  feedback/success stories on their use</a:t>
            </a:r>
          </a:p>
          <a:p>
            <a:pPr lvl="1"/>
            <a:r>
              <a:rPr lang="en-US" dirty="0" smtClean="0"/>
              <a:t> Explore overlaps and complementarity </a:t>
            </a:r>
            <a:r>
              <a:rPr lang="en-US" dirty="0"/>
              <a:t>of available vocabularies </a:t>
            </a:r>
            <a:r>
              <a:rPr lang="en-US" dirty="0" smtClean="0"/>
              <a:t>identify gaps</a:t>
            </a:r>
            <a:r>
              <a:rPr lang="en-US" dirty="0"/>
              <a:t>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08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target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/>
          </a:bodyPr>
          <a:lstStyle/>
          <a:p>
            <a:r>
              <a:rPr lang="en-US" dirty="0" smtClean="0"/>
              <a:t> Surface Water Quality a la ELFIE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Live </a:t>
            </a:r>
            <a:r>
              <a:rPr lang="fr-FR" dirty="0" err="1" smtClean="0"/>
              <a:t>Demo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04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preliminary results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/>
          </a:bodyPr>
          <a:lstStyle/>
          <a:p>
            <a:r>
              <a:rPr lang="en-US" dirty="0" smtClean="0"/>
              <a:t> Taxonomies</a:t>
            </a:r>
          </a:p>
          <a:p>
            <a:pPr lvl="1"/>
            <a:r>
              <a:rPr lang="en-US" dirty="0" smtClean="0"/>
              <a:t> Chemistry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1821180" y="2480308"/>
            <a:ext cx="1539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Sandre PAR/1340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012180" y="1209067"/>
            <a:ext cx="21945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CHEBI/17632</a:t>
            </a:r>
          </a:p>
        </p:txBody>
      </p:sp>
      <p:sp>
        <p:nvSpPr>
          <p:cNvPr id="6" name="Ellipse 5"/>
          <p:cNvSpPr/>
          <p:nvPr/>
        </p:nvSpPr>
        <p:spPr>
          <a:xfrm>
            <a:off x="6012180" y="2453640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ChemID</a:t>
            </a:r>
            <a:r>
              <a:rPr lang="fr-FR" dirty="0"/>
              <a:t>+/14797-55-8 </a:t>
            </a:r>
          </a:p>
        </p:txBody>
      </p:sp>
      <p:sp>
        <p:nvSpPr>
          <p:cNvPr id="7" name="Ellipse 6"/>
          <p:cNvSpPr/>
          <p:nvPr/>
        </p:nvSpPr>
        <p:spPr>
          <a:xfrm>
            <a:off x="6065520" y="3598548"/>
            <a:ext cx="2141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PubChem</a:t>
            </a:r>
            <a:r>
              <a:rPr lang="fr-FR" dirty="0" smtClean="0"/>
              <a:t>/943 </a:t>
            </a:r>
          </a:p>
        </p:txBody>
      </p:sp>
      <p:cxnSp>
        <p:nvCxnSpPr>
          <p:cNvPr id="9" name="Connecteur droit avec flèche 8"/>
          <p:cNvCxnSpPr>
            <a:stCxn id="6" idx="6"/>
            <a:endCxn id="5" idx="6"/>
          </p:cNvCxnSpPr>
          <p:nvPr/>
        </p:nvCxnSpPr>
        <p:spPr>
          <a:xfrm flipV="1">
            <a:off x="8153400" y="1666267"/>
            <a:ext cx="53340" cy="1244573"/>
          </a:xfrm>
          <a:prstGeom prst="curvedConnector3">
            <a:avLst>
              <a:gd name="adj1" fmla="val 5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6"/>
            <a:endCxn id="6" idx="2"/>
          </p:cNvCxnSpPr>
          <p:nvPr/>
        </p:nvCxnSpPr>
        <p:spPr>
          <a:xfrm flipV="1">
            <a:off x="3360420" y="2910840"/>
            <a:ext cx="2651760" cy="2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8"/>
          <p:cNvCxnSpPr>
            <a:stCxn id="6" idx="6"/>
            <a:endCxn id="7" idx="6"/>
          </p:cNvCxnSpPr>
          <p:nvPr/>
        </p:nvCxnSpPr>
        <p:spPr>
          <a:xfrm>
            <a:off x="8153400" y="2910840"/>
            <a:ext cx="53340" cy="1144908"/>
          </a:xfrm>
          <a:prstGeom prst="curvedConnector3">
            <a:avLst>
              <a:gd name="adj1" fmla="val 5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34740" y="2686883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 code</a:t>
            </a:r>
          </a:p>
          <a:p>
            <a:r>
              <a:rPr lang="fr-FR" dirty="0"/>
              <a:t>14797-55-8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226820" y="2910840"/>
            <a:ext cx="4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19221302">
            <a:off x="1071677" y="272230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Nitrate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9371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Content Slide">
  <a:themeElements>
    <a:clrScheme name="Custom 2">
      <a:dk1>
        <a:srgbClr val="37424A"/>
      </a:dk1>
      <a:lt1>
        <a:srgbClr val="FFFFFF"/>
      </a:lt1>
      <a:dk2>
        <a:srgbClr val="FFFFFF"/>
      </a:dk2>
      <a:lt2>
        <a:srgbClr val="FFFFFF"/>
      </a:lt2>
      <a:accent1>
        <a:srgbClr val="69923A"/>
      </a:accent1>
      <a:accent2>
        <a:srgbClr val="969696"/>
      </a:accent2>
      <a:accent3>
        <a:srgbClr val="FFFFFF"/>
      </a:accent3>
      <a:accent4>
        <a:srgbClr val="212121"/>
      </a:accent4>
      <a:accent5>
        <a:srgbClr val="93B1CC"/>
      </a:accent5>
      <a:accent6>
        <a:srgbClr val="878787"/>
      </a:accent6>
      <a:hlink>
        <a:srgbClr val="69923A"/>
      </a:hlink>
      <a:folHlink>
        <a:srgbClr val="6992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909</Words>
  <Application>Microsoft Office PowerPoint</Application>
  <PresentationFormat>Affichage à l'écran (16:9)</PresentationFormat>
  <Paragraphs>181</Paragraphs>
  <Slides>17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Noto Sans Symbols</vt:lpstr>
      <vt:lpstr>Symbol</vt:lpstr>
      <vt:lpstr>Standard Content Slide</vt:lpstr>
      <vt:lpstr>Domain vocabulary challenges in hydrology - updates from Montreal to Berlin/Orléans  Sylvain Grellet, Global Water Information IG</vt:lpstr>
      <vt:lpstr>Hydrologic Vocabularies</vt:lpstr>
      <vt:lpstr>Hydrologic Vocabularies Discussion</vt:lpstr>
      <vt:lpstr>Hydrologic Vocabularies Discussion</vt:lpstr>
      <vt:lpstr>Hydrologic Vocabularies Discussion</vt:lpstr>
      <vt:lpstr>Hydrologic Vocabularies Discussion</vt:lpstr>
      <vt:lpstr>Hydrologic Vocabularies: ongoing work</vt:lpstr>
      <vt:lpstr>Hydrologic Vocabularies: target</vt:lpstr>
      <vt:lpstr>Hydrologic Vocabularies: preliminary results</vt:lpstr>
      <vt:lpstr>Hydrologic Vocabularies: preliminary results</vt:lpstr>
      <vt:lpstr>Hydrologic Vocabularies: preliminary results</vt:lpstr>
      <vt:lpstr>Hydrologic Vocabularies: preliminary results</vt:lpstr>
      <vt:lpstr>Hydrologic Vocabularies: preliminary results</vt:lpstr>
      <vt:lpstr>Hydrologic Vocabularies: preliminary results</vt:lpstr>
      <vt:lpstr>Hydrologic Vocabularies: preliminary results</vt:lpstr>
      <vt:lpstr>Hydrologic Vocabularies: initial roadmap</vt:lpstr>
      <vt:lpstr>Cross-domain ontology for discovery; ontology construction and improvement;  semantic annotation of use cases Ilya Zaslavsky, Global Water Info 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Water Information IG  Tony Boston, Matt Fry, Sylvain Grellet, Ilya Zaslavsky</dc:title>
  <dc:creator>Ilya</dc:creator>
  <cp:lastModifiedBy>Grellet Sylvain</cp:lastModifiedBy>
  <cp:revision>38</cp:revision>
  <dcterms:modified xsi:type="dcterms:W3CDTF">2018-03-21T11:30:24Z</dcterms:modified>
</cp:coreProperties>
</file>