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99A"/>
    <a:srgbClr val="1A9B58"/>
    <a:srgbClr val="019FC4"/>
    <a:srgbClr val="00A1C8"/>
    <a:srgbClr val="00AD4C"/>
    <a:srgbClr val="C4E4CC"/>
    <a:srgbClr val="8AB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094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FE39-596A-4C7D-A3A3-16D00E0C725F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06E-F841-4E74-9AB2-C7F62B8A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36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FE39-596A-4C7D-A3A3-16D00E0C725F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06E-F841-4E74-9AB2-C7F62B8A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39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FE39-596A-4C7D-A3A3-16D00E0C725F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06E-F841-4E74-9AB2-C7F62B8A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23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FE39-596A-4C7D-A3A3-16D00E0C725F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06E-F841-4E74-9AB2-C7F62B8A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41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FE39-596A-4C7D-A3A3-16D00E0C725F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06E-F841-4E74-9AB2-C7F62B8A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91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FE39-596A-4C7D-A3A3-16D00E0C725F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06E-F841-4E74-9AB2-C7F62B8A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90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FE39-596A-4C7D-A3A3-16D00E0C725F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06E-F841-4E74-9AB2-C7F62B8A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1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FE39-596A-4C7D-A3A3-16D00E0C725F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06E-F841-4E74-9AB2-C7F62B8A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FE39-596A-4C7D-A3A3-16D00E0C725F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06E-F841-4E74-9AB2-C7F62B8A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FE39-596A-4C7D-A3A3-16D00E0C725F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06E-F841-4E74-9AB2-C7F62B8A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11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FE39-596A-4C7D-A3A3-16D00E0C725F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06E-F841-4E74-9AB2-C7F62B8A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56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FE39-596A-4C7D-A3A3-16D00E0C725F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D06E-F841-4E74-9AB2-C7F62B8A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83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andre.eaufrance.fr/ftp/documents/fr/scn/eth/1/sandre_scenario_geo_eth_v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ire.ec.europa.eu/id/document/tg/gn" TargetMode="External"/><Relationship Id="rId2" Type="http://schemas.openxmlformats.org/officeDocument/2006/relationships/hyperlink" Target="https://inspire.ec.europa.eu/id/document/tg/h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spire.ec.europa.eu/validator/home/index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57939"/>
          <a:stretch/>
        </p:blipFill>
        <p:spPr>
          <a:xfrm>
            <a:off x="0" y="0"/>
            <a:ext cx="4688542" cy="6858000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4688542" y="2146853"/>
            <a:ext cx="6382870" cy="24161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b="1" dirty="0" smtClean="0">
                <a:solidFill>
                  <a:srgbClr val="019FC4"/>
                </a:solidFill>
                <a:latin typeface="Trebuchet MS" panose="020B0603020202020204" pitchFamily="34" charset="0"/>
              </a:rPr>
              <a:t>Scénario de transformation</a:t>
            </a:r>
          </a:p>
          <a:p>
            <a:r>
              <a:rPr lang="fr-FR" sz="5400" b="1" dirty="0" smtClean="0">
                <a:solidFill>
                  <a:srgbClr val="019FC4"/>
                </a:solidFill>
                <a:latin typeface="Trebuchet MS" panose="020B0603020202020204" pitchFamily="34" charset="0"/>
              </a:rPr>
              <a:t>Sandre </a:t>
            </a:r>
            <a:r>
              <a:rPr lang="fr-FR" sz="5400" b="1" dirty="0" smtClean="0">
                <a:solidFill>
                  <a:srgbClr val="00AD4C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</a:t>
            </a:r>
            <a:r>
              <a:rPr lang="fr-FR" sz="5400" b="1" dirty="0" smtClean="0">
                <a:solidFill>
                  <a:srgbClr val="019FC4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INSPIRE</a:t>
            </a:r>
            <a:endParaRPr lang="fr-FR" sz="5400" b="1" dirty="0">
              <a:solidFill>
                <a:srgbClr val="019FC4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4766603" y="4452796"/>
            <a:ext cx="7102667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8AC99A"/>
                </a:solidFill>
                <a:latin typeface="Trebuchet MS" panose="020B0603020202020204" pitchFamily="34" charset="0"/>
              </a:rPr>
              <a:t>Référentiel Hydrographique BD Carthage</a:t>
            </a:r>
            <a:r>
              <a:rPr lang="fr-FR" dirty="0" smtClean="0">
                <a:solidFill>
                  <a:srgbClr val="8AC9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endParaRPr lang="fr-FR" sz="2400" dirty="0">
              <a:solidFill>
                <a:srgbClr val="8AC99A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  <p:sp>
        <p:nvSpPr>
          <p:cNvPr id="8" name="ZoneTexte 14"/>
          <p:cNvSpPr txBox="1"/>
          <p:nvPr/>
        </p:nvSpPr>
        <p:spPr>
          <a:xfrm>
            <a:off x="0" y="0"/>
            <a:ext cx="23186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GPIGE</a:t>
            </a:r>
          </a:p>
          <a:p>
            <a:r>
              <a:rPr lang="fr-F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13/12/2021</a:t>
            </a:r>
            <a:endParaRPr lang="fr-F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r>
              <a:rPr lang="fr-F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Validation</a:t>
            </a:r>
            <a:endParaRPr lang="fr-F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endParaRPr lang="fr-FR" sz="2400" dirty="0">
              <a:solidFill>
                <a:srgbClr val="00A1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92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4353" y="0"/>
            <a:ext cx="8493060" cy="1325563"/>
          </a:xfrm>
        </p:spPr>
        <p:txBody>
          <a:bodyPr/>
          <a:lstStyle/>
          <a:p>
            <a:r>
              <a:rPr lang="fr-FR" dirty="0" smtClean="0">
                <a:solidFill>
                  <a:srgbClr val="1A9B58"/>
                </a:solidFill>
                <a:latin typeface="Trebuchet MS" panose="020B0603020202020204" pitchFamily="34" charset="0"/>
              </a:rPr>
              <a:t>Contexte</a:t>
            </a:r>
            <a:endParaRPr lang="fr-FR" dirty="0">
              <a:solidFill>
                <a:srgbClr val="1A9B5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95836" y="1268395"/>
            <a:ext cx="88929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La directive INSPIRE </a:t>
            </a: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n'impose pas aux autorités publiques de stocker et gérer dans leurs bases internes des données conformes aux modèles </a:t>
            </a: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INSPIRE, </a:t>
            </a: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mais elle leur impose que les données soient disponibles sous une forme respectant les modèles, soit dans une seconde base dédiée à la publication sur Internet et aux échanges avec les autres autorités publiques, soit grâce à un service de transformation en ligne permettant de faire passer les données du modèle propre à l'autorité publique vers le modèle INSPIRE</a:t>
            </a: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fr-FR" dirty="0">
              <a:solidFill>
                <a:srgbClr val="196197"/>
              </a:solidFill>
              <a:latin typeface="Arial" panose="020B0604020202020204" pitchFamily="34" charset="0"/>
              <a:ea typeface="Arimo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Convertisseur Sandre – INSPIRE associé à des </a:t>
            </a:r>
            <a:r>
              <a:rPr lang="fr-FR" b="1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scénarios de transformation  </a:t>
            </a:r>
            <a:endParaRPr lang="fr-FR" b="1" dirty="0">
              <a:solidFill>
                <a:srgbClr val="196197"/>
              </a:solidFill>
              <a:latin typeface="Arial" panose="020B0604020202020204" pitchFamily="34" charset="0"/>
              <a:ea typeface="Arimo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9270" y="3790011"/>
            <a:ext cx="5348941" cy="1754326"/>
          </a:xfrm>
          <a:prstGeom prst="rect">
            <a:avLst/>
          </a:prstGeom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Objectif du document </a:t>
            </a:r>
            <a:r>
              <a:rPr lang="fr-FR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fr-FR" dirty="0">
              <a:solidFill>
                <a:srgbClr val="196197"/>
              </a:solidFill>
              <a:latin typeface="Arial" panose="020B0604020202020204" pitchFamily="34" charset="0"/>
              <a:ea typeface="Arimo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Détailler les règles permettant la transformation d’un jeu de données hydrographique conforme aux spécifications Sandre* en un fichier GML conforme aux spécifications de la directive INSPIRE</a:t>
            </a:r>
            <a:endParaRPr lang="fr-FR" dirty="0">
              <a:solidFill>
                <a:srgbClr val="196197"/>
              </a:solidFill>
              <a:latin typeface="Arial" panose="020B0604020202020204" pitchFamily="34" charset="0"/>
              <a:ea typeface="Arimo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2873" y="5696526"/>
            <a:ext cx="5461734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33" dirty="0">
                <a:solidFill>
                  <a:srgbClr val="1961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(*) Fichier conforme au scénario d’échange géographique « </a:t>
            </a:r>
            <a:r>
              <a:rPr lang="fr-FR" sz="1333" dirty="0">
                <a:solidFill>
                  <a:srgbClr val="196197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Diffusion du référentiel hydrographique (BD Carthage) aux formats géographiques</a:t>
            </a:r>
            <a:r>
              <a:rPr lang="fr-FR" sz="1333" dirty="0">
                <a:solidFill>
                  <a:srgbClr val="1961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» Version 1</a:t>
            </a:r>
            <a:endParaRPr lang="fr-FR" sz="1333" dirty="0">
              <a:solidFill>
                <a:srgbClr val="1961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71" y="3540389"/>
            <a:ext cx="1371417" cy="195092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r="76275"/>
          <a:stretch/>
        </p:blipFill>
        <p:spPr>
          <a:xfrm>
            <a:off x="9547412" y="0"/>
            <a:ext cx="2644588" cy="6858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0" y="369989"/>
            <a:ext cx="503719" cy="5004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173" y="5574651"/>
            <a:ext cx="2972875" cy="11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8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4353" y="0"/>
            <a:ext cx="8493060" cy="1325563"/>
          </a:xfrm>
        </p:spPr>
        <p:txBody>
          <a:bodyPr/>
          <a:lstStyle/>
          <a:p>
            <a:r>
              <a:rPr lang="fr-FR" dirty="0" smtClean="0">
                <a:solidFill>
                  <a:srgbClr val="1A9B58"/>
                </a:solidFill>
                <a:latin typeface="Trebuchet MS" panose="020B0603020202020204" pitchFamily="34" charset="0"/>
              </a:rPr>
              <a:t>Contenu</a:t>
            </a:r>
            <a:endParaRPr lang="fr-FR" dirty="0">
              <a:solidFill>
                <a:srgbClr val="1A9B5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95836" y="1268395"/>
            <a:ext cx="8892988" cy="564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Les objets géographiques du référentiel hydrographique Sandre se rapportent tous au thème INSPIRE « </a:t>
            </a:r>
            <a:r>
              <a:rPr lang="fr-FR" sz="1600" b="1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Hydrographie</a:t>
            </a: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 » décrit à l’</a:t>
            </a:r>
            <a:r>
              <a:rPr lang="fr-FR" sz="1600" b="1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Annexe</a:t>
            </a: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I.8</a:t>
            </a: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 de la directive</a:t>
            </a:r>
          </a:p>
          <a:p>
            <a:pPr>
              <a:spcAft>
                <a:spcPts val="800"/>
              </a:spcAft>
            </a:pPr>
            <a:endParaRPr lang="fr-FR" sz="1600" dirty="0">
              <a:solidFill>
                <a:srgbClr val="196197"/>
              </a:solidFill>
              <a:latin typeface="Arial" panose="020B0604020202020204" pitchFamily="34" charset="0"/>
              <a:ea typeface="Arimo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Les règles de transformation ont été définies au regard des documents :</a:t>
            </a:r>
          </a:p>
          <a:p>
            <a:pPr marL="380990" indent="-380990">
              <a:spcAft>
                <a:spcPts val="800"/>
              </a:spcAft>
              <a:buFontTx/>
              <a:buChar char="-"/>
            </a:pP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INSPIRE Data </a:t>
            </a:r>
            <a:r>
              <a:rPr lang="fr-FR" sz="1600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fr-FR" sz="1600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Hydrography</a:t>
            </a: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1600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Technical</a:t>
            </a: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 Guidelines – version 3.1</a:t>
            </a:r>
            <a:b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</a:b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  <a:hlinkClick r:id="rId2"/>
              </a:rPr>
              <a:t>https://inspire.ec.europa.eu/id/document/tg/hy</a:t>
            </a:r>
            <a:endParaRPr lang="fr-FR" sz="1600" dirty="0">
              <a:solidFill>
                <a:srgbClr val="196197"/>
              </a:solidFill>
              <a:latin typeface="Arial" panose="020B0604020202020204" pitchFamily="34" charset="0"/>
              <a:ea typeface="Arimo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spcAft>
                <a:spcPts val="800"/>
              </a:spcAft>
              <a:buFontTx/>
              <a:buChar char="-"/>
            </a:pP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INSPIRE Data </a:t>
            </a:r>
            <a:r>
              <a:rPr lang="fr-FR" sz="1600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fr-FR" sz="1600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Geographical</a:t>
            </a: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1600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Technical</a:t>
            </a: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 Guidelines – version 3.1</a:t>
            </a:r>
            <a:b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</a:b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  <a:hlinkClick r:id="rId3"/>
              </a:rPr>
              <a:t>https://inspire.ec.europa.eu/id/document/tg/gn</a:t>
            </a:r>
            <a:endParaRPr lang="fr-FR" sz="1600" dirty="0">
              <a:solidFill>
                <a:srgbClr val="196197"/>
              </a:solidFill>
              <a:latin typeface="Arial" panose="020B0604020202020204" pitchFamily="34" charset="0"/>
              <a:ea typeface="Arimo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Aft>
                <a:spcPts val="800"/>
              </a:spcAft>
            </a:pPr>
            <a:endParaRPr lang="fr-FR" sz="1600" dirty="0">
              <a:solidFill>
                <a:srgbClr val="196197"/>
              </a:solidFill>
              <a:latin typeface="Arial" panose="020B0604020202020204" pitchFamily="34" charset="0"/>
              <a:ea typeface="Arimo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Pour chaque objet hydrographique de la BD Carthage, le scénario indique :</a:t>
            </a:r>
          </a:p>
          <a:p>
            <a:pPr marL="990575" lvl="1" indent="-380990">
              <a:spcAft>
                <a:spcPts val="800"/>
              </a:spcAft>
              <a:buFontTx/>
              <a:buChar char="-"/>
            </a:pP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le concept INSPIRE équivalent lorsqu’il existe ;</a:t>
            </a:r>
          </a:p>
          <a:p>
            <a:pPr marL="990575" lvl="1" indent="-380990">
              <a:spcAft>
                <a:spcPts val="800"/>
              </a:spcAft>
              <a:buFontTx/>
              <a:buChar char="-"/>
            </a:pP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La liste des attributs INSPIRE pour lesquels il existe un équivalent Sandre ;</a:t>
            </a:r>
          </a:p>
          <a:p>
            <a:pPr marL="990575" lvl="1" indent="-380990">
              <a:spcAft>
                <a:spcPts val="800"/>
              </a:spcAft>
              <a:buFontTx/>
              <a:buChar char="-"/>
            </a:pP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La liste des attributs INSPIRE obligatoires mais sans équivalent Sandre ;</a:t>
            </a:r>
          </a:p>
          <a:p>
            <a:pPr marL="990575" lvl="1" indent="-380990">
              <a:spcAft>
                <a:spcPts val="800"/>
              </a:spcAft>
              <a:buFontTx/>
              <a:buChar char="-"/>
            </a:pP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La liste des attributs INSPIRE sans équivalent Sandre mais facultatifs.</a:t>
            </a:r>
          </a:p>
          <a:p>
            <a:pPr>
              <a:spcAft>
                <a:spcPts val="800"/>
              </a:spcAft>
            </a:pPr>
            <a:r>
              <a:rPr lang="fr-FR" sz="16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+ un exemple GML complet pour chaque type d’objet hydrographique</a:t>
            </a:r>
          </a:p>
          <a:p>
            <a:pPr>
              <a:spcAft>
                <a:spcPts val="800"/>
              </a:spcAft>
            </a:pPr>
            <a:endParaRPr lang="fr-FR" sz="1600" dirty="0">
              <a:solidFill>
                <a:srgbClr val="196197"/>
              </a:solidFill>
              <a:latin typeface="Arial" panose="020B0604020202020204" pitchFamily="34" charset="0"/>
              <a:ea typeface="Arimo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r="76275"/>
          <a:stretch/>
        </p:blipFill>
        <p:spPr>
          <a:xfrm>
            <a:off x="9547412" y="0"/>
            <a:ext cx="2644588" cy="6858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0" y="369989"/>
            <a:ext cx="503719" cy="50044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7092" y="2432728"/>
            <a:ext cx="2042099" cy="287874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7563" y="2564211"/>
            <a:ext cx="2042099" cy="287874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8034" y="2695693"/>
            <a:ext cx="2042099" cy="28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1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4353" y="0"/>
            <a:ext cx="84930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solidFill>
                  <a:srgbClr val="1A9B58"/>
                </a:solidFill>
                <a:latin typeface="Trebuchet MS" panose="020B0603020202020204" pitchFamily="34" charset="0"/>
              </a:rPr>
              <a:t>Exemple : Cours d’eau (La Loire)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r="76275"/>
          <a:stretch/>
        </p:blipFill>
        <p:spPr>
          <a:xfrm>
            <a:off x="9547412" y="0"/>
            <a:ext cx="2644588" cy="6858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0" y="369989"/>
            <a:ext cx="503719" cy="50044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81040" y="1922995"/>
            <a:ext cx="8029732" cy="4935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endParaRPr lang="fr-FR" sz="2400" dirty="0">
              <a:solidFill>
                <a:srgbClr val="196197"/>
              </a:solidFill>
              <a:latin typeface="Trebuchet MS" panose="020B06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fr-FR" sz="2400" dirty="0">
                <a:solidFill>
                  <a:srgbClr val="196197"/>
                </a:solidFill>
                <a:latin typeface="Trebuchet MS" panose="020B06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Concept INSPIRE équivalent :</a:t>
            </a:r>
          </a:p>
          <a:p>
            <a:pPr>
              <a:spcAft>
                <a:spcPts val="800"/>
              </a:spcAft>
            </a:pPr>
            <a:endParaRPr lang="fr-FR" sz="2400" dirty="0">
              <a:solidFill>
                <a:srgbClr val="196197"/>
              </a:solidFill>
              <a:latin typeface="Trebuchet MS" panose="020B06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fr-FR" sz="2400" dirty="0" smtClean="0">
              <a:solidFill>
                <a:srgbClr val="196197"/>
              </a:solidFill>
              <a:latin typeface="Trebuchet MS" panose="020B06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fr-FR" sz="2400" dirty="0">
              <a:solidFill>
                <a:srgbClr val="196197"/>
              </a:solidFill>
              <a:latin typeface="Trebuchet MS" panose="020B06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fr-FR" sz="2400" dirty="0">
              <a:solidFill>
                <a:srgbClr val="196197"/>
              </a:solidFill>
              <a:latin typeface="Trebuchet MS" panose="020B06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fr-FR" sz="2400" dirty="0">
              <a:solidFill>
                <a:srgbClr val="196197"/>
              </a:solidFill>
              <a:latin typeface="Trebuchet MS" panose="020B06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fr-FR" sz="1867" b="1" dirty="0">
                <a:solidFill>
                  <a:srgbClr val="196197"/>
                </a:solidFill>
                <a:latin typeface="Trebuchet MS" panose="020B06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1. Attributs INSPIRE avec un équivalent Sandre : </a:t>
            </a:r>
          </a:p>
          <a:p>
            <a:pPr marL="990575" lvl="1" indent="-380990">
              <a:buFontTx/>
              <a:buChar char="-"/>
            </a:pPr>
            <a:r>
              <a:rPr lang="fr-FR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geographical</a:t>
            </a:r>
            <a:r>
              <a:rPr lang="fr-FR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 Name </a:t>
            </a:r>
            <a:r>
              <a:rPr lang="fr-FR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 </a:t>
            </a:r>
            <a:r>
              <a:rPr lang="fr-FR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NomEntiteHydrographique</a:t>
            </a:r>
            <a:endParaRPr lang="fr-FR" dirty="0">
              <a:solidFill>
                <a:srgbClr val="196197"/>
              </a:solidFill>
              <a:latin typeface="Arial" panose="020B0604020202020204" pitchFamily="34" charset="0"/>
              <a:ea typeface="Arimo" panose="020B0604020202020204" pitchFamily="34" charset="0"/>
              <a:cs typeface="Arial" panose="020B0604020202020204" pitchFamily="34" charset="0"/>
            </a:endParaRPr>
          </a:p>
          <a:p>
            <a:pPr marL="990575" lvl="1" indent="-380990">
              <a:buFontTx/>
              <a:buChar char="-"/>
            </a:pPr>
            <a:r>
              <a:rPr lang="fr-FR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geometry</a:t>
            </a:r>
            <a:r>
              <a:rPr lang="fr-FR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 </a:t>
            </a:r>
            <a:r>
              <a:rPr lang="fr-FR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geometry</a:t>
            </a:r>
            <a:endParaRPr lang="fr-FR" dirty="0">
              <a:solidFill>
                <a:srgbClr val="196197"/>
              </a:solidFill>
              <a:latin typeface="Arial" panose="020B0604020202020204" pitchFamily="34" charset="0"/>
              <a:ea typeface="Arimo" panose="020B0604020202020204" pitchFamily="34" charset="0"/>
              <a:cs typeface="Arial" panose="020B0604020202020204" pitchFamily="34" charset="0"/>
            </a:endParaRPr>
          </a:p>
          <a:p>
            <a:pPr marL="990575" lvl="1" indent="-380990">
              <a:buFontTx/>
              <a:buChar char="-"/>
            </a:pPr>
            <a:r>
              <a:rPr lang="fr-FR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inspire Id</a:t>
            </a:r>
            <a:r>
              <a:rPr lang="fr-FR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fr-FR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 </a:t>
            </a:r>
            <a:r>
              <a:rPr lang="fr-FR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CdEntiteHydrographique</a:t>
            </a:r>
            <a:r>
              <a:rPr lang="fr-FR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marL="990575" lvl="1" indent="-380990">
              <a:buFontTx/>
              <a:buChar char="-"/>
            </a:pPr>
            <a:r>
              <a:rPr lang="fr-FR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hydro Id</a:t>
            </a:r>
            <a:r>
              <a:rPr lang="fr-FR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 </a:t>
            </a:r>
            <a:r>
              <a:rPr lang="fr-FR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CdEntiteHydrographique</a:t>
            </a:r>
            <a:r>
              <a:rPr lang="fr-FR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fr-FR" dirty="0">
              <a:solidFill>
                <a:srgbClr val="196197"/>
              </a:solidFill>
              <a:latin typeface="Arial" panose="020B0604020202020204" pitchFamily="34" charset="0"/>
              <a:ea typeface="Arimo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039" y="2008774"/>
            <a:ext cx="3423513" cy="34500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5"/>
          <a:srcRect r="377"/>
          <a:stretch/>
        </p:blipFill>
        <p:spPr>
          <a:xfrm>
            <a:off x="251156" y="1527919"/>
            <a:ext cx="7509168" cy="7760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ZoneTexte 16"/>
          <p:cNvSpPr txBox="1"/>
          <p:nvPr/>
        </p:nvSpPr>
        <p:spPr>
          <a:xfrm>
            <a:off x="181039" y="1098118"/>
            <a:ext cx="431501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latin typeface="Arial" panose="020B0604020202020204" pitchFamily="34" charset="0"/>
                <a:cs typeface="Arial" panose="020B0604020202020204" pitchFamily="34" charset="0"/>
              </a:rPr>
              <a:t>Jeu de données sandre :  </a:t>
            </a:r>
            <a:endParaRPr lang="fr-FR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9" y="2901446"/>
            <a:ext cx="7096359" cy="229229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277" y="2950126"/>
            <a:ext cx="285487" cy="28363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8"/>
          <a:srcRect l="13608" t="3778" r="16955" b="16744"/>
          <a:stretch/>
        </p:blipFill>
        <p:spPr>
          <a:xfrm>
            <a:off x="6864620" y="2933585"/>
            <a:ext cx="275186" cy="31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1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4353" y="0"/>
            <a:ext cx="84930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solidFill>
                  <a:srgbClr val="1A9B58"/>
                </a:solidFill>
                <a:latin typeface="Trebuchet MS" panose="020B0603020202020204" pitchFamily="34" charset="0"/>
              </a:rPr>
              <a:t>Exemple : Cours d’eau (La Loire)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r="76275"/>
          <a:stretch/>
        </p:blipFill>
        <p:spPr>
          <a:xfrm>
            <a:off x="9547412" y="0"/>
            <a:ext cx="2644588" cy="6858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0" y="369989"/>
            <a:ext cx="503719" cy="50044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4"/>
          <a:srcRect r="377"/>
          <a:stretch/>
        </p:blipFill>
        <p:spPr>
          <a:xfrm>
            <a:off x="3754911" y="1149564"/>
            <a:ext cx="6885893" cy="7116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304799" y="1615539"/>
            <a:ext cx="3450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</a:pPr>
            <a:r>
              <a:rPr lang="fr-FR" sz="20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Soit dans le GML INSPIRE : 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04800" y="2015649"/>
            <a:ext cx="5953263" cy="481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333" dirty="0" err="1">
                <a:solidFill>
                  <a:srgbClr val="0000FF"/>
                </a:solidFill>
                <a:latin typeface="Consolas" panose="020B0609020204030204" pitchFamily="49" charset="0"/>
              </a:rPr>
              <a:t>hy-p:geographicalName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333" dirty="0" err="1">
                <a:solidFill>
                  <a:srgbClr val="0000FF"/>
                </a:solidFill>
                <a:latin typeface="Consolas" panose="020B0609020204030204" pitchFamily="49" charset="0"/>
              </a:rPr>
              <a:t>gn:GeographicalName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333" dirty="0" err="1">
                <a:solidFill>
                  <a:srgbClr val="0000FF"/>
                </a:solidFill>
                <a:latin typeface="Consolas" panose="020B0609020204030204" pitchFamily="49" charset="0"/>
              </a:rPr>
              <a:t>gn:language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333" dirty="0">
                <a:latin typeface="Consolas" panose="020B0609020204030204" pitchFamily="49" charset="0"/>
              </a:rPr>
              <a:t>fra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333" dirty="0" err="1">
                <a:solidFill>
                  <a:srgbClr val="0000FF"/>
                </a:solidFill>
                <a:latin typeface="Consolas" panose="020B0609020204030204" pitchFamily="49" charset="0"/>
              </a:rPr>
              <a:t>gn:language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fr-FR" sz="1333" dirty="0" err="1">
                <a:solidFill>
                  <a:srgbClr val="0000FF"/>
                </a:solidFill>
                <a:latin typeface="Consolas" panose="020B0609020204030204" pitchFamily="49" charset="0"/>
              </a:rPr>
              <a:t>gn:nativeness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333" dirty="0" err="1">
                <a:solidFill>
                  <a:srgbClr val="FFC000"/>
                </a:solidFill>
                <a:latin typeface="Consolas" panose="020B0609020204030204" pitchFamily="49" charset="0"/>
              </a:rPr>
              <a:t>xsi:nil</a:t>
            </a:r>
            <a:r>
              <a:rPr lang="fr-FR" sz="1333" dirty="0">
                <a:solidFill>
                  <a:srgbClr val="FFC000"/>
                </a:solidFill>
                <a:latin typeface="Consolas" panose="020B0609020204030204" pitchFamily="49" charset="0"/>
              </a:rPr>
              <a:t>=</a:t>
            </a:r>
            <a:r>
              <a:rPr lang="fr-FR" sz="1333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fr-FR" sz="1333" dirty="0" err="1">
                <a:solidFill>
                  <a:srgbClr val="C00000"/>
                </a:solidFill>
                <a:latin typeface="Consolas" panose="020B0609020204030204" pitchFamily="49" charset="0"/>
              </a:rPr>
              <a:t>true</a:t>
            </a:r>
            <a:r>
              <a:rPr lang="fr-FR" sz="1333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fr-FR" sz="1333" dirty="0" err="1">
                <a:solidFill>
                  <a:srgbClr val="0000FF"/>
                </a:solidFill>
                <a:latin typeface="Consolas" panose="020B0609020204030204" pitchFamily="49" charset="0"/>
              </a:rPr>
              <a:t>gn:nameStatus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333" dirty="0" err="1">
                <a:solidFill>
                  <a:srgbClr val="FFC000"/>
                </a:solidFill>
                <a:latin typeface="Consolas" panose="020B0609020204030204" pitchFamily="49" charset="0"/>
              </a:rPr>
              <a:t>xsi:nil</a:t>
            </a:r>
            <a:r>
              <a:rPr lang="fr-FR" sz="1333" dirty="0">
                <a:solidFill>
                  <a:srgbClr val="FFC000"/>
                </a:solidFill>
                <a:latin typeface="Consolas" panose="020B0609020204030204" pitchFamily="49" charset="0"/>
              </a:rPr>
              <a:t>=</a:t>
            </a:r>
            <a:r>
              <a:rPr lang="fr-FR" sz="1333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fr-FR" sz="1333" dirty="0" err="1">
                <a:solidFill>
                  <a:srgbClr val="C00000"/>
                </a:solidFill>
                <a:latin typeface="Consolas" panose="020B0609020204030204" pitchFamily="49" charset="0"/>
              </a:rPr>
              <a:t>true</a:t>
            </a:r>
            <a:r>
              <a:rPr lang="fr-FR" sz="1333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fr-FR" sz="1333" dirty="0" err="1">
                <a:solidFill>
                  <a:srgbClr val="0000FF"/>
                </a:solidFill>
                <a:latin typeface="Consolas" panose="020B0609020204030204" pitchFamily="49" charset="0"/>
              </a:rPr>
              <a:t>gn:sourceOfName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333" dirty="0" err="1">
                <a:solidFill>
                  <a:srgbClr val="FFC000"/>
                </a:solidFill>
                <a:latin typeface="Consolas" panose="020B0609020204030204" pitchFamily="49" charset="0"/>
              </a:rPr>
              <a:t>xsi:nil</a:t>
            </a:r>
            <a:r>
              <a:rPr lang="fr-FR" sz="1333" dirty="0">
                <a:solidFill>
                  <a:srgbClr val="FFC000"/>
                </a:solidFill>
                <a:latin typeface="Consolas" panose="020B0609020204030204" pitchFamily="49" charset="0"/>
              </a:rPr>
              <a:t>=</a:t>
            </a:r>
            <a:r>
              <a:rPr lang="fr-FR" sz="1333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fr-FR" sz="1333" dirty="0" err="1">
                <a:solidFill>
                  <a:srgbClr val="C00000"/>
                </a:solidFill>
                <a:latin typeface="Consolas" panose="020B0609020204030204" pitchFamily="49" charset="0"/>
              </a:rPr>
              <a:t>true</a:t>
            </a:r>
            <a:r>
              <a:rPr lang="fr-FR" sz="1333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lvl="2"/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333" dirty="0" err="1">
                <a:solidFill>
                  <a:srgbClr val="0000FF"/>
                </a:solidFill>
                <a:latin typeface="Consolas" panose="020B0609020204030204" pitchFamily="49" charset="0"/>
              </a:rPr>
              <a:t>gn:pronunciation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333" dirty="0" err="1">
                <a:solidFill>
                  <a:srgbClr val="FFC000"/>
                </a:solidFill>
                <a:latin typeface="Consolas" panose="020B0609020204030204" pitchFamily="49" charset="0"/>
              </a:rPr>
              <a:t>xsi:nil</a:t>
            </a:r>
            <a:r>
              <a:rPr lang="fr-FR" sz="1333" dirty="0">
                <a:solidFill>
                  <a:srgbClr val="FFC000"/>
                </a:solidFill>
                <a:latin typeface="Consolas" panose="020B0609020204030204" pitchFamily="49" charset="0"/>
              </a:rPr>
              <a:t>=</a:t>
            </a:r>
            <a:r>
              <a:rPr lang="fr-FR" sz="1333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fr-FR" sz="1333" dirty="0" err="1">
                <a:solidFill>
                  <a:srgbClr val="C00000"/>
                </a:solidFill>
                <a:latin typeface="Consolas" panose="020B0609020204030204" pitchFamily="49" charset="0"/>
              </a:rPr>
              <a:t>true</a:t>
            </a:r>
            <a:r>
              <a:rPr lang="fr-FR" sz="1333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333" dirty="0" err="1">
                <a:solidFill>
                  <a:srgbClr val="FFC000"/>
                </a:solidFill>
                <a:latin typeface="Consolas" panose="020B0609020204030204" pitchFamily="49" charset="0"/>
              </a:rPr>
              <a:t>nilReason</a:t>
            </a:r>
            <a:r>
              <a:rPr lang="fr-FR" sz="1333" dirty="0">
                <a:solidFill>
                  <a:srgbClr val="FFC000"/>
                </a:solidFill>
                <a:latin typeface="Consolas" panose="020B0609020204030204" pitchFamily="49" charset="0"/>
              </a:rPr>
              <a:t>=</a:t>
            </a:r>
            <a:r>
              <a:rPr lang="fr-FR" sz="1333" dirty="0">
                <a:solidFill>
                  <a:srgbClr val="C00000"/>
                </a:solidFill>
                <a:latin typeface="Consolas" panose="020B0609020204030204" pitchFamily="49" charset="0"/>
              </a:rPr>
              <a:t>"http://inspire.ec.europa.eu/</a:t>
            </a:r>
            <a:r>
              <a:rPr lang="fr-FR" sz="1333" dirty="0" err="1">
                <a:solidFill>
                  <a:srgbClr val="C00000"/>
                </a:solidFill>
                <a:latin typeface="Consolas" panose="020B0609020204030204" pitchFamily="49" charset="0"/>
              </a:rPr>
              <a:t>codelist</a:t>
            </a:r>
            <a:r>
              <a:rPr lang="fr-FR" sz="1333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fr-FR" sz="1333" dirty="0" err="1">
                <a:solidFill>
                  <a:srgbClr val="C00000"/>
                </a:solidFill>
                <a:latin typeface="Consolas" panose="020B0609020204030204" pitchFamily="49" charset="0"/>
              </a:rPr>
              <a:t>VoidReasonValue</a:t>
            </a:r>
            <a:r>
              <a:rPr lang="fr-FR" sz="1333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fr-FR" sz="1333" dirty="0" err="1">
                <a:solidFill>
                  <a:srgbClr val="C00000"/>
                </a:solidFill>
                <a:latin typeface="Consolas" panose="020B0609020204030204" pitchFamily="49" charset="0"/>
              </a:rPr>
              <a:t>Unpopulated</a:t>
            </a:r>
            <a:r>
              <a:rPr lang="fr-FR" sz="1333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fr-FR" sz="1333" dirty="0" err="1">
                <a:solidFill>
                  <a:srgbClr val="0000FF"/>
                </a:solidFill>
                <a:latin typeface="Consolas" panose="020B0609020204030204" pitchFamily="49" charset="0"/>
              </a:rPr>
              <a:t>gn:spelling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333" dirty="0" err="1">
                <a:solidFill>
                  <a:srgbClr val="0000FF"/>
                </a:solidFill>
                <a:latin typeface="Consolas" panose="020B0609020204030204" pitchFamily="49" charset="0"/>
              </a:rPr>
              <a:t>gn:SpellingOfName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lvl="4"/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333" dirty="0" err="1">
                <a:solidFill>
                  <a:srgbClr val="0000FF"/>
                </a:solidFill>
                <a:latin typeface="Consolas" panose="020B0609020204030204" pitchFamily="49" charset="0"/>
              </a:rPr>
              <a:t>gn:text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333" b="1" u="sng" dirty="0">
                <a:latin typeface="Consolas" panose="020B0609020204030204" pitchFamily="49" charset="0"/>
              </a:rPr>
              <a:t>la Loire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333" dirty="0" err="1">
                <a:solidFill>
                  <a:srgbClr val="0000FF"/>
                </a:solidFill>
                <a:latin typeface="Consolas" panose="020B0609020204030204" pitchFamily="49" charset="0"/>
              </a:rPr>
              <a:t>gn:text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lvl="4"/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333" dirty="0" err="1">
                <a:solidFill>
                  <a:srgbClr val="0000FF"/>
                </a:solidFill>
                <a:latin typeface="Consolas" panose="020B0609020204030204" pitchFamily="49" charset="0"/>
              </a:rPr>
              <a:t>gn:script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lvl="3"/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333" dirty="0" err="1">
                <a:solidFill>
                  <a:srgbClr val="0000FF"/>
                </a:solidFill>
                <a:latin typeface="Consolas" panose="020B0609020204030204" pitchFamily="49" charset="0"/>
              </a:rPr>
              <a:t>gn:SpellingOfName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333" dirty="0" err="1">
                <a:solidFill>
                  <a:srgbClr val="0000FF"/>
                </a:solidFill>
                <a:latin typeface="Consolas" panose="020B0609020204030204" pitchFamily="49" charset="0"/>
              </a:rPr>
              <a:t>gn:spelling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333" dirty="0" err="1">
                <a:solidFill>
                  <a:srgbClr val="0000FF"/>
                </a:solidFill>
                <a:latin typeface="Consolas" panose="020B0609020204030204" pitchFamily="49" charset="0"/>
              </a:rPr>
              <a:t>gn:grammaticalGender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333" dirty="0" err="1">
                <a:solidFill>
                  <a:srgbClr val="FFC000"/>
                </a:solidFill>
                <a:latin typeface="Consolas" panose="020B0609020204030204" pitchFamily="49" charset="0"/>
              </a:rPr>
              <a:t>xlink:href</a:t>
            </a:r>
            <a:r>
              <a:rPr lang="fr-FR" sz="1333" dirty="0">
                <a:solidFill>
                  <a:srgbClr val="FFC000"/>
                </a:solidFill>
                <a:latin typeface="Consolas" panose="020B0609020204030204" pitchFamily="49" charset="0"/>
              </a:rPr>
              <a:t>=</a:t>
            </a:r>
            <a:r>
              <a:rPr lang="fr-FR" sz="1333" dirty="0">
                <a:solidFill>
                  <a:srgbClr val="C00000"/>
                </a:solidFill>
                <a:latin typeface="Consolas" panose="020B0609020204030204" pitchFamily="49" charset="0"/>
              </a:rPr>
              <a:t>"http://inspire.ec.europa.eu/</a:t>
            </a:r>
            <a:r>
              <a:rPr lang="fr-FR" sz="1333" dirty="0" err="1">
                <a:solidFill>
                  <a:srgbClr val="C00000"/>
                </a:solidFill>
                <a:latin typeface="Consolas" panose="020B0609020204030204" pitchFamily="49" charset="0"/>
              </a:rPr>
              <a:t>codelist</a:t>
            </a:r>
            <a:r>
              <a:rPr lang="fr-FR" sz="1333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fr-FR" sz="1333" dirty="0" err="1">
                <a:solidFill>
                  <a:srgbClr val="C00000"/>
                </a:solidFill>
                <a:latin typeface="Consolas" panose="020B0609020204030204" pitchFamily="49" charset="0"/>
              </a:rPr>
              <a:t>GrammaticalGenderValue</a:t>
            </a:r>
            <a:r>
              <a:rPr lang="fr-FR" sz="1333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fr-FR" sz="1333" dirty="0" err="1">
                <a:solidFill>
                  <a:srgbClr val="C00000"/>
                </a:solidFill>
                <a:latin typeface="Consolas" panose="020B0609020204030204" pitchFamily="49" charset="0"/>
              </a:rPr>
              <a:t>feminine</a:t>
            </a:r>
            <a:r>
              <a:rPr lang="fr-FR" sz="1333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lvl="2"/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333" dirty="0" err="1">
                <a:solidFill>
                  <a:srgbClr val="0000FF"/>
                </a:solidFill>
                <a:latin typeface="Consolas" panose="020B0609020204030204" pitchFamily="49" charset="0"/>
              </a:rPr>
              <a:t>gn:grammaticalNumber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333" dirty="0" err="1">
                <a:solidFill>
                  <a:srgbClr val="FFC000"/>
                </a:solidFill>
                <a:latin typeface="Consolas" panose="020B0609020204030204" pitchFamily="49" charset="0"/>
              </a:rPr>
              <a:t>xlink:href</a:t>
            </a:r>
            <a:r>
              <a:rPr lang="fr-FR" sz="1333" dirty="0">
                <a:solidFill>
                  <a:srgbClr val="FFC000"/>
                </a:solidFill>
                <a:latin typeface="Consolas" panose="020B0609020204030204" pitchFamily="49" charset="0"/>
              </a:rPr>
              <a:t>=</a:t>
            </a:r>
            <a:r>
              <a:rPr lang="fr-FR" sz="1333" dirty="0">
                <a:solidFill>
                  <a:srgbClr val="C00000"/>
                </a:solidFill>
                <a:latin typeface="Consolas" panose="020B0609020204030204" pitchFamily="49" charset="0"/>
              </a:rPr>
              <a:t>"http://inspire.ec.europa.eu/</a:t>
            </a:r>
            <a:r>
              <a:rPr lang="fr-FR" sz="1333" dirty="0" err="1">
                <a:solidFill>
                  <a:srgbClr val="C00000"/>
                </a:solidFill>
                <a:latin typeface="Consolas" panose="020B0609020204030204" pitchFamily="49" charset="0"/>
              </a:rPr>
              <a:t>codelist</a:t>
            </a:r>
            <a:r>
              <a:rPr lang="fr-FR" sz="1333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fr-FR" sz="1333" dirty="0" err="1">
                <a:solidFill>
                  <a:srgbClr val="C00000"/>
                </a:solidFill>
                <a:latin typeface="Consolas" panose="020B0609020204030204" pitchFamily="49" charset="0"/>
              </a:rPr>
              <a:t>GrammaticalNumberValue</a:t>
            </a:r>
            <a:r>
              <a:rPr lang="fr-FR" sz="1333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fr-FR" sz="1333" dirty="0" err="1">
                <a:solidFill>
                  <a:srgbClr val="C00000"/>
                </a:solidFill>
                <a:latin typeface="Consolas" panose="020B0609020204030204" pitchFamily="49" charset="0"/>
              </a:rPr>
              <a:t>singular</a:t>
            </a:r>
            <a:r>
              <a:rPr lang="fr-FR" sz="1333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333" dirty="0" err="1">
                <a:solidFill>
                  <a:srgbClr val="0000FF"/>
                </a:solidFill>
                <a:latin typeface="Consolas" panose="020B0609020204030204" pitchFamily="49" charset="0"/>
              </a:rPr>
              <a:t>gn:GeographicalName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333" dirty="0" err="1">
                <a:solidFill>
                  <a:srgbClr val="0000FF"/>
                </a:solidFill>
                <a:latin typeface="Consolas" panose="020B0609020204030204" pitchFamily="49" charset="0"/>
              </a:rPr>
              <a:t>hy-p:geographicalName</a:t>
            </a:r>
            <a:r>
              <a:rPr lang="fr-FR" sz="1333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333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427400" y="4544246"/>
            <a:ext cx="5567297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hy-p:hydroId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609585" lvl="2"/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hy:HydroIdentifier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1219170" lvl="4"/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hy:classificationScheme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latin typeface="Consolas" panose="020B0609020204030204" pitchFamily="49" charset="0"/>
              </a:rPr>
              <a:t>National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hy:classificationScheme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hy:localId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600" b="1" u="sng" dirty="0">
                <a:latin typeface="Consolas" panose="020B0609020204030204" pitchFamily="49" charset="0"/>
              </a:rPr>
              <a:t>----0000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hy:localId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hy:namespace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latin typeface="Consolas" panose="020B0609020204030204" pitchFamily="49" charset="0"/>
              </a:rPr>
              <a:t>FR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hy:namespace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hy:HydroIdentifier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hy-p:hydroId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427398" y="2015649"/>
            <a:ext cx="5567299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hy-p:inspireId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base:Identifier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base:localId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600" b="1" u="sng" dirty="0">
                <a:latin typeface="Consolas" panose="020B0609020204030204" pitchFamily="49" charset="0"/>
              </a:rPr>
              <a:t>----0000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base:localId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base:namespace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latin typeface="Consolas" panose="020B0609020204030204" pitchFamily="49" charset="0"/>
              </a:rPr>
              <a:t>http://id.eaufrance.fr/CoursEau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&lt;/base:namespace&gt;</a:t>
            </a:r>
          </a:p>
          <a:p>
            <a:pPr lvl="2"/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base:versionId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latin typeface="Consolas" panose="020B0609020204030204" pitchFamily="49" charset="0"/>
              </a:rPr>
              <a:t>Carthage2017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base:versionId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base:Identifier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hy-p:inspireId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2154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4353" y="0"/>
            <a:ext cx="84930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solidFill>
                  <a:srgbClr val="1A9B58"/>
                </a:solidFill>
                <a:latin typeface="Trebuchet MS" panose="020B0603020202020204" pitchFamily="34" charset="0"/>
              </a:rPr>
              <a:t>Exemple : Cours d’eau (La Loire)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r="76275"/>
          <a:stretch/>
        </p:blipFill>
        <p:spPr>
          <a:xfrm>
            <a:off x="9547412" y="0"/>
            <a:ext cx="2644588" cy="6858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0" y="369989"/>
            <a:ext cx="503719" cy="50044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90564" y="1325563"/>
            <a:ext cx="10031121" cy="485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fr-FR" sz="2400" b="1" dirty="0">
                <a:solidFill>
                  <a:srgbClr val="196197"/>
                </a:solidFill>
                <a:latin typeface="Trebuchet MS" panose="020B06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2. Attributs INSPIRE sans équivalent Sandre</a:t>
            </a:r>
          </a:p>
          <a:p>
            <a:pPr lvl="1">
              <a:spcAft>
                <a:spcPts val="800"/>
              </a:spcAft>
            </a:pPr>
            <a:r>
              <a:rPr lang="fr-FR" sz="2400" b="1" dirty="0">
                <a:solidFill>
                  <a:srgbClr val="196197"/>
                </a:solidFill>
                <a:latin typeface="Trebuchet MS" panose="020B06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2.1. Obligatoires  </a:t>
            </a:r>
          </a:p>
          <a:p>
            <a:pPr marL="990575" lvl="1" indent="-380990" defTabSz="1219170">
              <a:buFontTx/>
              <a:buChar char="-"/>
            </a:pPr>
            <a:r>
              <a:rPr lang="fr-FR" sz="1867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delineationKnown</a:t>
            </a:r>
            <a:r>
              <a:rPr lang="fr-FR" sz="1867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		Dans ce cas, l’attribut est présent dans</a:t>
            </a:r>
          </a:p>
          <a:p>
            <a:pPr marL="990575" lvl="1" indent="-380990" defTabSz="1219170">
              <a:buFontTx/>
              <a:buChar char="-"/>
            </a:pPr>
            <a:r>
              <a:rPr lang="fr-FR" sz="1867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fr-FR" sz="1867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			le fichier transformé, il est </a:t>
            </a:r>
            <a:r>
              <a:rPr lang="fr-FR" sz="1867" u="sng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vide</a:t>
            </a:r>
            <a:r>
              <a:rPr lang="fr-FR" sz="1867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 mais on </a:t>
            </a:r>
          </a:p>
          <a:p>
            <a:pPr marL="990575" lvl="1" indent="-380990" defTabSz="1219170">
              <a:buFontTx/>
              <a:buChar char="-"/>
            </a:pPr>
            <a:r>
              <a:rPr lang="fr-FR" sz="1867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fr-FR" sz="1867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			précise la raison de l’absence de valeur :</a:t>
            </a:r>
          </a:p>
          <a:p>
            <a:pPr marL="990575" lvl="1" indent="-380990" defTabSz="1219170">
              <a:buFontTx/>
              <a:buChar char="-"/>
            </a:pPr>
            <a:r>
              <a:rPr lang="fr-FR" sz="1867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fr-FR" sz="1867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			- </a:t>
            </a:r>
            <a:r>
              <a:rPr lang="fr-FR" sz="1867" b="1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Unknown</a:t>
            </a:r>
            <a:r>
              <a:rPr lang="fr-FR" sz="1867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 : si la valeur existe mais qu’</a:t>
            </a:r>
          </a:p>
          <a:p>
            <a:pPr marL="990575" lvl="1" indent="-380990" defTabSz="1219170">
              <a:buFontTx/>
              <a:buChar char="-"/>
            </a:pPr>
            <a:r>
              <a:rPr lang="fr-FR" sz="1867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begin</a:t>
            </a:r>
            <a:r>
              <a:rPr lang="fr-FR" sz="1867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67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Lifespan</a:t>
            </a:r>
            <a:r>
              <a:rPr lang="fr-FR" sz="1867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 Version	</a:t>
            </a:r>
            <a:r>
              <a:rPr lang="fr-FR" sz="1867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	elle </a:t>
            </a:r>
            <a:r>
              <a:rPr lang="fr-FR" sz="1867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n’est pas connue et pas calculable ;</a:t>
            </a:r>
          </a:p>
          <a:p>
            <a:pPr marL="990575" lvl="1" indent="-380990" defTabSz="1219170">
              <a:buFontTx/>
              <a:buChar char="-"/>
            </a:pPr>
            <a:r>
              <a:rPr lang="fr-FR" sz="1867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fr-FR" sz="1867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			- </a:t>
            </a:r>
            <a:r>
              <a:rPr lang="fr-FR" sz="1867" b="1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Withheld</a:t>
            </a:r>
            <a:r>
              <a:rPr lang="fr-FR" sz="1867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 : si elle est confidentielle ;</a:t>
            </a:r>
          </a:p>
          <a:p>
            <a:pPr marL="990575" lvl="1" indent="-380990" defTabSz="1219170">
              <a:buFontTx/>
              <a:buChar char="-"/>
            </a:pPr>
            <a:r>
              <a:rPr lang="fr-FR" sz="1867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peristence</a:t>
            </a:r>
            <a:r>
              <a:rPr lang="fr-FR" sz="1867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			- </a:t>
            </a:r>
            <a:r>
              <a:rPr lang="fr-FR" sz="1867" b="1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Unpopulated</a:t>
            </a:r>
            <a:r>
              <a:rPr lang="fr-FR" sz="1867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 : si l’attribut ne fait pas</a:t>
            </a:r>
          </a:p>
          <a:p>
            <a:pPr marL="990575" lvl="1" indent="-380990" defTabSz="1219170">
              <a:buFontTx/>
              <a:buChar char="-"/>
            </a:pPr>
            <a:r>
              <a:rPr lang="fr-FR" sz="1867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tidal			partie du jeu de donnée géré par le </a:t>
            </a:r>
          </a:p>
          <a:p>
            <a:pPr marL="990575" lvl="1" indent="-380990" defTabSz="1219170">
              <a:buFontTx/>
              <a:buChar char="-"/>
            </a:pPr>
            <a:r>
              <a:rPr lang="fr-FR" sz="1867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drainsBasin</a:t>
            </a:r>
            <a:r>
              <a:rPr lang="fr-FR" sz="1867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			fournisseur. Dans ce cas, cet attribut</a:t>
            </a:r>
          </a:p>
          <a:p>
            <a:pPr lvl="8" defTabSz="1219170"/>
            <a:r>
              <a:rPr lang="fr-FR" sz="1867" dirty="0" smtClean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	prend </a:t>
            </a:r>
            <a:r>
              <a:rPr lang="fr-FR" sz="1867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la valeur « </a:t>
            </a:r>
            <a:r>
              <a:rPr lang="fr-FR" sz="1867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unpopulated</a:t>
            </a:r>
            <a:r>
              <a:rPr lang="fr-FR" sz="1867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 » pour </a:t>
            </a:r>
            <a:endParaRPr lang="fr-FR" sz="1867" dirty="0" smtClean="0">
              <a:solidFill>
                <a:srgbClr val="196197"/>
              </a:solidFill>
              <a:latin typeface="Arial" panose="020B0604020202020204" pitchFamily="34" charset="0"/>
              <a:ea typeface="Arimo" panose="020B0604020202020204" pitchFamily="34" charset="0"/>
              <a:cs typeface="Arial" panose="020B0604020202020204" pitchFamily="34" charset="0"/>
            </a:endParaRPr>
          </a:p>
          <a:p>
            <a:pPr lvl="8" defTabSz="1219170"/>
            <a:r>
              <a:rPr lang="fr-FR" sz="1867" dirty="0" smtClean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	tous les </a:t>
            </a:r>
            <a:r>
              <a:rPr lang="fr-FR" sz="1867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objets du jeu de données</a:t>
            </a:r>
          </a:p>
          <a:p>
            <a:pPr lvl="8"/>
            <a:endParaRPr lang="fr-FR" sz="2133" dirty="0">
              <a:solidFill>
                <a:srgbClr val="196197"/>
              </a:solidFill>
              <a:latin typeface="Trebuchet MS" panose="020B06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fr-FR" sz="2133" dirty="0">
                <a:solidFill>
                  <a:srgbClr val="196197"/>
                </a:solidFill>
                <a:latin typeface="Trebuchet MS" panose="020B06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Exemple : </a:t>
            </a:r>
            <a:endParaRPr lang="fr-FR" sz="2133" dirty="0">
              <a:solidFill>
                <a:srgbClr val="196197"/>
              </a:solidFill>
              <a:latin typeface="Trebuchet MS" panose="020B06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4" name="Accolade fermante 13"/>
          <p:cNvSpPr/>
          <p:nvPr/>
        </p:nvSpPr>
        <p:spPr>
          <a:xfrm>
            <a:off x="4144017" y="2279115"/>
            <a:ext cx="454173" cy="2976281"/>
          </a:xfrm>
          <a:prstGeom prst="rightBrace">
            <a:avLst>
              <a:gd name="adj1" fmla="val 22578"/>
              <a:gd name="adj2" fmla="val 5160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5" name="ZoneTexte 14"/>
          <p:cNvSpPr txBox="1"/>
          <p:nvPr/>
        </p:nvSpPr>
        <p:spPr>
          <a:xfrm>
            <a:off x="103375" y="6301874"/>
            <a:ext cx="1198525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hy-p:tidal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xsi:nil</a:t>
            </a:r>
            <a:r>
              <a:rPr lang="fr-FR" sz="1600" dirty="0">
                <a:solidFill>
                  <a:srgbClr val="FFC000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true</a:t>
            </a:r>
            <a:r>
              <a:rPr lang="fr-FR" sz="1600" dirty="0">
                <a:solidFill>
                  <a:srgbClr val="C00000"/>
                </a:solidFill>
                <a:latin typeface="Consolas" panose="020B0609020204030204" pitchFamily="49" charset="0"/>
              </a:rPr>
              <a:t>" </a:t>
            </a:r>
            <a:r>
              <a:rPr lang="fr-FR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nilReason</a:t>
            </a:r>
            <a:r>
              <a:rPr lang="fr-FR" sz="1600" dirty="0">
                <a:solidFill>
                  <a:srgbClr val="FFC000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C00000"/>
                </a:solidFill>
                <a:latin typeface="Consolas" panose="020B0609020204030204" pitchFamily="49" charset="0"/>
              </a:rPr>
              <a:t>"http://</a:t>
            </a:r>
            <a:r>
              <a:rPr lang="fr-FR" sz="1600" dirty="0">
                <a:solidFill>
                  <a:srgbClr val="C00000"/>
                </a:solidFill>
                <a:latin typeface="Consolas" panose="020B0609020204030204" pitchFamily="49" charset="0"/>
              </a:rPr>
              <a:t>inspire.ec.europa.eu/</a:t>
            </a:r>
            <a:r>
              <a:rPr lang="fr-F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codelist</a:t>
            </a:r>
            <a:r>
              <a:rPr lang="fr-FR" sz="16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fr-F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VoidReasonValue</a:t>
            </a:r>
            <a:r>
              <a:rPr lang="fr-FR" sz="16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fr-F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Unpopulated</a:t>
            </a:r>
            <a:r>
              <a:rPr lang="fr-FR" sz="16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fr-FR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672" y="2464172"/>
            <a:ext cx="2394068" cy="2412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008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4353" y="0"/>
            <a:ext cx="84930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solidFill>
                  <a:srgbClr val="1A9B58"/>
                </a:solidFill>
                <a:latin typeface="Trebuchet MS" panose="020B0603020202020204" pitchFamily="34" charset="0"/>
              </a:rPr>
              <a:t>Exemple : Cours d’eau (La Loire)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r="76275"/>
          <a:stretch/>
        </p:blipFill>
        <p:spPr>
          <a:xfrm>
            <a:off x="9547412" y="0"/>
            <a:ext cx="2644588" cy="6858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0" y="369989"/>
            <a:ext cx="503719" cy="50044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89270" y="1370059"/>
            <a:ext cx="9012519" cy="380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fr-FR" sz="2400" b="1" dirty="0">
                <a:solidFill>
                  <a:srgbClr val="196197"/>
                </a:solidFill>
                <a:latin typeface="Trebuchet MS" panose="020B06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2. Attributs INSPIRE sans équivalent Sandre</a:t>
            </a:r>
          </a:p>
          <a:p>
            <a:pPr lvl="1">
              <a:spcAft>
                <a:spcPts val="800"/>
              </a:spcAft>
            </a:pPr>
            <a:r>
              <a:rPr lang="fr-FR" sz="2400" b="1" dirty="0">
                <a:solidFill>
                  <a:srgbClr val="196197"/>
                </a:solidFill>
                <a:latin typeface="Trebuchet MS" panose="020B06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2.2. Facultatifs</a:t>
            </a:r>
          </a:p>
          <a:p>
            <a:pPr lvl="1">
              <a:spcAft>
                <a:spcPts val="800"/>
              </a:spcAft>
            </a:pPr>
            <a:endParaRPr lang="fr-FR" sz="2400" b="1" dirty="0">
              <a:solidFill>
                <a:srgbClr val="196197"/>
              </a:solidFill>
              <a:latin typeface="Trebuchet MS" panose="020B06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380990" indent="-380990">
              <a:buFontTx/>
              <a:buChar char="-"/>
            </a:pPr>
            <a:r>
              <a:rPr lang="fr-FR" sz="20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condition</a:t>
            </a:r>
          </a:p>
          <a:p>
            <a:pPr marL="380990" indent="-380990">
              <a:buFontTx/>
              <a:buChar char="-"/>
            </a:pPr>
            <a:r>
              <a:rPr lang="fr-FR" sz="2000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endLifespanVersion</a:t>
            </a:r>
            <a:endParaRPr lang="fr-FR" sz="2000" dirty="0">
              <a:solidFill>
                <a:srgbClr val="196197"/>
              </a:solidFill>
              <a:latin typeface="Arial" panose="020B0604020202020204" pitchFamily="34" charset="0"/>
              <a:ea typeface="Arimo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FontTx/>
              <a:buChar char="-"/>
            </a:pPr>
            <a:r>
              <a:rPr lang="fr-FR" sz="2000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localType</a:t>
            </a:r>
            <a:endParaRPr lang="fr-FR" sz="2000" dirty="0">
              <a:solidFill>
                <a:srgbClr val="196197"/>
              </a:solidFill>
              <a:latin typeface="Arial" panose="020B0604020202020204" pitchFamily="34" charset="0"/>
              <a:ea typeface="Arimo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FontTx/>
              <a:buChar char="-"/>
            </a:pPr>
            <a:r>
              <a:rPr lang="fr-FR" sz="2000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levelOfDetail</a:t>
            </a:r>
            <a:endParaRPr lang="fr-FR" sz="2000" dirty="0">
              <a:solidFill>
                <a:srgbClr val="196197"/>
              </a:solidFill>
              <a:latin typeface="Arial" panose="020B0604020202020204" pitchFamily="34" charset="0"/>
              <a:ea typeface="Arimo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FontTx/>
              <a:buChar char="-"/>
            </a:pPr>
            <a:r>
              <a:rPr lang="fr-FR" sz="2000" dirty="0" err="1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streamOrder</a:t>
            </a:r>
            <a:endParaRPr lang="fr-FR" sz="2000" dirty="0">
              <a:solidFill>
                <a:srgbClr val="196197"/>
              </a:solidFill>
              <a:latin typeface="Arial" panose="020B0604020202020204" pitchFamily="34" charset="0"/>
              <a:ea typeface="Arimo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FontTx/>
              <a:buChar char="-"/>
            </a:pPr>
            <a:endParaRPr lang="fr-FR" sz="2133" dirty="0">
              <a:solidFill>
                <a:srgbClr val="196197"/>
              </a:solidFill>
              <a:latin typeface="Trebuchet MS" panose="020B06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fr-FR" sz="2133" dirty="0">
                <a:solidFill>
                  <a:srgbClr val="196197"/>
                </a:solidFill>
                <a:latin typeface="Trebuchet MS" panose="020B0603020202020204" pitchFamily="34" charset="0"/>
                <a:ea typeface="Arimo" panose="020B0604020202020204" pitchFamily="34" charset="0"/>
                <a:cs typeface="Arimo" panose="020B0604020202020204" pitchFamily="34" charset="0"/>
                <a:sym typeface="Wingdings" panose="05000000000000000000" pitchFamily="2" charset="2"/>
              </a:rPr>
              <a:t></a:t>
            </a:r>
            <a:r>
              <a:rPr lang="fr-FR" sz="2133" dirty="0">
                <a:solidFill>
                  <a:srgbClr val="196197"/>
                </a:solidFill>
                <a:latin typeface="Trebuchet MS" panose="020B06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Ces attributs ne figureront pas dans le fichier GML INSPIRE </a:t>
            </a:r>
            <a:r>
              <a:rPr lang="fr-FR" sz="2133" dirty="0">
                <a:solidFill>
                  <a:srgbClr val="196197"/>
                </a:solidFill>
                <a:latin typeface="Trebuchet MS" panose="020B06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produit</a:t>
            </a:r>
            <a:endParaRPr lang="fr-FR" sz="2133" dirty="0">
              <a:solidFill>
                <a:srgbClr val="196197"/>
              </a:solidFill>
              <a:latin typeface="Trebuchet MS" panose="020B06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393" y="1310719"/>
            <a:ext cx="2988917" cy="3012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5"/>
          <a:srcRect l="20817" t="5609" r="21181" b="8520"/>
          <a:stretch/>
        </p:blipFill>
        <p:spPr>
          <a:xfrm>
            <a:off x="465443" y="5049805"/>
            <a:ext cx="1350696" cy="1603337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1892312" y="5454882"/>
            <a:ext cx="7774609" cy="748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rgbClr val="196197"/>
                </a:solidFill>
                <a:latin typeface="Trebuchet MS" panose="020B06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Tous les </a:t>
            </a:r>
            <a:r>
              <a:rPr lang="fr-FR" sz="2133" dirty="0">
                <a:solidFill>
                  <a:srgbClr val="196197"/>
                </a:solidFill>
                <a:latin typeface="Trebuchet MS" panose="020B06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exemples </a:t>
            </a:r>
            <a:r>
              <a:rPr lang="fr-FR" sz="2133" dirty="0">
                <a:solidFill>
                  <a:srgbClr val="196197"/>
                </a:solidFill>
                <a:latin typeface="Trebuchet MS" panose="020B06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présentés dans le document ont fait l’objet d’une validation </a:t>
            </a:r>
            <a:r>
              <a:rPr lang="fr-FR" sz="2133" dirty="0">
                <a:solidFill>
                  <a:srgbClr val="196197"/>
                </a:solidFill>
                <a:latin typeface="Trebuchet MS" panose="020B0603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via l’outil </a:t>
            </a:r>
            <a:r>
              <a:rPr lang="fr-FR" sz="2133" dirty="0">
                <a:solidFill>
                  <a:srgbClr val="196197"/>
                </a:solidFill>
                <a:latin typeface="Trebuchet MS" panose="020B0603020202020204" pitchFamily="34" charset="0"/>
                <a:ea typeface="Arimo" panose="020B0604020202020204" pitchFamily="34" charset="0"/>
                <a:cs typeface="Arimo" panose="020B0604020202020204" pitchFamily="34" charset="0"/>
                <a:hlinkClick r:id="rId6"/>
              </a:rPr>
              <a:t>INSPIRE Reference </a:t>
            </a:r>
            <a:r>
              <a:rPr lang="fr-FR" sz="2133" dirty="0" err="1">
                <a:solidFill>
                  <a:srgbClr val="196197"/>
                </a:solidFill>
                <a:latin typeface="Trebuchet MS" panose="020B0603020202020204" pitchFamily="34" charset="0"/>
                <a:ea typeface="Arimo" panose="020B0604020202020204" pitchFamily="34" charset="0"/>
                <a:cs typeface="Arimo" panose="020B0604020202020204" pitchFamily="34" charset="0"/>
                <a:hlinkClick r:id="rId6"/>
              </a:rPr>
              <a:t>Validator</a:t>
            </a:r>
            <a:endParaRPr lang="fr-FR" sz="2133" dirty="0">
              <a:solidFill>
                <a:srgbClr val="196197"/>
              </a:solidFill>
              <a:latin typeface="Trebuchet MS" panose="020B0603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941" y="5829279"/>
            <a:ext cx="829021" cy="8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7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4353" y="0"/>
            <a:ext cx="84930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solidFill>
                  <a:srgbClr val="1A9B58"/>
                </a:solidFill>
                <a:latin typeface="Trebuchet MS" panose="020B0603020202020204" pitchFamily="34" charset="0"/>
              </a:rPr>
              <a:t>Point d’attention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r="76275"/>
          <a:stretch/>
        </p:blipFill>
        <p:spPr>
          <a:xfrm>
            <a:off x="9547412" y="0"/>
            <a:ext cx="2644588" cy="6858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0" y="369989"/>
            <a:ext cx="503719" cy="50044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89270" y="1370059"/>
            <a:ext cx="901251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fr-FR" sz="20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De nombreux attributs </a:t>
            </a:r>
            <a:r>
              <a:rPr lang="fr-FR" sz="2000" dirty="0" smtClean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présents </a:t>
            </a:r>
            <a:r>
              <a:rPr lang="fr-FR" sz="20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au niveau du cours d’eau dans le modèle INSPIRE sont présents au niveau du tronçon hydrographique dans le modèle Sandre.</a:t>
            </a:r>
          </a:p>
          <a:p>
            <a:pPr>
              <a:spcAft>
                <a:spcPts val="800"/>
              </a:spcAft>
            </a:pPr>
            <a:r>
              <a:rPr lang="fr-FR" sz="2000" u="sng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Ex</a:t>
            </a:r>
            <a:r>
              <a:rPr lang="fr-FR" sz="20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 : Largeur du cours d’eau</a:t>
            </a:r>
          </a:p>
          <a:p>
            <a:pPr>
              <a:spcAft>
                <a:spcPts val="800"/>
              </a:spcAft>
            </a:pPr>
            <a:r>
              <a:rPr lang="fr-FR" sz="20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Dans le scénario de transformation on choisit de laisser vide </a:t>
            </a:r>
            <a:r>
              <a:rPr lang="fr-FR" sz="2000" dirty="0" smtClean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ces attributs associés au cours d’eau car leur valeur peut varier selon les tronçons qui composent le cours d’eau. 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Þ"/>
            </a:pPr>
            <a:r>
              <a:rPr lang="fr-FR" sz="2000" dirty="0">
                <a:solidFill>
                  <a:srgbClr val="196197"/>
                </a:solidFill>
                <a:latin typeface="Arial" panose="020B0604020202020204" pitchFamily="34" charset="0"/>
                <a:ea typeface="Arimo" panose="020B0604020202020204" pitchFamily="34" charset="0"/>
                <a:cs typeface="Arial" panose="020B0604020202020204" pitchFamily="34" charset="0"/>
              </a:rPr>
              <a:t>Avis ?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Þ"/>
            </a:pPr>
            <a:endParaRPr lang="fr-FR" sz="2400" dirty="0">
              <a:solidFill>
                <a:srgbClr val="196197"/>
              </a:solidFill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Þ"/>
            </a:pPr>
            <a:r>
              <a:rPr lang="fr-FR" sz="2400" b="1" dirty="0" smtClean="0">
                <a:solidFill>
                  <a:srgbClr val="8AC99A"/>
                </a:solidFill>
                <a:ea typeface="Arimo" panose="020B0604020202020204" pitchFamily="34" charset="0"/>
                <a:cs typeface="Arimo" panose="020B0604020202020204" pitchFamily="34" charset="0"/>
              </a:rPr>
              <a:t>Validé en ADD le 17 novembre 2021</a:t>
            </a:r>
            <a:endParaRPr lang="fr-FR" sz="2400" b="1" dirty="0">
              <a:solidFill>
                <a:srgbClr val="8AC99A"/>
              </a:solidFill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Þ"/>
            </a:pPr>
            <a:r>
              <a:rPr lang="fr-FR" sz="2400" b="1" dirty="0" smtClean="0">
                <a:solidFill>
                  <a:schemeClr val="accent4"/>
                </a:solidFill>
                <a:ea typeface="Arimo" panose="020B0604020202020204" pitchFamily="34" charset="0"/>
                <a:cs typeface="Arimo" panose="020B0604020202020204" pitchFamily="34" charset="0"/>
              </a:rPr>
              <a:t>Validation du GPIGE ?</a:t>
            </a:r>
            <a:endParaRPr lang="fr-FR" sz="2400" b="1" dirty="0">
              <a:solidFill>
                <a:schemeClr val="accent4"/>
              </a:solidFill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11" name="Picture 2" descr="https://encrypted-tbn0.gstatic.com/images?q=tbn:ANd9GcRGSoZMoJwXLw8rS-HLRJuj-NuNEtgjlWTt_w&amp;usqp=CA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862" y="4046194"/>
            <a:ext cx="2651766" cy="261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4986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450</Words>
  <Application>Microsoft Office PowerPoint</Application>
  <PresentationFormat>Grand écran</PresentationFormat>
  <Paragraphs>112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Arimo</vt:lpstr>
      <vt:lpstr>Calibri</vt:lpstr>
      <vt:lpstr>Calibri Light</vt:lpstr>
      <vt:lpstr>Consolas</vt:lpstr>
      <vt:lpstr>Symbol</vt:lpstr>
      <vt:lpstr>Trebuchet MS</vt:lpstr>
      <vt:lpstr>Wingdings</vt:lpstr>
      <vt:lpstr>Thème Office</vt:lpstr>
      <vt:lpstr>Présentation PowerPoint</vt:lpstr>
      <vt:lpstr>Contexte</vt:lpstr>
      <vt:lpstr>Contenu</vt:lpstr>
      <vt:lpstr>Exemple : Cours d’eau (La Loire)</vt:lpstr>
      <vt:lpstr>Exemple : Cours d’eau (La Loire)</vt:lpstr>
      <vt:lpstr>Exemple : Cours d’eau (La Loire)</vt:lpstr>
      <vt:lpstr>Exemple : Cours d’eau (La Loire)</vt:lpstr>
      <vt:lpstr>Point d’attention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Laurène DEBRAY</dc:creator>
  <cp:lastModifiedBy>Laurène DEBRAY</cp:lastModifiedBy>
  <cp:revision>20</cp:revision>
  <dcterms:created xsi:type="dcterms:W3CDTF">2021-12-10T10:15:10Z</dcterms:created>
  <dcterms:modified xsi:type="dcterms:W3CDTF">2021-12-10T11:01:56Z</dcterms:modified>
</cp:coreProperties>
</file>