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82" d="100"/>
          <a:sy n="82" d="100"/>
        </p:scale>
        <p:origin x="917" y="4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4453322" y="1101689"/>
            <a:ext cx="1109278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>
                <a:latin typeface="Arial" charset="0"/>
              </a:rPr>
              <a:t>Meeting Sponsors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5AE48-3AFF-E844-9854-68D16993C9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8844" y="1403043"/>
            <a:ext cx="1603889" cy="973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CF769B-FF2F-AA4A-AAA1-E00F95375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0" y="2590800"/>
            <a:ext cx="3048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B6500-896C-6C4A-9C35-7203A600A73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4220" y="1576160"/>
            <a:ext cx="2077779" cy="986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916D71-237F-FA4F-9EAA-03F9F53843F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9518" y="1576160"/>
            <a:ext cx="1177082" cy="11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04" y="6132576"/>
            <a:ext cx="1606296" cy="725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E32E9-7E3D-446E-8135-CBD8E103A08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5" y="6201746"/>
            <a:ext cx="1470735" cy="6562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.datacove.eu:8080/SensorThingsServer-1.0_BRGM/v1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.ec.europa.eu/tags/sos" TargetMode="External"/><Relationship Id="rId2" Type="http://schemas.openxmlformats.org/officeDocument/2006/relationships/hyperlink" Target="https://inspire.ec.europa.eu/id/document/tg/d2.9-o%26m-sw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SensorThings API in INSPIRE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108th OGC Technical Committee</a:t>
            </a:r>
          </a:p>
          <a:p>
            <a:r>
              <a:rPr lang="en-US" altLang="en-US" dirty="0">
                <a:ea typeface="MS PGothic" charset="-128"/>
              </a:rPr>
              <a:t>Stuttgart, Germany</a:t>
            </a:r>
          </a:p>
          <a:p>
            <a:r>
              <a:rPr lang="en-US" altLang="en-US" dirty="0">
                <a:ea typeface="MS PGothic" charset="-128"/>
              </a:rPr>
              <a:t>Kathi Schleidt</a:t>
            </a:r>
          </a:p>
          <a:p>
            <a:r>
              <a:rPr lang="en-US" altLang="en-US" dirty="0">
                <a:ea typeface="MS PGothic" charset="-128"/>
              </a:rPr>
              <a:t>11 September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INSPIRE EF Details - Thing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75247"/>
              </p:ext>
            </p:extLst>
          </p:nvPr>
        </p:nvGraphicFramePr>
        <p:xfrm>
          <a:off x="457200" y="1600200"/>
          <a:ext cx="822960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400" dirty="0"/>
                        <a:t>INSPIRE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/>
                        <a:t>STA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inspireId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localId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4300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4300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PROPERTIES/namespace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mediaMonitored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PROPERTIES/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mediaMonitored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measurementRegime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PROPERTIES/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measurementRegime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PROPERTIES/mobile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operationalActivityPeriod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beginPosition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4300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PROPERTIES/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endPosition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4300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PROPERTIES/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endTime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958208" y="2420888"/>
            <a:ext cx="468052" cy="43204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8208" y="3140968"/>
            <a:ext cx="936104" cy="43204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86200" y="2708920"/>
            <a:ext cx="3429000" cy="576064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3429000"/>
            <a:ext cx="3886200" cy="612068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3789040"/>
            <a:ext cx="4800600" cy="576064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4221088"/>
            <a:ext cx="2971800" cy="504056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86200" y="4941168"/>
            <a:ext cx="3276600" cy="576064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373216"/>
            <a:ext cx="3276600" cy="504056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INSPIRE EF Details - 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EF Requirements on Datastream:</a:t>
            </a:r>
          </a:p>
          <a:p>
            <a:r>
              <a:rPr lang="en-US" dirty="0"/>
              <a:t>observing Time </a:t>
            </a:r>
          </a:p>
          <a:p>
            <a:r>
              <a:rPr lang="en-US" dirty="0"/>
              <a:t>process Type </a:t>
            </a:r>
          </a:p>
          <a:p>
            <a:r>
              <a:rPr lang="en-US" dirty="0"/>
              <a:t>result Nature </a:t>
            </a:r>
          </a:p>
          <a:p>
            <a:r>
              <a:rPr lang="en-US" dirty="0"/>
              <a:t>online Resource </a:t>
            </a:r>
          </a:p>
          <a:p>
            <a:r>
              <a:rPr lang="en-US" dirty="0" err="1"/>
              <a:t>featureOfInterest</a:t>
            </a:r>
            <a:endParaRPr lang="en-US" dirty="0"/>
          </a:p>
          <a:p>
            <a:r>
              <a:rPr lang="en-US" dirty="0" err="1"/>
              <a:t>observedProperty</a:t>
            </a:r>
            <a:endParaRPr lang="en-US" dirty="0"/>
          </a:p>
          <a:p>
            <a:r>
              <a:rPr lang="en-US" dirty="0"/>
              <a:t>procedure</a:t>
            </a:r>
          </a:p>
          <a:p>
            <a:pPr marL="0" indent="0">
              <a:buNone/>
            </a:pPr>
            <a:r>
              <a:rPr lang="de-AT" dirty="0"/>
              <a:t>But – no properties slot!!!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Kathi Schleidt\Dropbox (Privat)\cove\SensorThings\Frosties\Frost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92" y="0"/>
            <a:ext cx="48052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3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INSPIRE EF Details - Datastream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915108"/>
              </p:ext>
            </p:extLst>
          </p:nvPr>
        </p:nvGraphicFramePr>
        <p:xfrm>
          <a:off x="457200" y="1600200"/>
          <a:ext cx="822960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400" dirty="0"/>
                        <a:t>INSPIRE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/>
                        <a:t>STA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observing Time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t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beginPosition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PHENOMENON_TIME_START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t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endPosition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PHENOMENON_TIME_END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Type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PROPERTIES/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Nature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PROPERTIES/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resultNature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Resource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PROPERTIES/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onlineResource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featureOfInterest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FEATURE_ID – from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Observations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observedProperty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OBS_PROPERTY_ID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SENSOR_ID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902139" y="2039144"/>
            <a:ext cx="468052" cy="43204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30130" y="2766864"/>
            <a:ext cx="4094669" cy="43204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0131" y="3126904"/>
            <a:ext cx="4094668" cy="43204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0" y="4999112"/>
            <a:ext cx="3048000" cy="43204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10000" y="5359152"/>
            <a:ext cx="1905000" cy="43204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30131" y="3486944"/>
            <a:ext cx="3960440" cy="432048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30131" y="3882988"/>
            <a:ext cx="3960440" cy="432048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30131" y="4279032"/>
            <a:ext cx="4094668" cy="432048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000" y="4553744"/>
            <a:ext cx="4495800" cy="517376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SensorThings API is well suited for provision of measurement data under INSPIRE</a:t>
            </a:r>
          </a:p>
          <a:p>
            <a:r>
              <a:rPr lang="de-AT" dirty="0"/>
              <a:t>This does require an extension, adding properties element to other classes</a:t>
            </a:r>
          </a:p>
          <a:p>
            <a:pPr lvl="1"/>
            <a:r>
              <a:rPr lang="de-AT" dirty="0"/>
              <a:t>This has been proposed for the 1.1 Version of STA</a:t>
            </a:r>
          </a:p>
          <a:p>
            <a:r>
              <a:rPr lang="de-AT" dirty="0"/>
              <a:t>Some issues pertaining to the INSPIRE download </a:t>
            </a:r>
            <a:r>
              <a:rPr lang="de-AT" dirty="0" err="1"/>
              <a:t>services</a:t>
            </a:r>
            <a:r>
              <a:rPr lang="de-AT" dirty="0"/>
              <a:t> </a:t>
            </a:r>
            <a:r>
              <a:rPr lang="de-AT" dirty="0" err="1"/>
              <a:t>Implementing</a:t>
            </a:r>
            <a:r>
              <a:rPr lang="de-AT" dirty="0"/>
              <a:t> Rules still open, but should be fairly simple to align (just as has been done for SOS, WFS, WCS...)</a:t>
            </a:r>
          </a:p>
          <a:p>
            <a:r>
              <a:rPr lang="de-AT" dirty="0"/>
              <a:t>So much simpler to deploy and configure</a:t>
            </a:r>
          </a:p>
          <a:p>
            <a:r>
              <a:rPr lang="de-AT" dirty="0"/>
              <a:t>And even simpler to utilize </a:t>
            </a:r>
            <a:r>
              <a:rPr lang="de-AT" dirty="0" err="1"/>
              <a:t>data</a:t>
            </a:r>
            <a:r>
              <a:rPr lang="de-AT" dirty="0"/>
              <a:t>!</a:t>
            </a:r>
          </a:p>
          <a:p>
            <a:r>
              <a:rPr lang="en-US" dirty="0">
                <a:hlinkClick r:id="rId2"/>
              </a:rPr>
              <a:t>http://service.datacove.eu:8080/SensorThingsServer-1.0_BRGM/v1.0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666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INSPIRE Background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Directive 2007/2/EC </a:t>
            </a:r>
            <a:r>
              <a:rPr lang="en-US" dirty="0"/>
              <a:t>establishing an Infrastructure for Spatial Information in the European Community</a:t>
            </a:r>
          </a:p>
          <a:p>
            <a:r>
              <a:rPr lang="de-AT" dirty="0"/>
              <a:t>Covers 34 Spatial Data Themes grouped into 3 Annexes</a:t>
            </a:r>
          </a:p>
          <a:p>
            <a:r>
              <a:rPr lang="de-AT" dirty="0"/>
              <a:t>OGC based conceptual models created by TWGs, formalized in Implementing Rules (IR), XSD generated from UML published</a:t>
            </a:r>
          </a:p>
          <a:p>
            <a:r>
              <a:rPr lang="de-AT" dirty="0"/>
              <a:t>Implementing Rules also govern download services</a:t>
            </a:r>
          </a:p>
          <a:p>
            <a:r>
              <a:rPr lang="de-AT" dirty="0"/>
              <a:t>Finalization date for data from Annex II &amp; III fall 2020 </a:t>
            </a:r>
          </a:p>
          <a:p>
            <a:r>
              <a:rPr lang="en-US" dirty="0"/>
              <a:t>Current status: &gt;100 000 datasets; ~7,000 institutions (and rising. Note: </a:t>
            </a:r>
            <a:r>
              <a:rPr lang="de-AT" dirty="0"/>
              <a:t>To date, most available datasets have not been harmonized)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44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INSPIRE Background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9525"/>
            <a:ext cx="8458200" cy="2682875"/>
          </a:xfrm>
        </p:spPr>
        <p:txBody>
          <a:bodyPr/>
          <a:lstStyle/>
          <a:p>
            <a:r>
              <a:rPr lang="de-AT" dirty="0"/>
              <a:t>Most Themes with spatial focus, classic SDI. Examples:</a:t>
            </a:r>
          </a:p>
          <a:p>
            <a:pPr lvl="1"/>
            <a:r>
              <a:rPr lang="en-US" dirty="0"/>
              <a:t>Administrative units</a:t>
            </a:r>
          </a:p>
          <a:p>
            <a:pPr lvl="1"/>
            <a:r>
              <a:rPr lang="de-AT" dirty="0"/>
              <a:t>Cadastral parcels</a:t>
            </a:r>
          </a:p>
          <a:p>
            <a:pPr lvl="1"/>
            <a:r>
              <a:rPr lang="de-AT" dirty="0"/>
              <a:t>Land Use &amp; Land Cover</a:t>
            </a:r>
          </a:p>
          <a:p>
            <a:pPr lvl="1"/>
            <a:r>
              <a:rPr lang="de-AT" dirty="0"/>
              <a:t>Hydrographic Networks</a:t>
            </a:r>
          </a:p>
          <a:p>
            <a:pPr lvl="1"/>
            <a:r>
              <a:rPr lang="en-US" dirty="0"/>
              <a:t>Protected sites</a:t>
            </a:r>
          </a:p>
          <a:p>
            <a:pPr lvl="1"/>
            <a:r>
              <a:rPr lang="en-US" dirty="0"/>
              <a:t>Elevation</a:t>
            </a:r>
          </a:p>
          <a:p>
            <a:pPr lvl="1"/>
            <a:r>
              <a:rPr lang="en-US" dirty="0"/>
              <a:t>Utility and governmental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2018 Open Geospatial Consortium</a:t>
            </a:r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4251325"/>
            <a:ext cx="8458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6991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255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5986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055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6pPr>
            <a:lvl7pPr marL="2513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7pPr>
            <a:lvl8pPr marL="2970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8pPr>
            <a:lvl9pPr marL="3427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r>
              <a:rPr lang="de-AT" b="0" kern="0" dirty="0"/>
              <a:t>Environmental monitoring facilities</a:t>
            </a:r>
          </a:p>
          <a:p>
            <a:pPr lvl="1"/>
            <a:r>
              <a:rPr lang="de-AT" b="0" kern="0" dirty="0"/>
              <a:t>Geology</a:t>
            </a:r>
          </a:p>
          <a:p>
            <a:pPr lvl="1"/>
            <a:r>
              <a:rPr lang="en-US" b="0" dirty="0"/>
              <a:t>Atmospheric conditions &amp; Meteorological geographical features</a:t>
            </a:r>
          </a:p>
          <a:p>
            <a:pPr lvl="1"/>
            <a:r>
              <a:rPr lang="en-US" b="0" dirty="0"/>
              <a:t>Oceanographic geographical features</a:t>
            </a:r>
            <a:endParaRPr lang="en-US" b="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4251325"/>
            <a:ext cx="8458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6991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255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5986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055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6pPr>
            <a:lvl7pPr marL="2513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7pPr>
            <a:lvl8pPr marL="2970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8pPr>
            <a:lvl9pPr marL="3427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r>
              <a:rPr lang="de-AT" kern="0" dirty="0"/>
              <a:t>Environmental monitoring facilities</a:t>
            </a:r>
          </a:p>
          <a:p>
            <a:pPr lvl="1"/>
            <a:r>
              <a:rPr lang="de-AT" kern="0" dirty="0"/>
              <a:t>Geology</a:t>
            </a:r>
          </a:p>
          <a:p>
            <a:pPr lvl="1"/>
            <a:r>
              <a:rPr lang="en-US" dirty="0"/>
              <a:t>Atmospheric conditions &amp; Meteorological geographical features</a:t>
            </a:r>
          </a:p>
          <a:p>
            <a:pPr lvl="1"/>
            <a:r>
              <a:rPr lang="en-US" dirty="0"/>
              <a:t>Oceanographic geographical features</a:t>
            </a:r>
            <a:endParaRPr lang="en-US" kern="0" dirty="0"/>
          </a:p>
        </p:txBody>
      </p:sp>
      <p:sp>
        <p:nvSpPr>
          <p:cNvPr id="7" name="5-Point Star 6"/>
          <p:cNvSpPr/>
          <p:nvPr/>
        </p:nvSpPr>
        <p:spPr bwMode="auto">
          <a:xfrm>
            <a:off x="4724400" y="3048000"/>
            <a:ext cx="4038600" cy="35052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All require Observational or Measurement Data!!!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83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SOS in INSPIRE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682875"/>
          </a:xfrm>
        </p:spPr>
        <p:txBody>
          <a:bodyPr/>
          <a:lstStyle/>
          <a:p>
            <a:r>
              <a:rPr lang="de-AT" sz="2000" dirty="0"/>
              <a:t>Question how to serve observational data in INSPIRE</a:t>
            </a:r>
          </a:p>
          <a:p>
            <a:r>
              <a:rPr lang="de-AT" sz="2000" dirty="0"/>
              <a:t>Theoretically possible via WFS, but not really satisfactory</a:t>
            </a:r>
          </a:p>
          <a:p>
            <a:r>
              <a:rPr lang="de-AT" sz="2000" dirty="0"/>
              <a:t>Decision reached to analyse suitability of SOS</a:t>
            </a:r>
          </a:p>
          <a:p>
            <a:r>
              <a:rPr lang="de-AT" sz="2000" dirty="0"/>
              <a:t>2011 first guidance document for use of O&amp;M in INSPIRE</a:t>
            </a:r>
            <a:br>
              <a:rPr lang="de-AT" sz="2000" dirty="0"/>
            </a:br>
            <a:r>
              <a:rPr lang="es-ES" sz="2000" dirty="0">
                <a:hlinkClick r:id="rId2"/>
              </a:rPr>
              <a:t>https://inspire.ec.europa.eu/id/document/tg/d2.9-o%26m-swe</a:t>
            </a:r>
            <a:r>
              <a:rPr lang="es-ES" sz="2000" dirty="0"/>
              <a:t> </a:t>
            </a:r>
            <a:endParaRPr lang="de-AT" sz="2000" dirty="0"/>
          </a:p>
          <a:p>
            <a:r>
              <a:rPr lang="en-US" sz="2000" dirty="0"/>
              <a:t>Technical Guidance for implementing download services using the OGC Sensor Observation Service finalized 2016</a:t>
            </a:r>
            <a:br>
              <a:rPr lang="en-US" sz="2000" dirty="0"/>
            </a:br>
            <a:r>
              <a:rPr lang="es-ES" sz="2000" dirty="0">
                <a:hlinkClick r:id="rId3"/>
              </a:rPr>
              <a:t>https://inspire.ec.europa.eu/tags/sos</a:t>
            </a:r>
            <a:r>
              <a:rPr lang="es-ES" sz="2000" dirty="0"/>
              <a:t> </a:t>
            </a:r>
            <a:endParaRPr lang="en-US" sz="2000" dirty="0"/>
          </a:p>
          <a:p>
            <a:endParaRPr lang="de-AT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2018 Open Geospatial Consortium</a:t>
            </a:r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3946525"/>
            <a:ext cx="84582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6991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255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5986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055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6pPr>
            <a:lvl7pPr marL="2513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7pPr>
            <a:lvl8pPr marL="2970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8pPr>
            <a:lvl9pPr marL="3427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AT" sz="2000" b="0" kern="0" dirty="0"/>
          </a:p>
          <a:p>
            <a:pPr marL="0" indent="0">
              <a:buNone/>
            </a:pPr>
            <a:r>
              <a:rPr lang="de-AT" sz="2000" b="0" kern="0" dirty="0"/>
              <a:t>but...</a:t>
            </a:r>
          </a:p>
          <a:p>
            <a:r>
              <a:rPr lang="de-AT" sz="2000" b="0" kern="0" dirty="0"/>
              <a:t>SOS scares folks!</a:t>
            </a:r>
            <a:endParaRPr lang="en-US" sz="2000" b="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5364163"/>
            <a:ext cx="84582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6991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255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5986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055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6pPr>
            <a:lvl7pPr marL="2513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7pPr>
            <a:lvl8pPr marL="2970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8pPr>
            <a:lvl9pPr marL="3427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de-AT" sz="2000" b="0" kern="0" dirty="0"/>
              <a:t>What about trying SensorThings API???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13912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59" y="1700808"/>
            <a:ext cx="5902682" cy="4520463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259632" y="1772816"/>
            <a:ext cx="7183051" cy="4821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709429" y="5635944"/>
            <a:ext cx="1638435" cy="74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54126" y="3667508"/>
            <a:ext cx="2369215" cy="1174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724741" y="3661440"/>
            <a:ext cx="1999387" cy="1188000"/>
            <a:chOff x="3724741" y="3661440"/>
            <a:chExt cx="1999387" cy="1180680"/>
          </a:xfrm>
        </p:grpSpPr>
        <p:sp>
          <p:nvSpPr>
            <p:cNvPr id="32" name="Rectangle 31"/>
            <p:cNvSpPr/>
            <p:nvPr/>
          </p:nvSpPr>
          <p:spPr>
            <a:xfrm>
              <a:off x="3724741" y="3661440"/>
              <a:ext cx="1495331" cy="118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44718" y="4013272"/>
              <a:ext cx="1579410" cy="828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30691" y="3769383"/>
              <a:ext cx="368424" cy="262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03216" y="3573016"/>
            <a:ext cx="2657247" cy="1269104"/>
            <a:chOff x="1803216" y="3573016"/>
            <a:chExt cx="2657247" cy="1269104"/>
          </a:xfrm>
        </p:grpSpPr>
        <p:sp>
          <p:nvSpPr>
            <p:cNvPr id="27" name="Rectangle 26"/>
            <p:cNvSpPr/>
            <p:nvPr/>
          </p:nvSpPr>
          <p:spPr>
            <a:xfrm>
              <a:off x="1803216" y="3573016"/>
              <a:ext cx="1976695" cy="126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35896" y="3661440"/>
              <a:ext cx="824567" cy="634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14953" y="2581320"/>
            <a:ext cx="2369215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27784" y="1501200"/>
            <a:ext cx="396044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INSPIRE EF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7904" y="184482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Environmental MonitoringFacility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851920" y="2999851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Observing Capability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796136" y="4365104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OM_Process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835696" y="4365104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GFI_Feature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851920" y="4365104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GF_Property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330116" y="5661248"/>
            <a:ext cx="262778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OM_Observation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08008" y="2592595"/>
            <a:ext cx="72000" cy="407256"/>
            <a:chOff x="4608008" y="2592595"/>
            <a:chExt cx="72000" cy="407256"/>
          </a:xfrm>
        </p:grpSpPr>
        <p:sp>
          <p:nvSpPr>
            <p:cNvPr id="10" name="Flowchart: Decision 9"/>
            <p:cNvSpPr/>
            <p:nvPr/>
          </p:nvSpPr>
          <p:spPr>
            <a:xfrm rot="5400000">
              <a:off x="4554008" y="2646595"/>
              <a:ext cx="180000" cy="720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3"/>
              <a:endCxn id="5" idx="0"/>
            </p:cNvCxnSpPr>
            <p:nvPr/>
          </p:nvCxnSpPr>
          <p:spPr>
            <a:xfrm>
              <a:off x="4644008" y="2772595"/>
              <a:ext cx="0" cy="227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44008" y="2719953"/>
            <a:ext cx="1863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0..* +observingCapability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987824" y="3647923"/>
            <a:ext cx="1080120" cy="7171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4644008" y="3647923"/>
            <a:ext cx="0" cy="7171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20072" y="3647923"/>
            <a:ext cx="1080120" cy="7171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80285" y="3861048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0..1 +featureOfInterest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608004" y="4077072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1 +observedProperty</a:t>
            </a:r>
            <a:endParaRPr lang="en-US" sz="11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691680" y="2564904"/>
            <a:ext cx="2033061" cy="3312368"/>
            <a:chOff x="1691680" y="2564904"/>
            <a:chExt cx="2033061" cy="3312368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691680" y="2564904"/>
              <a:ext cx="2033061" cy="504056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91680" y="3068960"/>
              <a:ext cx="0" cy="2808312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9" idx="1"/>
            </p:cNvCxnSpPr>
            <p:nvPr/>
          </p:nvCxnSpPr>
          <p:spPr>
            <a:xfrm>
              <a:off x="1691681" y="5877272"/>
              <a:ext cx="16384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1778670" y="5944272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+hasObservation 0..*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6256198" y="4044889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1 +procedure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2987824" y="4797152"/>
            <a:ext cx="54006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63688" y="5229200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0..1 +featureOfInterest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9" idx="0"/>
            <a:endCxn id="8" idx="2"/>
          </p:cNvCxnSpPr>
          <p:nvPr/>
        </p:nvCxnSpPr>
        <p:spPr>
          <a:xfrm flipV="1">
            <a:off x="4644008" y="4797152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11804" y="4952201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1 +observedProperty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endCxn id="6" idx="2"/>
          </p:cNvCxnSpPr>
          <p:nvPr/>
        </p:nvCxnSpPr>
        <p:spPr>
          <a:xfrm flipV="1">
            <a:off x="5580112" y="4797152"/>
            <a:ext cx="1008112" cy="86049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04503" y="4849440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1 +procedure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086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7" grpId="0" animBg="1"/>
      <p:bldP spid="37" grpId="0" animBg="1"/>
      <p:bldP spid="15" grpId="0" animBg="1"/>
      <p:bldP spid="1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31" grpId="0"/>
      <p:bldP spid="36" grpId="0"/>
      <p:bldP spid="58" grpId="0"/>
      <p:bldP spid="60" grpId="0"/>
      <p:bldP spid="62" grpId="0"/>
      <p:bldP spid="67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INSPIRE EF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07904" y="184482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Environmental MonitoringFacility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851920" y="2999851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Observing Capability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796136" y="4365104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OM_Process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35696" y="4365104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GFI_Feature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851920" y="4365104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GF_Property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330116" y="5661248"/>
            <a:ext cx="262778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OM_Observation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08008" y="2592595"/>
            <a:ext cx="72000" cy="407256"/>
            <a:chOff x="4608008" y="2592595"/>
            <a:chExt cx="72000" cy="407256"/>
          </a:xfrm>
        </p:grpSpPr>
        <p:sp>
          <p:nvSpPr>
            <p:cNvPr id="10" name="Flowchart: Decision 9"/>
            <p:cNvSpPr/>
            <p:nvPr/>
          </p:nvSpPr>
          <p:spPr>
            <a:xfrm rot="5400000">
              <a:off x="4554008" y="2646595"/>
              <a:ext cx="180000" cy="720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" name="Straight Connector 10"/>
            <p:cNvCxnSpPr>
              <a:stCxn id="10" idx="3"/>
              <a:endCxn id="4" idx="0"/>
            </p:cNvCxnSpPr>
            <p:nvPr/>
          </p:nvCxnSpPr>
          <p:spPr>
            <a:xfrm>
              <a:off x="4644008" y="2772595"/>
              <a:ext cx="0" cy="227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644008" y="2719953"/>
            <a:ext cx="1863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0..* +observingCapability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87824" y="3647923"/>
            <a:ext cx="1080120" cy="7171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4644008" y="3647923"/>
            <a:ext cx="0" cy="7171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20072" y="3647923"/>
            <a:ext cx="1080120" cy="7171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80285" y="3861048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0..1 +featureOfInterest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608004" y="4077072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1 +observedProperty</a:t>
            </a:r>
            <a:endParaRPr lang="en-US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1680" y="2564904"/>
            <a:ext cx="2033061" cy="3312368"/>
            <a:chOff x="1691680" y="2564904"/>
            <a:chExt cx="2033061" cy="3312368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691680" y="2564904"/>
              <a:ext cx="2033061" cy="504056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91680" y="3068960"/>
              <a:ext cx="0" cy="2808312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8" idx="1"/>
            </p:cNvCxnSpPr>
            <p:nvPr/>
          </p:nvCxnSpPr>
          <p:spPr>
            <a:xfrm>
              <a:off x="1691681" y="5877272"/>
              <a:ext cx="16384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256198" y="4044889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1 +procedure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987824" y="4797152"/>
            <a:ext cx="54006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63688" y="5229200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0..1 +featureOfInterest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8" idx="0"/>
            <a:endCxn id="7" idx="2"/>
          </p:cNvCxnSpPr>
          <p:nvPr/>
        </p:nvCxnSpPr>
        <p:spPr>
          <a:xfrm flipV="1">
            <a:off x="4644008" y="4797152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1804" y="4952201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1 +observedProperty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endCxn id="5" idx="2"/>
          </p:cNvCxnSpPr>
          <p:nvPr/>
        </p:nvCxnSpPr>
        <p:spPr>
          <a:xfrm flipV="1">
            <a:off x="5580112" y="4797152"/>
            <a:ext cx="1008112" cy="86049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4503" y="4849440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1 +procedure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1778670" y="5944272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+hasObservation 0..*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3707904" y="184482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EF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851920" y="2989624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Obs</a:t>
            </a:r>
          </a:p>
          <a:p>
            <a:pPr algn="ctr"/>
            <a:r>
              <a:rPr lang="de-AT" sz="1400" dirty="0"/>
              <a:t>Caps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835696" y="4365104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FoI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3851920" y="4365104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ObsProp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796136" y="4375922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Process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3347864" y="5661248"/>
            <a:ext cx="262778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Observation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540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INSPIRE EF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08008" y="2592595"/>
            <a:ext cx="72000" cy="407256"/>
            <a:chOff x="4608008" y="2592595"/>
            <a:chExt cx="72000" cy="407256"/>
          </a:xfrm>
        </p:grpSpPr>
        <p:sp>
          <p:nvSpPr>
            <p:cNvPr id="10" name="Flowchart: Decision 9"/>
            <p:cNvSpPr/>
            <p:nvPr/>
          </p:nvSpPr>
          <p:spPr>
            <a:xfrm rot="5400000">
              <a:off x="4554008" y="2646595"/>
              <a:ext cx="180000" cy="720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0" idx="3"/>
            </p:cNvCxnSpPr>
            <p:nvPr/>
          </p:nvCxnSpPr>
          <p:spPr>
            <a:xfrm>
              <a:off x="4644008" y="2772595"/>
              <a:ext cx="0" cy="227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2987824" y="3647923"/>
            <a:ext cx="1080120" cy="7171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44008" y="3647923"/>
            <a:ext cx="0" cy="7171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20072" y="3647923"/>
            <a:ext cx="1080120" cy="7171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1680" y="2564904"/>
            <a:ext cx="2033061" cy="3312368"/>
            <a:chOff x="1691680" y="2564904"/>
            <a:chExt cx="2033061" cy="3312368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691680" y="2564904"/>
              <a:ext cx="2033061" cy="504056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91680" y="3068960"/>
              <a:ext cx="0" cy="2808312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91681" y="5877272"/>
              <a:ext cx="16384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H="1" flipV="1">
            <a:off x="2987824" y="4797152"/>
            <a:ext cx="54006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44008" y="4797152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80112" y="4797152"/>
            <a:ext cx="1008112" cy="86049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07904" y="184482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EF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851920" y="2989624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Obs</a:t>
            </a:r>
          </a:p>
          <a:p>
            <a:pPr algn="ctr"/>
            <a:r>
              <a:rPr lang="de-AT" sz="1400" dirty="0"/>
              <a:t>Caps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835696" y="4365104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FoI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3851920" y="4365104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ObsProp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796136" y="4375922"/>
            <a:ext cx="158417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Process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3347864" y="5661248"/>
            <a:ext cx="262778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Observation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962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9950"/>
            <a:ext cx="8712967" cy="5513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INSPIRE EF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1520" y="260648"/>
            <a:ext cx="1638436" cy="1368152"/>
            <a:chOff x="1691680" y="1844824"/>
            <a:chExt cx="5688632" cy="4248472"/>
          </a:xfrm>
        </p:grpSpPr>
        <p:grpSp>
          <p:nvGrpSpPr>
            <p:cNvPr id="9" name="Group 8"/>
            <p:cNvGrpSpPr/>
            <p:nvPr/>
          </p:nvGrpSpPr>
          <p:grpSpPr>
            <a:xfrm>
              <a:off x="4608008" y="2592595"/>
              <a:ext cx="72000" cy="407256"/>
              <a:chOff x="4608008" y="2592595"/>
              <a:chExt cx="72000" cy="407256"/>
            </a:xfrm>
          </p:grpSpPr>
          <p:sp>
            <p:nvSpPr>
              <p:cNvPr id="10" name="Flowchart: Decision 9"/>
              <p:cNvSpPr/>
              <p:nvPr/>
            </p:nvSpPr>
            <p:spPr>
              <a:xfrm rot="5400000">
                <a:off x="4554008" y="2646595"/>
                <a:ext cx="180000" cy="72000"/>
              </a:xfrm>
              <a:prstGeom prst="flowChartDecis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cxnSp>
            <p:nvCxnSpPr>
              <p:cNvPr id="11" name="Straight Connector 10"/>
              <p:cNvCxnSpPr>
                <a:stCxn id="10" idx="3"/>
              </p:cNvCxnSpPr>
              <p:nvPr/>
            </p:nvCxnSpPr>
            <p:spPr>
              <a:xfrm>
                <a:off x="4644008" y="2772595"/>
                <a:ext cx="0" cy="227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2987824" y="3647923"/>
              <a:ext cx="1080120" cy="7171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644008" y="3647923"/>
              <a:ext cx="0" cy="7171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20072" y="3647923"/>
              <a:ext cx="1080120" cy="7171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691680" y="2564904"/>
              <a:ext cx="2033061" cy="3312368"/>
              <a:chOff x="1691680" y="2564904"/>
              <a:chExt cx="2033061" cy="331236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691680" y="2564904"/>
                <a:ext cx="2033061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691680" y="3068960"/>
                <a:ext cx="0" cy="280831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691681" y="5877272"/>
                <a:ext cx="163843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 flipH="1" flipV="1">
              <a:off x="2987824" y="4797152"/>
              <a:ext cx="540060" cy="864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644008" y="4797152"/>
              <a:ext cx="0" cy="864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580112" y="4797152"/>
              <a:ext cx="1008112" cy="8604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707904" y="1844824"/>
              <a:ext cx="187220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800" dirty="0"/>
                <a:t>EF</a:t>
              </a:r>
              <a:endParaRPr lang="en-US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51920" y="2989624"/>
              <a:ext cx="158417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600" dirty="0"/>
                <a:t>Obs Caps</a:t>
              </a:r>
              <a:endParaRPr lang="en-US" sz="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5696" y="4365104"/>
              <a:ext cx="1584176" cy="432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600" dirty="0"/>
                <a:t>FoI</a:t>
              </a:r>
              <a:endParaRPr lang="en-US" sz="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51920" y="4365104"/>
              <a:ext cx="1584176" cy="432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500" dirty="0"/>
                <a:t>ObsProp</a:t>
              </a:r>
              <a:endParaRPr lang="en-US" sz="5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6136" y="4375922"/>
              <a:ext cx="1584176" cy="432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500" dirty="0"/>
                <a:t>Process</a:t>
              </a:r>
              <a:endParaRPr lang="en-US" sz="5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47864" y="5661248"/>
              <a:ext cx="2627784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700" dirty="0"/>
                <a:t>Observation</a:t>
              </a:r>
              <a:endParaRPr lang="en-US" sz="7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702609" y="4293096"/>
            <a:ext cx="4517463" cy="244827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>
                <a:solidFill>
                  <a:schemeClr val="tx1"/>
                </a:solidFill>
              </a:rPr>
              <a:t>EF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13741" y="2492896"/>
            <a:ext cx="2610388" cy="172819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800" b="1" dirty="0">
                <a:solidFill>
                  <a:schemeClr val="tx1"/>
                </a:solidFill>
              </a:rPr>
              <a:t>ObsCaps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83090" y="1356358"/>
            <a:ext cx="1942738" cy="1310789"/>
          </a:xfrm>
          <a:prstGeom prst="rect">
            <a:avLst/>
          </a:prstGeom>
          <a:solidFill>
            <a:schemeClr val="accent6">
              <a:alpha val="2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AT" sz="2800" b="1" dirty="0">
                <a:solidFill>
                  <a:schemeClr val="tx1"/>
                </a:solidFill>
              </a:rPr>
              <a:t>Process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55580" y="1141831"/>
            <a:ext cx="1942738" cy="1310789"/>
          </a:xfrm>
          <a:prstGeom prst="rect">
            <a:avLst/>
          </a:prstGeom>
          <a:solidFill>
            <a:schemeClr val="accent6">
              <a:alpha val="2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AT" sz="2800" b="1" dirty="0">
                <a:solidFill>
                  <a:schemeClr val="tx1"/>
                </a:solidFill>
              </a:rPr>
              <a:t>ObsProp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20272" y="4941168"/>
            <a:ext cx="1942738" cy="1440160"/>
          </a:xfrm>
          <a:prstGeom prst="rect">
            <a:avLst/>
          </a:prstGeom>
          <a:solidFill>
            <a:schemeClr val="accent6">
              <a:alpha val="2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AT" sz="2800" b="1" dirty="0">
                <a:solidFill>
                  <a:schemeClr val="tx1"/>
                </a:solidFill>
              </a:rPr>
              <a:t>FoI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13741" y="2852936"/>
            <a:ext cx="5633245" cy="124526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AT" sz="2800" b="1" dirty="0">
                <a:solidFill>
                  <a:schemeClr val="tx1"/>
                </a:solidFill>
              </a:rPr>
              <a:t>Observation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8" grpId="0" animBg="1"/>
      <p:bldP spid="29" grpId="0" animBg="1"/>
      <p:bldP spid="31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INSPIRE EF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/>
          <a:lstStyle/>
          <a:p>
            <a:r>
              <a:rPr lang="de-AT" dirty="0"/>
              <a:t>Class level mapping clear, but what to do with the mandatory attributes?</a:t>
            </a:r>
          </a:p>
          <a:p>
            <a:r>
              <a:rPr lang="de-AT" dirty="0"/>
              <a:t>EF Requirements on Thing:</a:t>
            </a:r>
          </a:p>
          <a:p>
            <a:pPr lvl="1"/>
            <a:r>
              <a:rPr lang="en-US" dirty="0"/>
              <a:t>measurement Regime </a:t>
            </a:r>
          </a:p>
          <a:p>
            <a:pPr lvl="1"/>
            <a:r>
              <a:rPr lang="en-US" dirty="0"/>
              <a:t>mobile </a:t>
            </a:r>
          </a:p>
          <a:p>
            <a:pPr lvl="1"/>
            <a:r>
              <a:rPr lang="en-US" dirty="0"/>
              <a:t>operational Activity Period</a:t>
            </a:r>
          </a:p>
        </p:txBody>
      </p:sp>
      <p:sp>
        <p:nvSpPr>
          <p:cNvPr id="4" name="Litebulb"/>
          <p:cNvSpPr>
            <a:spLocks noEditPoints="1" noChangeArrowheads="1"/>
          </p:cNvSpPr>
          <p:nvPr/>
        </p:nvSpPr>
        <p:spPr bwMode="auto">
          <a:xfrm>
            <a:off x="7524328" y="3068960"/>
            <a:ext cx="864096" cy="128022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229200"/>
            <a:ext cx="8229600" cy="104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 err="1"/>
              <a:t>Provide</a:t>
            </a:r>
            <a:r>
              <a:rPr lang="de-AT" dirty="0"/>
              <a:t> JSON </a:t>
            </a:r>
            <a:r>
              <a:rPr lang="de-AT" dirty="0" err="1"/>
              <a:t>Object</a:t>
            </a:r>
            <a:r>
              <a:rPr lang="de-AT" dirty="0"/>
              <a:t> in Thing properties!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build="p"/>
    </p:bldLst>
  </p:timing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631</Words>
  <Application>Microsoft Office PowerPoint</Application>
  <PresentationFormat>On-screen Show (4:3)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PGothic</vt:lpstr>
      <vt:lpstr>Arial</vt:lpstr>
      <vt:lpstr>Arial Black</vt:lpstr>
      <vt:lpstr>CG Times</vt:lpstr>
      <vt:lpstr>Times New Roman</vt:lpstr>
      <vt:lpstr>OGC_PowerPoint_Template</vt:lpstr>
      <vt:lpstr>SensorThings API in INSPIRE</vt:lpstr>
      <vt:lpstr>INSPIRE Background I</vt:lpstr>
      <vt:lpstr>INSPIRE Background II</vt:lpstr>
      <vt:lpstr>SOS in INSPIRE</vt:lpstr>
      <vt:lpstr>INSPIRE EF</vt:lpstr>
      <vt:lpstr>INSPIRE EF</vt:lpstr>
      <vt:lpstr>INSPIRE EF</vt:lpstr>
      <vt:lpstr>INSPIRE EF</vt:lpstr>
      <vt:lpstr>INSPIRE EF Details</vt:lpstr>
      <vt:lpstr>INSPIRE EF Details - Thing</vt:lpstr>
      <vt:lpstr>INSPIRE EF Details - Datastream</vt:lpstr>
      <vt:lpstr>INSPIRE EF Details - Datastream</vt:lpstr>
      <vt:lpstr>Conclusions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Kathi</cp:lastModifiedBy>
  <cp:revision>73</cp:revision>
  <cp:lastPrinted>2003-02-03T21:59:32Z</cp:lastPrinted>
  <dcterms:created xsi:type="dcterms:W3CDTF">2015-09-08T23:47:11Z</dcterms:created>
  <dcterms:modified xsi:type="dcterms:W3CDTF">2018-09-12T06:55:52Z</dcterms:modified>
</cp:coreProperties>
</file>