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8" r:id="rId2"/>
    <p:sldId id="259" r:id="rId3"/>
    <p:sldId id="260" r:id="rId4"/>
    <p:sldId id="261" r:id="rId5"/>
    <p:sldId id="262" r:id="rId6"/>
    <p:sldId id="263" r:id="rId7"/>
    <p:sldId id="264" r:id="rId8"/>
    <p:sldId id="265" r:id="rId9"/>
    <p:sldId id="266" r:id="rId10"/>
    <p:sldId id="267" r:id="rId11"/>
    <p:sldId id="268" r:id="rId12"/>
    <p:sldId id="282" r:id="rId13"/>
    <p:sldId id="275" r:id="rId14"/>
    <p:sldId id="276" r:id="rId15"/>
    <p:sldId id="277" r:id="rId16"/>
    <p:sldId id="278" r:id="rId17"/>
    <p:sldId id="294" r:id="rId18"/>
    <p:sldId id="289" r:id="rId19"/>
    <p:sldId id="279" r:id="rId20"/>
    <p:sldId id="280" r:id="rId21"/>
    <p:sldId id="281" r:id="rId22"/>
    <p:sldId id="283" r:id="rId23"/>
    <p:sldId id="284" r:id="rId24"/>
    <p:sldId id="285" r:id="rId25"/>
    <p:sldId id="286" r:id="rId26"/>
    <p:sldId id="287" r:id="rId27"/>
    <p:sldId id="288" r:id="rId28"/>
    <p:sldId id="290" r:id="rId29"/>
    <p:sldId id="291" r:id="rId30"/>
    <p:sldId id="292" r:id="rId31"/>
    <p:sldId id="293" r:id="rId32"/>
    <p:sldId id="29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87ED9D-2A39-4976-A22B-67158D184F45}" type="datetimeFigureOut">
              <a:rPr lang="en-US" smtClean="0"/>
              <a:t>3/6/2018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95756E-7ACB-4351-8803-516DDCCCA3A3}" type="slidenum">
              <a:rPr lang="en-US" smtClean="0"/>
              <a:t>‹#›</a:t>
            </a:fld>
            <a:endParaRPr lang="en-US"/>
          </a:p>
        </p:txBody>
      </p:sp>
    </p:spTree>
    <p:extLst>
      <p:ext uri="{BB962C8B-B14F-4D97-AF65-F5344CB8AC3E}">
        <p14:creationId xmlns:p14="http://schemas.microsoft.com/office/powerpoint/2010/main" val="1675462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95756E-7ACB-4351-8803-516DDCCCA3A3}" type="slidenum">
              <a:rPr lang="en-US" smtClean="0"/>
              <a:t>12</a:t>
            </a:fld>
            <a:endParaRPr lang="en-US"/>
          </a:p>
        </p:txBody>
      </p:sp>
    </p:spTree>
    <p:extLst>
      <p:ext uri="{BB962C8B-B14F-4D97-AF65-F5344CB8AC3E}">
        <p14:creationId xmlns:p14="http://schemas.microsoft.com/office/powerpoint/2010/main" val="4098031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150BCD-7158-44DC-993F-1B27D63CAB04}"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D141D-73DE-4C83-97BD-6EA577EBF87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150BCD-7158-44DC-993F-1B27D63CAB04}"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D141D-73DE-4C83-97BD-6EA577EBF87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150BCD-7158-44DC-993F-1B27D63CAB04}"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D141D-73DE-4C83-97BD-6EA577EBF87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150BCD-7158-44DC-993F-1B27D63CAB04}"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D141D-73DE-4C83-97BD-6EA577EBF87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150BCD-7158-44DC-993F-1B27D63CAB04}"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D141D-73DE-4C83-97BD-6EA577EBF87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150BCD-7158-44DC-993F-1B27D63CAB04}"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DD141D-73DE-4C83-97BD-6EA577EBF87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150BCD-7158-44DC-993F-1B27D63CAB04}" type="datetimeFigureOut">
              <a:rPr lang="en-US" smtClean="0"/>
              <a:t>3/6/2018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DD141D-73DE-4C83-97BD-6EA577EBF87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150BCD-7158-44DC-993F-1B27D63CAB04}" type="datetimeFigureOut">
              <a:rPr lang="en-US" smtClean="0"/>
              <a:t>3/6/2018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DD141D-73DE-4C83-97BD-6EA577EBF87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150BCD-7158-44DC-993F-1B27D63CAB04}" type="datetimeFigureOut">
              <a:rPr lang="en-US" smtClean="0"/>
              <a:t>3/6/2018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DD141D-73DE-4C83-97BD-6EA577EBF87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150BCD-7158-44DC-993F-1B27D63CAB04}"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DD141D-73DE-4C83-97BD-6EA577EBF87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A150BCD-7158-44DC-993F-1B27D63CAB04}" type="datetimeFigureOut">
              <a:rPr lang="en-US" smtClean="0"/>
              <a:t>3/6/2018</a:t>
            </a:fld>
            <a:endParaRPr lang="en-US"/>
          </a:p>
        </p:txBody>
      </p:sp>
      <p:sp>
        <p:nvSpPr>
          <p:cNvPr id="9" name="Slide Number Placeholder 8"/>
          <p:cNvSpPr>
            <a:spLocks noGrp="1"/>
          </p:cNvSpPr>
          <p:nvPr>
            <p:ph type="sldNum" sz="quarter" idx="11"/>
          </p:nvPr>
        </p:nvSpPr>
        <p:spPr/>
        <p:txBody>
          <a:bodyPr/>
          <a:lstStyle/>
          <a:p>
            <a:fld id="{1BDD141D-73DE-4C83-97BD-6EA577EBF87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BDD141D-73DE-4C83-97BD-6EA577EBF87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A150BCD-7158-44DC-993F-1B27D63CAB04}" type="datetimeFigureOut">
              <a:rPr lang="en-US" smtClean="0"/>
              <a:t>3/6/2018</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4.PNG"/><Relationship Id="rId5" Type="http://schemas.openxmlformats.org/officeDocument/2006/relationships/image" Target="../media/image10.png"/><Relationship Id="rId10" Type="http://schemas.openxmlformats.org/officeDocument/2006/relationships/image" Target="../media/image13.PNG"/><Relationship Id="rId4" Type="http://schemas.openxmlformats.org/officeDocument/2006/relationships/image" Target="../media/image10.sv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2"/>
                </a:solidFill>
              </a:rPr>
              <a:t>Revenue Forecasting</a:t>
            </a:r>
            <a:endParaRPr lang="en-US" sz="3600" dirty="0">
              <a:solidFill>
                <a:schemeClr val="accent2"/>
              </a:solidFill>
            </a:endParaRPr>
          </a:p>
        </p:txBody>
      </p:sp>
      <p:pic>
        <p:nvPicPr>
          <p:cNvPr id="7" name="Picture 6">
            <a:extLst>
              <a:ext uri="{FF2B5EF4-FFF2-40B4-BE49-F238E27FC236}">
                <a16:creationId xmlns:a16="http://schemas.microsoft.com/office/drawing/2014/main" xmlns="" id="{BB728421-52D5-4022-81D5-228759A84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415" y="1676400"/>
            <a:ext cx="7696585" cy="3845052"/>
          </a:xfrm>
          <a:prstGeom prst="rect">
            <a:avLst/>
          </a:prstGeom>
        </p:spPr>
      </p:pic>
    </p:spTree>
    <p:extLst>
      <p:ext uri="{BB962C8B-B14F-4D97-AF65-F5344CB8AC3E}">
        <p14:creationId xmlns:p14="http://schemas.microsoft.com/office/powerpoint/2010/main" val="4119296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2"/>
                </a:solidFill>
              </a:rPr>
              <a:t>Oc</a:t>
            </a:r>
            <a:r>
              <a:rPr lang="en-US" dirty="0">
                <a:solidFill>
                  <a:schemeClr val="accent2"/>
                </a:solidFill>
              </a:rPr>
              <a:t> Decomposed Time Series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8157" y="1524000"/>
            <a:ext cx="6918085" cy="4800600"/>
          </a:xfrm>
        </p:spPr>
      </p:pic>
    </p:spTree>
    <p:extLst>
      <p:ext uri="{BB962C8B-B14F-4D97-AF65-F5344CB8AC3E}">
        <p14:creationId xmlns:p14="http://schemas.microsoft.com/office/powerpoint/2010/main" val="3648136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334962"/>
          </a:xfrm>
        </p:spPr>
        <p:txBody>
          <a:bodyPr/>
          <a:lstStyle/>
          <a:p>
            <a:r>
              <a:rPr lang="en-US" dirty="0" smtClean="0">
                <a:solidFill>
                  <a:schemeClr val="accent2"/>
                </a:solidFill>
              </a:rPr>
              <a:t>              Sales Data</a:t>
            </a:r>
            <a:endParaRPr lang="en-US" dirty="0">
              <a:solidFill>
                <a:schemeClr val="accent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762000"/>
            <a:ext cx="7155753" cy="2133600"/>
          </a:xfrm>
        </p:spPr>
      </p:pic>
      <p:pic>
        <p:nvPicPr>
          <p:cNvPr id="5" name="Picture 2">
            <a:extLst>
              <a:ext uri="{FF2B5EF4-FFF2-40B4-BE49-F238E27FC236}">
                <a16:creationId xmlns:a16="http://schemas.microsoft.com/office/drawing/2014/main" xmlns="" id="{FD709E76-A84C-4DA6-8501-6AD6ADE8B9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070" y="2966302"/>
            <a:ext cx="690765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Content Placeholder 3">
            <a:extLst>
              <a:ext uri="{FF2B5EF4-FFF2-40B4-BE49-F238E27FC236}">
                <a16:creationId xmlns:a16="http://schemas.microsoft.com/office/drawing/2014/main" xmlns="" id="{8E8394DF-855F-41E7-8311-F0943CD688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779" y="4851663"/>
            <a:ext cx="7056432" cy="1981199"/>
          </a:xfrm>
          <a:prstGeom prst="rect">
            <a:avLst/>
          </a:prstGeom>
        </p:spPr>
      </p:pic>
      <p:pic>
        <p:nvPicPr>
          <p:cNvPr id="13" name="Graphic 12" descr="Man">
            <a:extLst>
              <a:ext uri="{FF2B5EF4-FFF2-40B4-BE49-F238E27FC236}">
                <a16:creationId xmlns:a16="http://schemas.microsoft.com/office/drawing/2014/main" xmlns="" id="{2BD952EE-3CD1-4787-8BFF-8FE5340DA3B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543800" y="3392078"/>
            <a:ext cx="914400" cy="914400"/>
          </a:xfrm>
          <a:prstGeom prst="rect">
            <a:avLst/>
          </a:prstGeom>
        </p:spPr>
      </p:pic>
      <p:pic>
        <p:nvPicPr>
          <p:cNvPr id="15" name="Graphic 14" descr="Woman">
            <a:extLst>
              <a:ext uri="{FF2B5EF4-FFF2-40B4-BE49-F238E27FC236}">
                <a16:creationId xmlns:a16="http://schemas.microsoft.com/office/drawing/2014/main" xmlns="" id="{2BADE681-2A59-4FCE-A5B5-BA9713E0E125}"/>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7690860" y="1276938"/>
            <a:ext cx="914400" cy="914400"/>
          </a:xfrm>
          <a:prstGeom prst="rect">
            <a:avLst/>
          </a:prstGeom>
        </p:spPr>
      </p:pic>
      <p:pic>
        <p:nvPicPr>
          <p:cNvPr id="17" name="Graphic 16" descr="Children">
            <a:extLst>
              <a:ext uri="{FF2B5EF4-FFF2-40B4-BE49-F238E27FC236}">
                <a16:creationId xmlns:a16="http://schemas.microsoft.com/office/drawing/2014/main" xmlns="" id="{673CDE82-5DFB-4A22-B257-4B64403E5FD6}"/>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7543800" y="5507218"/>
            <a:ext cx="914400" cy="914400"/>
          </a:xfrm>
          <a:prstGeom prst="rect">
            <a:avLst/>
          </a:prstGeom>
        </p:spPr>
      </p:pic>
    </p:spTree>
    <p:extLst>
      <p:ext uri="{BB962C8B-B14F-4D97-AF65-F5344CB8AC3E}">
        <p14:creationId xmlns:p14="http://schemas.microsoft.com/office/powerpoint/2010/main" val="3642046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334"/>
            <a:ext cx="7620000" cy="334962"/>
          </a:xfrm>
        </p:spPr>
        <p:txBody>
          <a:bodyPr/>
          <a:lstStyle/>
          <a:p>
            <a:r>
              <a:rPr lang="en-US" dirty="0">
                <a:solidFill>
                  <a:schemeClr val="accent2"/>
                </a:solidFill>
              </a:rPr>
              <a:t>Auto Arima</a:t>
            </a:r>
          </a:p>
        </p:txBody>
      </p:sp>
      <p:pic>
        <p:nvPicPr>
          <p:cNvPr id="13" name="Graphic 12" descr="Man">
            <a:extLst>
              <a:ext uri="{FF2B5EF4-FFF2-40B4-BE49-F238E27FC236}">
                <a16:creationId xmlns:a16="http://schemas.microsoft.com/office/drawing/2014/main" xmlns="" id="{2BD952EE-3CD1-4787-8BFF-8FE5340DA3B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543800" y="3392078"/>
            <a:ext cx="914400" cy="914400"/>
          </a:xfrm>
          <a:prstGeom prst="rect">
            <a:avLst/>
          </a:prstGeom>
        </p:spPr>
      </p:pic>
      <p:pic>
        <p:nvPicPr>
          <p:cNvPr id="15" name="Graphic 14" descr="Woman">
            <a:extLst>
              <a:ext uri="{FF2B5EF4-FFF2-40B4-BE49-F238E27FC236}">
                <a16:creationId xmlns:a16="http://schemas.microsoft.com/office/drawing/2014/main" xmlns="" id="{2BADE681-2A59-4FCE-A5B5-BA9713E0E12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690860" y="1276938"/>
            <a:ext cx="914400" cy="914400"/>
          </a:xfrm>
          <a:prstGeom prst="rect">
            <a:avLst/>
          </a:prstGeom>
        </p:spPr>
      </p:pic>
      <p:pic>
        <p:nvPicPr>
          <p:cNvPr id="17" name="Graphic 16" descr="Children">
            <a:extLst>
              <a:ext uri="{FF2B5EF4-FFF2-40B4-BE49-F238E27FC236}">
                <a16:creationId xmlns:a16="http://schemas.microsoft.com/office/drawing/2014/main" xmlns="" id="{673CDE82-5DFB-4A22-B257-4B64403E5FD6}"/>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7543800" y="5507218"/>
            <a:ext cx="914400" cy="914400"/>
          </a:xfrm>
          <a:prstGeom prst="rect">
            <a:avLst/>
          </a:prstGeom>
        </p:spPr>
      </p:pic>
      <p:pic>
        <p:nvPicPr>
          <p:cNvPr id="11" name="Content Placeholder 3">
            <a:extLst>
              <a:ext uri="{FF2B5EF4-FFF2-40B4-BE49-F238E27FC236}">
                <a16:creationId xmlns:a16="http://schemas.microsoft.com/office/drawing/2014/main" xmlns="" id="{64A74039-2DDB-4DAA-A087-9DE0DA983A7F}"/>
              </a:ext>
            </a:extLst>
          </p:cNvPr>
          <p:cNvPicPr>
            <a:picLocks noGrp="1" noChangeAspect="1"/>
          </p:cNvPicPr>
          <p:nvPr>
            <p:ph idx="1"/>
          </p:nvPr>
        </p:nvPicPr>
        <p:blipFill>
          <a:blip r:embed="rId9">
            <a:extLst>
              <a:ext uri="{28A0092B-C50C-407E-A947-70E740481C1C}">
                <a14:useLocalDpi xmlns:a14="http://schemas.microsoft.com/office/drawing/2010/main" val="0"/>
              </a:ext>
            </a:extLst>
          </a:blip>
          <a:stretch>
            <a:fillRect/>
          </a:stretch>
        </p:blipFill>
        <p:spPr>
          <a:xfrm>
            <a:off x="259237" y="781638"/>
            <a:ext cx="7286072" cy="1905000"/>
          </a:xfrm>
        </p:spPr>
      </p:pic>
      <p:pic>
        <p:nvPicPr>
          <p:cNvPr id="12" name="Content Placeholder 3">
            <a:extLst>
              <a:ext uri="{FF2B5EF4-FFF2-40B4-BE49-F238E27FC236}">
                <a16:creationId xmlns:a16="http://schemas.microsoft.com/office/drawing/2014/main" xmlns="" id="{8CB86D86-CCFC-48E8-9F0F-3BAE46D7A1F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6298" y="2514600"/>
            <a:ext cx="7205214" cy="2284822"/>
          </a:xfrm>
          <a:prstGeom prst="rect">
            <a:avLst/>
          </a:prstGeom>
        </p:spPr>
      </p:pic>
      <p:pic>
        <p:nvPicPr>
          <p:cNvPr id="14" name="Content Placeholder 3">
            <a:extLst>
              <a:ext uri="{FF2B5EF4-FFF2-40B4-BE49-F238E27FC236}">
                <a16:creationId xmlns:a16="http://schemas.microsoft.com/office/drawing/2014/main" xmlns="" id="{E9C353CA-A2AB-40A4-926E-30E6ACD99D8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9349" y="4725578"/>
            <a:ext cx="7205214" cy="2132422"/>
          </a:xfrm>
          <a:prstGeom prst="rect">
            <a:avLst/>
          </a:prstGeom>
        </p:spPr>
      </p:pic>
    </p:spTree>
    <p:extLst>
      <p:ext uri="{BB962C8B-B14F-4D97-AF65-F5344CB8AC3E}">
        <p14:creationId xmlns:p14="http://schemas.microsoft.com/office/powerpoint/2010/main" val="887072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solidFill>
                  <a:schemeClr val="accent2"/>
                </a:solidFill>
              </a:rPr>
              <a:t>                        ACF</a:t>
            </a:r>
          </a:p>
        </p:txBody>
      </p:sp>
      <p:pic>
        <p:nvPicPr>
          <p:cNvPr id="6" name="Content Placeholder 5"/>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600200"/>
            <a:ext cx="4343400" cy="213360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1524000"/>
            <a:ext cx="4114800" cy="22098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0" y="4038599"/>
            <a:ext cx="4419600" cy="2362201"/>
          </a:xfrm>
          <a:prstGeom prst="rect">
            <a:avLst/>
          </a:prstGeom>
        </p:spPr>
      </p:pic>
    </p:spTree>
    <p:extLst>
      <p:ext uri="{BB962C8B-B14F-4D97-AF65-F5344CB8AC3E}">
        <p14:creationId xmlns:p14="http://schemas.microsoft.com/office/powerpoint/2010/main" val="82637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                       PACF</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57400"/>
            <a:ext cx="4114800" cy="17526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1828800"/>
            <a:ext cx="4267200" cy="19812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3962400"/>
            <a:ext cx="4296375" cy="2334024"/>
          </a:xfrm>
          <a:prstGeom prst="rect">
            <a:avLst/>
          </a:prstGeom>
        </p:spPr>
      </p:pic>
    </p:spTree>
    <p:extLst>
      <p:ext uri="{BB962C8B-B14F-4D97-AF65-F5344CB8AC3E}">
        <p14:creationId xmlns:p14="http://schemas.microsoft.com/office/powerpoint/2010/main" val="1809284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086600" cy="884238"/>
          </a:xfrm>
        </p:spPr>
        <p:txBody>
          <a:bodyPr/>
          <a:lstStyle/>
          <a:p>
            <a:r>
              <a:rPr lang="en-US" sz="4000" dirty="0">
                <a:solidFill>
                  <a:schemeClr val="accent2"/>
                </a:solidFill>
              </a:rPr>
              <a:t/>
            </a:r>
            <a:br>
              <a:rPr lang="en-US" sz="4000" dirty="0">
                <a:solidFill>
                  <a:schemeClr val="accent2"/>
                </a:solidFill>
              </a:rPr>
            </a:br>
            <a:r>
              <a:rPr lang="en-US" sz="4000" dirty="0">
                <a:solidFill>
                  <a:schemeClr val="accent2"/>
                </a:solidFill>
              </a:rPr>
              <a:t>Exponential moving average on        women clothing</a:t>
            </a:r>
            <a:r>
              <a:rPr lang="en-US" sz="4000" dirty="0"/>
              <a:t/>
            </a:r>
            <a:br>
              <a:rPr lang="en-US" sz="4000" dirty="0"/>
            </a:br>
            <a:endParaRPr lang="en-US" sz="40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57400"/>
            <a:ext cx="4343400" cy="205740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2133600"/>
            <a:ext cx="4038601" cy="19812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343400"/>
            <a:ext cx="8305801" cy="2057400"/>
          </a:xfrm>
          <a:prstGeom prst="rect">
            <a:avLst/>
          </a:prstGeom>
        </p:spPr>
      </p:pic>
    </p:spTree>
    <p:extLst>
      <p:ext uri="{BB962C8B-B14F-4D97-AF65-F5344CB8AC3E}">
        <p14:creationId xmlns:p14="http://schemas.microsoft.com/office/powerpoint/2010/main" val="650167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        </a:t>
            </a:r>
            <a:br>
              <a:rPr lang="en-US" dirty="0">
                <a:solidFill>
                  <a:schemeClr val="accent2"/>
                </a:solidFill>
              </a:rPr>
            </a:br>
            <a:r>
              <a:rPr lang="en-US" dirty="0">
                <a:solidFill>
                  <a:schemeClr val="accent2"/>
                </a:solidFill>
              </a:rPr>
              <a:t>         </a:t>
            </a:r>
            <a:r>
              <a:rPr lang="en-US" dirty="0" err="1">
                <a:solidFill>
                  <a:schemeClr val="accent2"/>
                </a:solidFill>
              </a:rPr>
              <a:t>HoltWinters</a:t>
            </a:r>
            <a:r>
              <a:rPr lang="en-US" dirty="0">
                <a:solidFill>
                  <a:schemeClr val="accent2"/>
                </a:solidFill>
              </a:rPr>
              <a:t> Model</a:t>
            </a: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28801"/>
            <a:ext cx="8382000" cy="236219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4038600"/>
            <a:ext cx="4572000" cy="2610246"/>
          </a:xfrm>
          <a:prstGeom prst="rect">
            <a:avLst/>
          </a:prstGeom>
        </p:spPr>
      </p:pic>
    </p:spTree>
    <p:extLst>
      <p:ext uri="{BB962C8B-B14F-4D97-AF65-F5344CB8AC3E}">
        <p14:creationId xmlns:p14="http://schemas.microsoft.com/office/powerpoint/2010/main" val="1114661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Evaluation </a:t>
            </a:r>
            <a:r>
              <a:rPr lang="en-IN" b="1" dirty="0"/>
              <a:t>Methodology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1033744"/>
              </p:ext>
            </p:extLst>
          </p:nvPr>
        </p:nvGraphicFramePr>
        <p:xfrm>
          <a:off x="457200" y="2362200"/>
          <a:ext cx="7620000" cy="1524000"/>
        </p:xfrm>
        <a:graphic>
          <a:graphicData uri="http://schemas.openxmlformats.org/drawingml/2006/table">
            <a:tbl>
              <a:tblPr firstRow="1" bandRow="1">
                <a:tableStyleId>{5C22544A-7EE6-4342-B048-85BDC9FD1C3A}</a:tableStyleId>
              </a:tblPr>
              <a:tblGrid>
                <a:gridCol w="7620000"/>
              </a:tblGrid>
              <a:tr h="508000">
                <a:tc>
                  <a:txBody>
                    <a:bodyPr/>
                    <a:lstStyle/>
                    <a:p>
                      <a:r>
                        <a:rPr lang="en-US" b="0" dirty="0" smtClean="0">
                          <a:solidFill>
                            <a:schemeClr val="tx1"/>
                          </a:solidFill>
                        </a:rPr>
                        <a:t>Auto </a:t>
                      </a:r>
                      <a:r>
                        <a:rPr lang="en-US" b="0" dirty="0" err="1" smtClean="0">
                          <a:solidFill>
                            <a:schemeClr val="tx1"/>
                          </a:solidFill>
                        </a:rPr>
                        <a:t>Arima</a:t>
                      </a:r>
                      <a:r>
                        <a:rPr lang="en-US" b="0" dirty="0" smtClean="0">
                          <a:solidFill>
                            <a:schemeClr val="tx1"/>
                          </a:solidFill>
                        </a:rPr>
                        <a:t> </a:t>
                      </a:r>
                      <a:r>
                        <a:rPr lang="en-US" baseline="0" dirty="0" smtClean="0"/>
                        <a:t>                                                                            MAPE:</a:t>
                      </a:r>
                      <a:r>
                        <a:rPr lang="en-US" dirty="0" smtClean="0"/>
                        <a:t>17.94018%</a:t>
                      </a:r>
                      <a:endParaRPr lang="en-US" dirty="0"/>
                    </a:p>
                  </a:txBody>
                  <a:tcPr/>
                </a:tc>
              </a:tr>
              <a:tr h="508000">
                <a:tc>
                  <a:txBody>
                    <a:bodyPr/>
                    <a:lstStyle/>
                    <a:p>
                      <a:r>
                        <a:rPr lang="en-US" dirty="0" smtClean="0">
                          <a:solidFill>
                            <a:schemeClr val="tx1"/>
                          </a:solidFill>
                        </a:rPr>
                        <a:t>Exponential Moving Average                                              MAPE:11.93397% </a:t>
                      </a:r>
                      <a:endParaRPr lang="en-US" dirty="0">
                        <a:solidFill>
                          <a:schemeClr val="tx1"/>
                        </a:solidFill>
                      </a:endParaRPr>
                    </a:p>
                  </a:txBody>
                  <a:tcPr/>
                </a:tc>
              </a:tr>
              <a:tr h="508000">
                <a:tc>
                  <a:txBody>
                    <a:bodyPr/>
                    <a:lstStyle/>
                    <a:p>
                      <a:r>
                        <a:rPr lang="en-US" dirty="0" smtClean="0"/>
                        <a:t> </a:t>
                      </a:r>
                      <a:r>
                        <a:rPr lang="en-US" dirty="0" err="1" smtClean="0"/>
                        <a:t>Holtwinter</a:t>
                      </a:r>
                      <a:r>
                        <a:rPr lang="en-US" dirty="0" smtClean="0"/>
                        <a:t>                                                                           MAPE:</a:t>
                      </a:r>
                      <a:r>
                        <a:rPr lang="en-US" sz="1800" b="0" i="0" kern="1200" dirty="0" smtClean="0">
                          <a:solidFill>
                            <a:schemeClr val="dk1"/>
                          </a:solidFill>
                          <a:effectLst/>
                          <a:latin typeface="+mn-lt"/>
                          <a:ea typeface="+mn-ea"/>
                          <a:cs typeface="+mn-cs"/>
                        </a:rPr>
                        <a:t>21.06934%</a:t>
                      </a:r>
                      <a:endParaRPr lang="en-US" b="0" dirty="0"/>
                    </a:p>
                  </a:txBody>
                  <a:tcPr/>
                </a:tc>
              </a:tr>
            </a:tbl>
          </a:graphicData>
        </a:graphic>
      </p:graphicFrame>
    </p:spTree>
    <p:extLst>
      <p:ext uri="{BB962C8B-B14F-4D97-AF65-F5344CB8AC3E}">
        <p14:creationId xmlns:p14="http://schemas.microsoft.com/office/powerpoint/2010/main" val="1288575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438400"/>
            <a:ext cx="7620000" cy="1143000"/>
          </a:xfrm>
        </p:spPr>
        <p:txBody>
          <a:bodyPr/>
          <a:lstStyle/>
          <a:p>
            <a:r>
              <a:rPr lang="en-US" sz="4400" b="1" dirty="0" smtClean="0">
                <a:solidFill>
                  <a:schemeClr val="accent2"/>
                </a:solidFill>
              </a:rPr>
              <a:t>            Regression </a:t>
            </a:r>
            <a:r>
              <a:rPr lang="en-US" sz="4400" b="1" dirty="0">
                <a:solidFill>
                  <a:schemeClr val="accent2"/>
                </a:solidFill>
              </a:rPr>
              <a:t>model</a:t>
            </a:r>
            <a:endParaRPr lang="en-US" dirty="0"/>
          </a:p>
        </p:txBody>
      </p:sp>
    </p:spTree>
    <p:extLst>
      <p:ext uri="{BB962C8B-B14F-4D97-AF65-F5344CB8AC3E}">
        <p14:creationId xmlns:p14="http://schemas.microsoft.com/office/powerpoint/2010/main" val="457239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solidFill>
                  <a:schemeClr val="accent2"/>
                </a:solidFill>
              </a:rPr>
              <a:t>       </a:t>
            </a:r>
            <a:r>
              <a:rPr lang="en-US" sz="4800" b="1" dirty="0"/>
              <a:t/>
            </a:r>
            <a:br>
              <a:rPr lang="en-US" sz="4800" b="1" dirty="0"/>
            </a:br>
            <a:endParaRPr lang="en-US" dirty="0"/>
          </a:p>
        </p:txBody>
      </p:sp>
      <p:sp>
        <p:nvSpPr>
          <p:cNvPr id="3" name="Content Placeholder 2"/>
          <p:cNvSpPr>
            <a:spLocks noGrp="1"/>
          </p:cNvSpPr>
          <p:nvPr>
            <p:ph idx="1"/>
          </p:nvPr>
        </p:nvSpPr>
        <p:spPr/>
        <p:txBody>
          <a:bodyPr/>
          <a:lstStyle/>
          <a:p>
            <a:r>
              <a:rPr lang="en-US" b="1" dirty="0"/>
              <a:t>Macro Economic Data: </a:t>
            </a:r>
            <a:r>
              <a:rPr lang="en-US" dirty="0" smtClean="0"/>
              <a:t> </a:t>
            </a:r>
            <a:r>
              <a:rPr lang="en-US" dirty="0"/>
              <a:t>This data is provided for the </a:t>
            </a:r>
            <a:r>
              <a:rPr lang="en-US" dirty="0" smtClean="0"/>
              <a:t>period from </a:t>
            </a:r>
            <a:r>
              <a:rPr lang="en-US" dirty="0"/>
              <a:t>2009 to 2016 with the </a:t>
            </a:r>
            <a:r>
              <a:rPr lang="en-US" dirty="0" smtClean="0"/>
              <a:t>details</a:t>
            </a:r>
          </a:p>
          <a:p>
            <a:endParaRPr lang="en-US" dirty="0"/>
          </a:p>
          <a:p>
            <a:r>
              <a:rPr lang="en-US" dirty="0"/>
              <a:t>like CPI, GDP, Cotton production, mill usage, unemployment rate etc</a:t>
            </a:r>
            <a:r>
              <a:rPr lang="en-US" dirty="0" smtClean="0"/>
              <a:t>.</a:t>
            </a:r>
          </a:p>
          <a:p>
            <a:endParaRPr lang="en-US" dirty="0" smtClean="0"/>
          </a:p>
          <a:p>
            <a:r>
              <a:rPr lang="en-US" dirty="0"/>
              <a:t>M</a:t>
            </a:r>
            <a:r>
              <a:rPr lang="en-US" dirty="0" smtClean="0"/>
              <a:t>acro </a:t>
            </a:r>
            <a:r>
              <a:rPr lang="en-US" dirty="0"/>
              <a:t>economic data </a:t>
            </a:r>
            <a:r>
              <a:rPr lang="en-US" dirty="0" smtClean="0"/>
              <a:t>is provided in month</a:t>
            </a:r>
          </a:p>
          <a:p>
            <a:endParaRPr lang="en-US" dirty="0"/>
          </a:p>
        </p:txBody>
      </p:sp>
    </p:spTree>
    <p:extLst>
      <p:ext uri="{BB962C8B-B14F-4D97-AF65-F5344CB8AC3E}">
        <p14:creationId xmlns:p14="http://schemas.microsoft.com/office/powerpoint/2010/main" val="222061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2"/>
                </a:solidFill>
              </a:rPr>
              <a:t>         Problem Statement</a:t>
            </a:r>
            <a:endParaRPr lang="en-US" b="1" dirty="0">
              <a:solidFill>
                <a:schemeClr val="accent2"/>
              </a:solidFill>
            </a:endParaRPr>
          </a:p>
        </p:txBody>
      </p:sp>
      <p:sp>
        <p:nvSpPr>
          <p:cNvPr id="3" name="Content Placeholder 2"/>
          <p:cNvSpPr>
            <a:spLocks noGrp="1"/>
          </p:cNvSpPr>
          <p:nvPr>
            <p:ph idx="1"/>
          </p:nvPr>
        </p:nvSpPr>
        <p:spPr/>
        <p:txBody>
          <a:bodyPr/>
          <a:lstStyle/>
          <a:p>
            <a:r>
              <a:rPr lang="en-US" dirty="0"/>
              <a:t>Retailer  wants to forecast sales for their product  based on the sales history of each category.</a:t>
            </a:r>
          </a:p>
          <a:p>
            <a:endParaRPr lang="en-US" dirty="0"/>
          </a:p>
          <a:p>
            <a:r>
              <a:rPr lang="en-US" dirty="0"/>
              <a:t>Hence these sales forecasts can be used to estimate company’s success or performance in the coming year</a:t>
            </a:r>
          </a:p>
          <a:p>
            <a:endParaRPr lang="en-US" dirty="0"/>
          </a:p>
          <a:p>
            <a:r>
              <a:rPr lang="en-US" dirty="0"/>
              <a:t>Sales or revenues forecasting is very important for retail operations which help them to plan their budgets or investments in a period (monthly, yearly)</a:t>
            </a:r>
          </a:p>
        </p:txBody>
      </p:sp>
    </p:spTree>
    <p:extLst>
      <p:ext uri="{BB962C8B-B14F-4D97-AF65-F5344CB8AC3E}">
        <p14:creationId xmlns:p14="http://schemas.microsoft.com/office/powerpoint/2010/main" val="3559586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Structure of </a:t>
            </a:r>
            <a:r>
              <a:rPr lang="en-US" sz="3600" dirty="0">
                <a:solidFill>
                  <a:schemeClr val="accent2"/>
                </a:solidFill>
              </a:rPr>
              <a:t>Macro Economic Data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2514600"/>
            <a:ext cx="7620000" cy="2751550"/>
          </a:xfrm>
        </p:spPr>
      </p:pic>
    </p:spTree>
    <p:extLst>
      <p:ext uri="{BB962C8B-B14F-4D97-AF65-F5344CB8AC3E}">
        <p14:creationId xmlns:p14="http://schemas.microsoft.com/office/powerpoint/2010/main" val="4150884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Event/Holidays data: </a:t>
            </a:r>
            <a:r>
              <a:rPr lang="en-US" dirty="0" smtClean="0"/>
              <a:t> </a:t>
            </a:r>
            <a:r>
              <a:rPr lang="en-US" dirty="0"/>
              <a:t>It’s obvious that we shop more during the holidays or during </a:t>
            </a:r>
            <a:r>
              <a:rPr lang="en-US" dirty="0" smtClean="0"/>
              <a:t>festivals data is  </a:t>
            </a:r>
            <a:r>
              <a:rPr lang="en-US" dirty="0"/>
              <a:t>provided </a:t>
            </a:r>
            <a:r>
              <a:rPr lang="en-US" dirty="0" smtClean="0"/>
              <a:t>from </a:t>
            </a:r>
            <a:r>
              <a:rPr lang="en-US" dirty="0"/>
              <a:t>the </a:t>
            </a:r>
            <a:r>
              <a:rPr lang="en-US" dirty="0" smtClean="0"/>
              <a:t>period </a:t>
            </a:r>
            <a:r>
              <a:rPr lang="en-US" dirty="0"/>
              <a:t>2009 to </a:t>
            </a:r>
            <a:r>
              <a:rPr lang="en-US" dirty="0" smtClean="0"/>
              <a:t>2016.</a:t>
            </a:r>
          </a:p>
          <a:p>
            <a:endParaRPr lang="en-US" dirty="0"/>
          </a:p>
          <a:p>
            <a:r>
              <a:rPr lang="en-US" dirty="0"/>
              <a:t>information like Year, Month-Date, Event, Day category(federal </a:t>
            </a:r>
            <a:r>
              <a:rPr lang="en-US" dirty="0" smtClean="0"/>
              <a:t>holiday or </a:t>
            </a:r>
            <a:r>
              <a:rPr lang="en-US" dirty="0"/>
              <a:t>event</a:t>
            </a:r>
            <a:r>
              <a:rPr lang="en-US" dirty="0" smtClean="0"/>
              <a:t>)</a:t>
            </a:r>
          </a:p>
          <a:p>
            <a:endParaRPr lang="en-US" dirty="0"/>
          </a:p>
          <a:p>
            <a:r>
              <a:rPr lang="en-US" dirty="0" smtClean="0"/>
              <a:t>Event/Holidays data </a:t>
            </a:r>
            <a:r>
              <a:rPr lang="en-US" dirty="0"/>
              <a:t>is provided with the details of individual dates</a:t>
            </a:r>
          </a:p>
        </p:txBody>
      </p:sp>
    </p:spTree>
    <p:extLst>
      <p:ext uri="{BB962C8B-B14F-4D97-AF65-F5344CB8AC3E}">
        <p14:creationId xmlns:p14="http://schemas.microsoft.com/office/powerpoint/2010/main" val="1456421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Structure of  Holiday </a:t>
            </a:r>
            <a:r>
              <a:rPr lang="en-US" dirty="0">
                <a:solidFill>
                  <a:schemeClr val="accent2"/>
                </a:solidFill>
              </a:rPr>
              <a:t>D</a:t>
            </a:r>
            <a:r>
              <a:rPr lang="en-US" dirty="0" smtClean="0">
                <a:solidFill>
                  <a:schemeClr val="accent2"/>
                </a:solidFill>
              </a:rPr>
              <a:t>ata </a:t>
            </a:r>
            <a:endParaRPr lang="en-US" dirty="0">
              <a:solidFill>
                <a:schemeClr val="accent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037" y="2590801"/>
            <a:ext cx="6630325" cy="1371599"/>
          </a:xfrm>
        </p:spPr>
      </p:pic>
    </p:spTree>
    <p:extLst>
      <p:ext uri="{BB962C8B-B14F-4D97-AF65-F5344CB8AC3E}">
        <p14:creationId xmlns:p14="http://schemas.microsoft.com/office/powerpoint/2010/main" val="3534732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Weather data</a:t>
            </a:r>
            <a:r>
              <a:rPr lang="en-US" b="1" dirty="0" smtClean="0"/>
              <a:t>:</a:t>
            </a:r>
            <a:r>
              <a:rPr lang="en-US" dirty="0"/>
              <a:t> This is obtained for the period from 2009 </a:t>
            </a:r>
            <a:r>
              <a:rPr lang="en-US" dirty="0" smtClean="0"/>
              <a:t>to 2016 </a:t>
            </a:r>
            <a:r>
              <a:rPr lang="en-US" dirty="0"/>
              <a:t>from different </a:t>
            </a:r>
            <a:r>
              <a:rPr lang="en-US" dirty="0" smtClean="0"/>
              <a:t>sources and </a:t>
            </a:r>
            <a:r>
              <a:rPr lang="en-US" dirty="0"/>
              <a:t>has the information about the weather conditions like </a:t>
            </a:r>
            <a:r>
              <a:rPr lang="en-US" dirty="0" smtClean="0"/>
              <a:t>temperature, wind </a:t>
            </a:r>
            <a:r>
              <a:rPr lang="en-US" dirty="0"/>
              <a:t>speed, </a:t>
            </a:r>
            <a:r>
              <a:rPr lang="en-US" dirty="0" smtClean="0"/>
              <a:t>humidity</a:t>
            </a:r>
            <a:r>
              <a:rPr lang="en-US" dirty="0"/>
              <a:t>, visibility, precipitation etc</a:t>
            </a:r>
            <a:r>
              <a:rPr lang="en-US" dirty="0" smtClean="0"/>
              <a:t>.</a:t>
            </a:r>
          </a:p>
          <a:p>
            <a:endParaRPr lang="en-US" dirty="0" smtClean="0"/>
          </a:p>
          <a:p>
            <a:r>
              <a:rPr lang="en-US" dirty="0"/>
              <a:t>The weather data is provided day-wise</a:t>
            </a:r>
          </a:p>
        </p:txBody>
      </p:sp>
    </p:spTree>
    <p:extLst>
      <p:ext uri="{BB962C8B-B14F-4D97-AF65-F5344CB8AC3E}">
        <p14:creationId xmlns:p14="http://schemas.microsoft.com/office/powerpoint/2010/main" val="2782144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7620000" cy="4800600"/>
          </a:xfrm>
        </p:spPr>
        <p:txBody>
          <a:bodyPr/>
          <a:lstStyle/>
          <a:p>
            <a:pPr marL="114300" indent="0">
              <a:buNone/>
            </a:pPr>
            <a:r>
              <a:rPr lang="en-IN" sz="3600" dirty="0" smtClean="0">
                <a:solidFill>
                  <a:schemeClr val="tx2"/>
                </a:solidFill>
              </a:rPr>
              <a:t>              Challenges??</a:t>
            </a:r>
            <a:endParaRPr lang="en-IN" sz="3600" dirty="0">
              <a:solidFill>
                <a:schemeClr val="tx2"/>
              </a:solidFill>
            </a:endParaRPr>
          </a:p>
          <a:p>
            <a:pPr marL="114300" indent="0">
              <a:buNone/>
            </a:pPr>
            <a:r>
              <a:rPr lang="en-IN" sz="2800" dirty="0"/>
              <a:t>Missing Data </a:t>
            </a:r>
          </a:p>
          <a:p>
            <a:pPr marL="114300" indent="0">
              <a:buNone/>
            </a:pPr>
            <a:endParaRPr lang="en-US" sz="2400" dirty="0" smtClean="0">
              <a:solidFill>
                <a:schemeClr val="tx2"/>
              </a:solidFill>
            </a:endParaRPr>
          </a:p>
          <a:p>
            <a:pPr marL="114300" indent="0">
              <a:buNone/>
            </a:pPr>
            <a:endParaRPr lang="en-US" sz="2400" dirty="0">
              <a:solidFill>
                <a:schemeClr val="tx2"/>
              </a:solidFill>
            </a:endParaRPr>
          </a:p>
          <a:p>
            <a:pPr marL="114300" indent="0">
              <a:buNone/>
            </a:pPr>
            <a:endParaRPr lang="en-US" sz="2400" dirty="0" smtClean="0">
              <a:solidFill>
                <a:schemeClr val="tx2"/>
              </a:solidFill>
            </a:endParaRPr>
          </a:p>
          <a:p>
            <a:pPr marL="114300" indent="0">
              <a:buNone/>
            </a:pPr>
            <a:endParaRPr lang="en-US" sz="2400" dirty="0">
              <a:solidFill>
                <a:schemeClr val="tx2"/>
              </a:solidFill>
            </a:endParaRPr>
          </a:p>
          <a:p>
            <a:pPr marL="114300" indent="0">
              <a:buNone/>
            </a:pPr>
            <a:r>
              <a:rPr lang="en-IN" sz="2400" dirty="0">
                <a:solidFill>
                  <a:schemeClr val="accent1"/>
                </a:solidFill>
              </a:rPr>
              <a:t>               </a:t>
            </a:r>
            <a:r>
              <a:rPr lang="en-IN" sz="2400" dirty="0" smtClean="0">
                <a:solidFill>
                  <a:schemeClr val="accent1"/>
                </a:solidFill>
              </a:rPr>
              <a:t>        </a:t>
            </a:r>
            <a:r>
              <a:rPr lang="en-IN" sz="4400" dirty="0">
                <a:solidFill>
                  <a:schemeClr val="accent1"/>
                </a:solidFill>
              </a:rPr>
              <a:t>Thoughts!!</a:t>
            </a:r>
          </a:p>
          <a:p>
            <a:pPr marL="114300" indent="0">
              <a:buNone/>
            </a:pPr>
            <a:r>
              <a:rPr lang="en-IN" sz="2800" dirty="0"/>
              <a:t>Central Imputation</a:t>
            </a:r>
          </a:p>
          <a:p>
            <a:pPr marL="114300" indent="0">
              <a:buNone/>
            </a:pPr>
            <a:endParaRPr lang="en-US" sz="2400" dirty="0">
              <a:solidFill>
                <a:schemeClr val="accent1"/>
              </a:solidFill>
            </a:endParaRPr>
          </a:p>
          <a:p>
            <a:endParaRPr lang="en-US" dirty="0"/>
          </a:p>
        </p:txBody>
      </p:sp>
    </p:spTree>
    <p:extLst>
      <p:ext uri="{BB962C8B-B14F-4D97-AF65-F5344CB8AC3E}">
        <p14:creationId xmlns:p14="http://schemas.microsoft.com/office/powerpoint/2010/main" val="2786979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362200"/>
            <a:ext cx="7620000" cy="1447800"/>
          </a:xfrm>
        </p:spPr>
        <p:txBody>
          <a:bodyPr/>
          <a:lstStyle/>
          <a:p>
            <a:r>
              <a:rPr lang="en-IN" sz="4800" b="1" dirty="0" smtClean="0">
                <a:solidFill>
                  <a:schemeClr val="accent2"/>
                </a:solidFill>
              </a:rPr>
              <a:t>           Model </a:t>
            </a:r>
            <a:r>
              <a:rPr lang="en-IN" sz="4800" b="1" dirty="0">
                <a:solidFill>
                  <a:schemeClr val="accent2"/>
                </a:solidFill>
              </a:rPr>
              <a:t>Building</a:t>
            </a:r>
            <a:endParaRPr lang="en-US" dirty="0">
              <a:solidFill>
                <a:schemeClr val="accent2"/>
              </a:solidFill>
            </a:endParaRPr>
          </a:p>
        </p:txBody>
      </p:sp>
    </p:spTree>
    <p:extLst>
      <p:ext uri="{BB962C8B-B14F-4D97-AF65-F5344CB8AC3E}">
        <p14:creationId xmlns:p14="http://schemas.microsoft.com/office/powerpoint/2010/main" val="2654081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smtClean="0">
                <a:solidFill>
                  <a:schemeClr val="accent2"/>
                </a:solidFill>
              </a:rPr>
              <a:t>       Model </a:t>
            </a:r>
            <a:r>
              <a:rPr lang="en-IN" sz="4000" b="1" dirty="0">
                <a:solidFill>
                  <a:schemeClr val="accent2"/>
                </a:solidFill>
              </a:rPr>
              <a:t>1 – Random Forest </a:t>
            </a:r>
            <a:endParaRPr lang="en-US" sz="2400" dirty="0">
              <a:solidFill>
                <a:schemeClr val="accent2"/>
              </a:solidFill>
            </a:endParaRPr>
          </a:p>
        </p:txBody>
      </p:sp>
      <p:sp>
        <p:nvSpPr>
          <p:cNvPr id="3" name="Content Placeholder 2"/>
          <p:cNvSpPr>
            <a:spLocks noGrp="1"/>
          </p:cNvSpPr>
          <p:nvPr>
            <p:ph idx="1"/>
          </p:nvPr>
        </p:nvSpPr>
        <p:spPr>
          <a:xfrm>
            <a:off x="457200" y="1676400"/>
            <a:ext cx="7620000" cy="4114800"/>
          </a:xfrm>
        </p:spPr>
        <p:txBody>
          <a:bodyPr>
            <a:normAutofit fontScale="92500" lnSpcReduction="20000"/>
          </a:bodyPr>
          <a:lstStyle/>
          <a:p>
            <a:pPr>
              <a:buFont typeface="Wingdings" panose="05000000000000000000" pitchFamily="2" charset="2"/>
              <a:buChar char="Ø"/>
            </a:pPr>
            <a:r>
              <a:rPr lang="en-IN" sz="2400" b="1" dirty="0">
                <a:latin typeface="Bookman Old Style" panose="02050604050505020204" pitchFamily="18" charset="0"/>
              </a:rPr>
              <a:t>Why this model?</a:t>
            </a:r>
          </a:p>
          <a:p>
            <a:pPr marL="0" indent="0">
              <a:buNone/>
            </a:pPr>
            <a:endParaRPr lang="en-IN" sz="2400" b="1" dirty="0">
              <a:latin typeface="Bookman Old Style" panose="02050604050505020204" pitchFamily="18" charset="0"/>
            </a:endParaRPr>
          </a:p>
          <a:p>
            <a:r>
              <a:rPr lang="en-US" sz="2400" dirty="0">
                <a:latin typeface="Bookman Old Style" panose="02050604050505020204" pitchFamily="18" charset="0"/>
              </a:rPr>
              <a:t>Tree based learning algorithms are considered to be one of the best and mostly used supervised learning methods. </a:t>
            </a:r>
            <a:endParaRPr lang="en-US" sz="2400" dirty="0" smtClean="0">
              <a:latin typeface="Bookman Old Style" panose="02050604050505020204" pitchFamily="18" charset="0"/>
            </a:endParaRPr>
          </a:p>
          <a:p>
            <a:endParaRPr lang="en-US" sz="2400" dirty="0">
              <a:latin typeface="Bookman Old Style" panose="02050604050505020204" pitchFamily="18" charset="0"/>
            </a:endParaRPr>
          </a:p>
          <a:p>
            <a:r>
              <a:rPr lang="en-US" sz="2400" dirty="0">
                <a:latin typeface="Bookman Old Style" panose="02050604050505020204" pitchFamily="18" charset="0"/>
              </a:rPr>
              <a:t>Tree based methods empower predictive models with high accuracy, stability and ease of interpretation. </a:t>
            </a:r>
          </a:p>
          <a:p>
            <a:pPr marL="114300" indent="0">
              <a:buNone/>
            </a:pPr>
            <a:endParaRPr lang="en-US" sz="2400" dirty="0">
              <a:latin typeface="Bookman Old Style" panose="02050604050505020204" pitchFamily="18" charset="0"/>
            </a:endParaRPr>
          </a:p>
          <a:p>
            <a:r>
              <a:rPr lang="en-US" sz="2400" dirty="0">
                <a:latin typeface="Bookman Old Style" panose="02050604050505020204" pitchFamily="18" charset="0"/>
              </a:rPr>
              <a:t>It is a type of ensemble learning method, where a group of weak models combine to form a powerful </a:t>
            </a:r>
            <a:r>
              <a:rPr lang="en-US" sz="2400" dirty="0" smtClean="0">
                <a:latin typeface="Bookman Old Style" panose="02050604050505020204" pitchFamily="18" charset="0"/>
              </a:rPr>
              <a:t>model</a:t>
            </a:r>
          </a:p>
          <a:p>
            <a:endParaRPr lang="en-US" dirty="0"/>
          </a:p>
        </p:txBody>
      </p:sp>
    </p:spTree>
    <p:extLst>
      <p:ext uri="{BB962C8B-B14F-4D97-AF65-F5344CB8AC3E}">
        <p14:creationId xmlns:p14="http://schemas.microsoft.com/office/powerpoint/2010/main" val="2327031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7620000" cy="579438"/>
          </a:xfrm>
        </p:spPr>
        <p:txBody>
          <a:bodyPr/>
          <a:lstStyle/>
          <a:p>
            <a:r>
              <a:rPr lang="en-IN" sz="3600" b="1" dirty="0">
                <a:solidFill>
                  <a:schemeClr val="accent2"/>
                </a:solidFill>
              </a:rPr>
              <a:t>Feature selection using the variable importance plot</a:t>
            </a:r>
            <a:r>
              <a:rPr lang="en-IN" sz="4800" b="1" dirty="0"/>
              <a:t/>
            </a:r>
            <a:br>
              <a:rPr lang="en-IN" sz="4800" b="1"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731" y="1371600"/>
            <a:ext cx="7370937" cy="4038600"/>
          </a:xfrm>
        </p:spPr>
      </p:pic>
    </p:spTree>
    <p:extLst>
      <p:ext uri="{BB962C8B-B14F-4D97-AF65-F5344CB8AC3E}">
        <p14:creationId xmlns:p14="http://schemas.microsoft.com/office/powerpoint/2010/main" val="1566572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     Random Forest </a:t>
            </a:r>
            <a:r>
              <a:rPr lang="en-US" dirty="0">
                <a:solidFill>
                  <a:schemeClr val="accent2"/>
                </a:solidFill>
              </a:rPr>
              <a:t>with </a:t>
            </a:r>
            <a:r>
              <a:rPr lang="en-US" dirty="0" smtClean="0">
                <a:solidFill>
                  <a:schemeClr val="accent2"/>
                </a:solidFill>
              </a:rPr>
              <a:t>C.V</a:t>
            </a:r>
            <a:br>
              <a:rPr lang="en-US" dirty="0" smtClean="0">
                <a:solidFill>
                  <a:schemeClr val="accent2"/>
                </a:solidFill>
              </a:rPr>
            </a:br>
            <a:endParaRPr lang="en-US" sz="2800" dirty="0">
              <a:solidFill>
                <a:schemeClr val="accent2"/>
              </a:solidFill>
            </a:endParaRPr>
          </a:p>
        </p:txBody>
      </p:sp>
      <p:sp>
        <p:nvSpPr>
          <p:cNvPr id="3" name="Content Placeholder 2"/>
          <p:cNvSpPr>
            <a:spLocks noGrp="1"/>
          </p:cNvSpPr>
          <p:nvPr>
            <p:ph idx="1"/>
          </p:nvPr>
        </p:nvSpPr>
        <p:spPr/>
        <p:txBody>
          <a:bodyPr/>
          <a:lstStyle/>
          <a:p>
            <a:r>
              <a:rPr lang="en-US" dirty="0"/>
              <a:t>RMSE was used to select the optimal model using the smallest value. The final value used for the model was </a:t>
            </a:r>
            <a:r>
              <a:rPr lang="en-US" dirty="0" err="1"/>
              <a:t>mtry</a:t>
            </a:r>
            <a:r>
              <a:rPr lang="en-US" dirty="0"/>
              <a:t> = 34.</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590800"/>
            <a:ext cx="6172200" cy="3429000"/>
          </a:xfrm>
          <a:prstGeom prst="rect">
            <a:avLst/>
          </a:prstGeom>
        </p:spPr>
      </p:pic>
    </p:spTree>
    <p:extLst>
      <p:ext uri="{BB962C8B-B14F-4D97-AF65-F5344CB8AC3E}">
        <p14:creationId xmlns:p14="http://schemas.microsoft.com/office/powerpoint/2010/main" val="241041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b="1" dirty="0" smtClean="0">
                <a:solidFill>
                  <a:schemeClr val="accent2"/>
                </a:solidFill>
              </a:rPr>
              <a:t>       </a:t>
            </a:r>
            <a:r>
              <a:rPr lang="en-IN" sz="4000" b="1" dirty="0" smtClean="0">
                <a:solidFill>
                  <a:schemeClr val="accent2"/>
                </a:solidFill>
              </a:rPr>
              <a:t>Model </a:t>
            </a:r>
            <a:r>
              <a:rPr lang="en-IN" sz="4000" b="1" dirty="0">
                <a:solidFill>
                  <a:schemeClr val="accent2"/>
                </a:solidFill>
              </a:rPr>
              <a:t>2 -  </a:t>
            </a:r>
            <a:r>
              <a:rPr lang="en-IN" sz="4000" b="1" dirty="0" err="1" smtClean="0">
                <a:solidFill>
                  <a:schemeClr val="accent2"/>
                </a:solidFill>
              </a:rPr>
              <a:t>XGBoost</a:t>
            </a:r>
            <a:r>
              <a:rPr lang="en-IN" sz="4000" b="1" dirty="0" smtClean="0">
                <a:solidFill>
                  <a:schemeClr val="accent2"/>
                </a:solidFill>
              </a:rPr>
              <a:t>           </a:t>
            </a:r>
            <a:endParaRPr lang="en-US" sz="2400" dirty="0">
              <a:solidFill>
                <a:schemeClr val="accent2"/>
              </a:solidFill>
            </a:endParaRPr>
          </a:p>
        </p:txBody>
      </p:sp>
      <p:sp>
        <p:nvSpPr>
          <p:cNvPr id="3" name="Content Placeholder 2"/>
          <p:cNvSpPr>
            <a:spLocks noGrp="1"/>
          </p:cNvSpPr>
          <p:nvPr>
            <p:ph idx="1"/>
          </p:nvPr>
        </p:nvSpPr>
        <p:spPr>
          <a:xfrm>
            <a:off x="457200" y="1752600"/>
            <a:ext cx="7620000" cy="4648200"/>
          </a:xfrm>
        </p:spPr>
        <p:txBody>
          <a:bodyPr>
            <a:normAutofit/>
          </a:bodyPr>
          <a:lstStyle/>
          <a:p>
            <a:pPr>
              <a:buFont typeface="Wingdings" panose="05000000000000000000" pitchFamily="2" charset="2"/>
              <a:buChar char="Ø"/>
            </a:pPr>
            <a:r>
              <a:rPr lang="en-IN" b="1" dirty="0">
                <a:latin typeface="Bookman Old Style" panose="02050604050505020204" pitchFamily="18" charset="0"/>
              </a:rPr>
              <a:t>Why this model?</a:t>
            </a:r>
          </a:p>
          <a:p>
            <a:pPr marL="0" indent="0">
              <a:buNone/>
            </a:pPr>
            <a:endParaRPr lang="en-IN" b="1" dirty="0">
              <a:latin typeface="Bookman Old Style" panose="02050604050505020204" pitchFamily="18" charset="0"/>
            </a:endParaRPr>
          </a:p>
          <a:p>
            <a:r>
              <a:rPr lang="en-US" sz="1900" dirty="0" err="1" smtClean="0">
                <a:latin typeface="Bookman Old Style" panose="02050604050505020204" pitchFamily="18" charset="0"/>
              </a:rPr>
              <a:t>XGBoost</a:t>
            </a:r>
            <a:r>
              <a:rPr lang="en-US" sz="1900" dirty="0" smtClean="0">
                <a:latin typeface="Bookman Old Style" panose="02050604050505020204" pitchFamily="18" charset="0"/>
              </a:rPr>
              <a:t> </a:t>
            </a:r>
            <a:r>
              <a:rPr lang="en-US" sz="1900" dirty="0">
                <a:latin typeface="Bookman Old Style" panose="02050604050505020204" pitchFamily="18" charset="0"/>
              </a:rPr>
              <a:t>is similar to gradient boosting framework but more efficient. It has both linear model solver and tree learning algorithms. So, what makes it fast is its capacity to do parallel computation on a single machine. </a:t>
            </a:r>
            <a:endParaRPr lang="en-US" sz="1900" dirty="0" smtClean="0">
              <a:latin typeface="Bookman Old Style" panose="02050604050505020204" pitchFamily="18" charset="0"/>
            </a:endParaRPr>
          </a:p>
          <a:p>
            <a:endParaRPr lang="en-US" sz="1900" dirty="0">
              <a:latin typeface="Bookman Old Style" panose="02050604050505020204" pitchFamily="18" charset="0"/>
            </a:endParaRPr>
          </a:p>
          <a:p>
            <a:endParaRPr lang="en-IN" sz="1900" dirty="0">
              <a:latin typeface="Bookman Old Style" panose="02050604050505020204" pitchFamily="18" charset="0"/>
            </a:endParaRPr>
          </a:p>
          <a:p>
            <a:r>
              <a:rPr lang="en-US" sz="1900" dirty="0" err="1">
                <a:latin typeface="Bookman Old Style" panose="02050604050505020204" pitchFamily="18" charset="0"/>
              </a:rPr>
              <a:t>XGBoost</a:t>
            </a:r>
            <a:r>
              <a:rPr lang="en-US" sz="1900" dirty="0">
                <a:latin typeface="Bookman Old Style" panose="02050604050505020204" pitchFamily="18" charset="0"/>
              </a:rPr>
              <a:t> only works with numeric vectors. Therefore, you need to convert all other forms of data into numeric vectors. </a:t>
            </a:r>
            <a:endParaRPr lang="en-IN" sz="1900" dirty="0">
              <a:latin typeface="Bookman Old Style" panose="02050604050505020204" pitchFamily="18" charset="0"/>
            </a:endParaRPr>
          </a:p>
          <a:p>
            <a:endParaRPr lang="en-US" sz="1900" dirty="0"/>
          </a:p>
        </p:txBody>
      </p:sp>
    </p:spTree>
    <p:extLst>
      <p:ext uri="{BB962C8B-B14F-4D97-AF65-F5344CB8AC3E}">
        <p14:creationId xmlns:p14="http://schemas.microsoft.com/office/powerpoint/2010/main" val="70900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                 Main Tasks</a:t>
            </a:r>
            <a:endParaRPr lang="en-US" dirty="0">
              <a:solidFill>
                <a:schemeClr val="accent2"/>
              </a:solidFill>
            </a:endParaRPr>
          </a:p>
        </p:txBody>
      </p:sp>
      <p:sp>
        <p:nvSpPr>
          <p:cNvPr id="3" name="Content Placeholder 2"/>
          <p:cNvSpPr>
            <a:spLocks noGrp="1"/>
          </p:cNvSpPr>
          <p:nvPr>
            <p:ph idx="1"/>
          </p:nvPr>
        </p:nvSpPr>
        <p:spPr/>
        <p:txBody>
          <a:bodyPr/>
          <a:lstStyle/>
          <a:p>
            <a:r>
              <a:rPr lang="en-US" sz="3600" b="1" dirty="0">
                <a:solidFill>
                  <a:schemeClr val="tx2"/>
                </a:solidFill>
              </a:rPr>
              <a:t>Time Series Model</a:t>
            </a:r>
            <a:r>
              <a:rPr lang="en-US" sz="3600" dirty="0"/>
              <a:t>.</a:t>
            </a:r>
          </a:p>
          <a:p>
            <a:pPr marL="114300" indent="0">
              <a:buNone/>
            </a:pPr>
            <a:endParaRPr lang="en-US" dirty="0"/>
          </a:p>
          <a:p>
            <a:pPr marL="114300" indent="0">
              <a:buNone/>
            </a:pPr>
            <a:endParaRPr lang="en-US" dirty="0"/>
          </a:p>
          <a:p>
            <a:r>
              <a:rPr lang="en-US" dirty="0"/>
              <a:t>Building a monthly forecasts framework of the next 12 months </a:t>
            </a:r>
            <a:r>
              <a:rPr lang="en-US" b="1" dirty="0"/>
              <a:t>for each product category </a:t>
            </a:r>
            <a:r>
              <a:rPr lang="en-US" dirty="0"/>
              <a:t>(3 product categories) with past sales history using time series model.</a:t>
            </a:r>
          </a:p>
        </p:txBody>
      </p:sp>
    </p:spTree>
    <p:extLst>
      <p:ext uri="{BB962C8B-B14F-4D97-AF65-F5344CB8AC3E}">
        <p14:creationId xmlns:p14="http://schemas.microsoft.com/office/powerpoint/2010/main" val="392410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7620000" cy="4267200"/>
          </a:xfrm>
        </p:spPr>
        <p:txBody>
          <a:bodyPr/>
          <a:lstStyle/>
          <a:p>
            <a:r>
              <a:rPr lang="en-US" dirty="0" smtClean="0">
                <a:solidFill>
                  <a:schemeClr val="accent2"/>
                </a:solidFill>
              </a:rPr>
              <a:t> Gradient </a:t>
            </a:r>
            <a:r>
              <a:rPr lang="en-US" dirty="0">
                <a:solidFill>
                  <a:schemeClr val="accent2"/>
                </a:solidFill>
              </a:rPr>
              <a:t>Boosting </a:t>
            </a:r>
            <a:r>
              <a:rPr lang="en-US" dirty="0" smtClean="0">
                <a:solidFill>
                  <a:schemeClr val="accent2"/>
                </a:solidFill>
              </a:rPr>
              <a:t>model</a:t>
            </a:r>
            <a:br>
              <a:rPr lang="en-US" dirty="0" smtClean="0">
                <a:solidFill>
                  <a:schemeClr val="accent2"/>
                </a:solidFill>
              </a:rPr>
            </a:br>
            <a:r>
              <a:rPr lang="en-US" dirty="0">
                <a:solidFill>
                  <a:schemeClr val="accent2"/>
                </a:solidFill>
              </a:rPr>
              <a:t> </a:t>
            </a:r>
            <a:r>
              <a:rPr lang="en-US" dirty="0" smtClean="0">
                <a:solidFill>
                  <a:schemeClr val="accent2"/>
                </a:solidFill>
              </a:rPr>
              <a:t>       </a:t>
            </a:r>
            <a:r>
              <a:rPr lang="en-US" sz="3200" dirty="0"/>
              <a:t>(</a:t>
            </a:r>
            <a:r>
              <a:rPr lang="en-US" sz="3200" dirty="0" smtClean="0"/>
              <a:t>MAPE: </a:t>
            </a:r>
            <a:r>
              <a:rPr lang="en-US" sz="3200" dirty="0"/>
              <a:t>7.260587</a:t>
            </a:r>
            <a:r>
              <a:rPr lang="en-US" sz="3200" dirty="0" smtClean="0"/>
              <a:t>%)</a:t>
            </a:r>
            <a:br>
              <a:rPr lang="en-US" sz="3200" dirty="0" smtClean="0"/>
            </a:br>
            <a:r>
              <a:rPr lang="en-US" sz="3200" dirty="0"/>
              <a:t/>
            </a:r>
            <a:br>
              <a:rPr lang="en-US" sz="3200" dirty="0"/>
            </a:br>
            <a:r>
              <a:rPr lang="en-US" sz="3200" dirty="0" smtClean="0"/>
              <a:t>         </a:t>
            </a:r>
            <a:r>
              <a:rPr lang="en-US" sz="4400" dirty="0" smtClean="0">
                <a:solidFill>
                  <a:schemeClr val="accent2"/>
                </a:solidFill>
              </a:rPr>
              <a:t>linear regression</a:t>
            </a:r>
            <a:r>
              <a:rPr lang="en-US" sz="3200" b="1" dirty="0" smtClean="0">
                <a:solidFill>
                  <a:schemeClr val="accent2"/>
                </a:solidFill>
              </a:rPr>
              <a:t/>
            </a:r>
            <a:br>
              <a:rPr lang="en-US" sz="3200" b="1" dirty="0" smtClean="0">
                <a:solidFill>
                  <a:schemeClr val="accent2"/>
                </a:solidFill>
              </a:rPr>
            </a:br>
            <a:r>
              <a:rPr lang="en-US" sz="3200" b="1" dirty="0">
                <a:solidFill>
                  <a:schemeClr val="accent2"/>
                </a:solidFill>
              </a:rPr>
              <a:t> </a:t>
            </a:r>
            <a:r>
              <a:rPr lang="en-US" sz="3200" b="1" dirty="0" smtClean="0">
                <a:solidFill>
                  <a:schemeClr val="accent2"/>
                </a:solidFill>
              </a:rPr>
              <a:t>      </a:t>
            </a:r>
            <a:r>
              <a:rPr lang="en-US" sz="3200" dirty="0" smtClean="0"/>
              <a:t>       (MAPE:14.93414%)</a:t>
            </a:r>
            <a:endParaRPr lang="en-US" sz="3200" dirty="0"/>
          </a:p>
        </p:txBody>
      </p:sp>
    </p:spTree>
    <p:extLst>
      <p:ext uri="{BB962C8B-B14F-4D97-AF65-F5344CB8AC3E}">
        <p14:creationId xmlns:p14="http://schemas.microsoft.com/office/powerpoint/2010/main" val="267163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Evaluation </a:t>
            </a:r>
            <a:r>
              <a:rPr lang="en-IN" b="1" dirty="0"/>
              <a:t>Methodology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2117642"/>
              </p:ext>
            </p:extLst>
          </p:nvPr>
        </p:nvGraphicFramePr>
        <p:xfrm>
          <a:off x="457200" y="1981200"/>
          <a:ext cx="7620000" cy="1905000"/>
        </p:xfrm>
        <a:graphic>
          <a:graphicData uri="http://schemas.openxmlformats.org/drawingml/2006/table">
            <a:tbl>
              <a:tblPr firstRow="1" bandRow="1">
                <a:tableStyleId>{5C22544A-7EE6-4342-B048-85BDC9FD1C3A}</a:tableStyleId>
              </a:tblPr>
              <a:tblGrid>
                <a:gridCol w="3810000"/>
                <a:gridCol w="3810000"/>
              </a:tblGrid>
              <a:tr h="370840">
                <a:tc>
                  <a:txBody>
                    <a:bodyPr/>
                    <a:lstStyle/>
                    <a:p>
                      <a:r>
                        <a:rPr lang="en-US" dirty="0" smtClean="0">
                          <a:solidFill>
                            <a:schemeClr val="tx1"/>
                          </a:solidFill>
                        </a:rPr>
                        <a:t>Gradient Boosting model</a:t>
                      </a:r>
                      <a:endParaRPr lang="en-US" dirty="0">
                        <a:solidFill>
                          <a:schemeClr val="tx1"/>
                        </a:solidFill>
                      </a:endParaRPr>
                    </a:p>
                  </a:txBody>
                  <a:tcPr/>
                </a:tc>
                <a:tc>
                  <a:txBody>
                    <a:bodyPr/>
                    <a:lstStyle/>
                    <a:p>
                      <a:r>
                        <a:rPr lang="en-US" sz="1800" dirty="0" smtClean="0">
                          <a:solidFill>
                            <a:schemeClr val="tx1"/>
                          </a:solidFill>
                        </a:rPr>
                        <a:t>          MAPE: 7.260587%</a:t>
                      </a:r>
                      <a:endParaRPr lang="en-US" dirty="0">
                        <a:solidFill>
                          <a:schemeClr val="tx1"/>
                        </a:solidFill>
                      </a:endParaRPr>
                    </a:p>
                  </a:txBody>
                  <a:tcPr/>
                </a:tc>
              </a:tr>
              <a:tr h="370840">
                <a:tc>
                  <a:txBody>
                    <a:bodyPr/>
                    <a:lstStyle/>
                    <a:p>
                      <a:r>
                        <a:rPr lang="en-US" dirty="0" smtClean="0">
                          <a:solidFill>
                            <a:schemeClr val="tx1"/>
                          </a:solidFill>
                        </a:rPr>
                        <a:t>Random Forest with C.V</a:t>
                      </a:r>
                      <a:endParaRPr lang="en-US" dirty="0">
                        <a:solidFill>
                          <a:schemeClr val="tx1"/>
                        </a:solidFill>
                      </a:endParaRPr>
                    </a:p>
                  </a:txBody>
                  <a:tcPr/>
                </a:tc>
                <a:tc>
                  <a:txBody>
                    <a:bodyPr/>
                    <a:lstStyle/>
                    <a:p>
                      <a:r>
                        <a:rPr lang="en-US" sz="1800" dirty="0" smtClean="0">
                          <a:solidFill>
                            <a:schemeClr val="tx1"/>
                          </a:solidFill>
                        </a:rPr>
                        <a:t>         MAPE 10.77889%</a:t>
                      </a:r>
                      <a:endParaRPr lang="en-US" dirty="0">
                        <a:solidFill>
                          <a:schemeClr val="tx1"/>
                        </a:solidFill>
                      </a:endParaRPr>
                    </a:p>
                  </a:txBody>
                  <a:tcPr/>
                </a:tc>
              </a:tr>
              <a:tr h="370840">
                <a:tc>
                  <a:txBody>
                    <a:bodyPr/>
                    <a:lstStyle/>
                    <a:p>
                      <a:r>
                        <a:rPr lang="en-IN" sz="2000" b="0" dirty="0" smtClean="0">
                          <a:solidFill>
                            <a:schemeClr val="tx1"/>
                          </a:solidFill>
                        </a:rPr>
                        <a:t>Random Forest</a:t>
                      </a:r>
                      <a:endParaRPr lang="en-US" sz="2000" b="0" dirty="0">
                        <a:solidFill>
                          <a:schemeClr val="tx1"/>
                        </a:solidFill>
                      </a:endParaRPr>
                    </a:p>
                  </a:txBody>
                  <a:tcPr/>
                </a:tc>
                <a:tc>
                  <a:txBody>
                    <a:bodyPr/>
                    <a:lstStyle/>
                    <a:p>
                      <a:r>
                        <a:rPr lang="en-IN" sz="1800" b="0" dirty="0" smtClean="0">
                          <a:solidFill>
                            <a:schemeClr val="tx1"/>
                          </a:solidFill>
                        </a:rPr>
                        <a:t>         MAPE:11.95964%</a:t>
                      </a:r>
                      <a:endParaRPr lang="en-US" b="0" dirty="0">
                        <a:solidFill>
                          <a:schemeClr val="tx1"/>
                        </a:solidFill>
                      </a:endParaRPr>
                    </a:p>
                  </a:txBody>
                  <a:tcPr/>
                </a:tc>
              </a:tr>
              <a:tr h="370840">
                <a:tc>
                  <a:txBody>
                    <a:bodyPr/>
                    <a:lstStyle/>
                    <a:p>
                      <a:r>
                        <a:rPr lang="en-US" sz="2000" dirty="0" smtClean="0">
                          <a:solidFill>
                            <a:schemeClr val="tx1"/>
                          </a:solidFill>
                        </a:rPr>
                        <a:t>linear regression</a:t>
                      </a:r>
                      <a:r>
                        <a:rPr lang="en-US" sz="1800" b="1" dirty="0" smtClean="0">
                          <a:solidFill>
                            <a:schemeClr val="accent2"/>
                          </a:solidFill>
                        </a:rPr>
                        <a:t>   </a:t>
                      </a:r>
                      <a:r>
                        <a:rPr lang="en-US" sz="1800" dirty="0" smtClean="0"/>
                        <a:t>       </a:t>
                      </a:r>
                      <a:endParaRPr lang="en-US" dirty="0"/>
                    </a:p>
                  </a:txBody>
                  <a:tcPr/>
                </a:tc>
                <a:tc>
                  <a:txBody>
                    <a:bodyPr/>
                    <a:lstStyle/>
                    <a:p>
                      <a:r>
                        <a:rPr lang="en-US" sz="1800" dirty="0" smtClean="0"/>
                        <a:t>        MAPE:14.93414%</a:t>
                      </a:r>
                      <a:endParaRPr lang="en-US" dirty="0"/>
                    </a:p>
                  </a:txBody>
                  <a:tcPr/>
                </a:tc>
              </a:tr>
              <a:tr h="370840">
                <a:tc>
                  <a:txBody>
                    <a:bodyPr/>
                    <a:lstStyle/>
                    <a:p>
                      <a:r>
                        <a:rPr lang="en-IN" sz="1800" b="0" dirty="0" err="1" smtClean="0">
                          <a:solidFill>
                            <a:schemeClr val="tx1"/>
                          </a:solidFill>
                        </a:rPr>
                        <a:t>XGBoost</a:t>
                      </a:r>
                      <a:r>
                        <a:rPr lang="en-IN" sz="1800" b="0" dirty="0" smtClean="0">
                          <a:solidFill>
                            <a:schemeClr val="tx1"/>
                          </a:solidFill>
                        </a:rPr>
                        <a:t> </a:t>
                      </a:r>
                      <a:endParaRPr lang="en-US" b="0" dirty="0">
                        <a:solidFill>
                          <a:schemeClr val="tx1"/>
                        </a:solidFill>
                      </a:endParaRPr>
                    </a:p>
                  </a:txBody>
                  <a:tcPr/>
                </a:tc>
                <a:tc>
                  <a:txBody>
                    <a:bodyPr/>
                    <a:lstStyle/>
                    <a:p>
                      <a:r>
                        <a:rPr lang="en-IN" sz="1800" b="0" dirty="0" smtClean="0">
                          <a:solidFill>
                            <a:schemeClr val="tx1"/>
                          </a:solidFill>
                        </a:rPr>
                        <a:t>        MAPE 44.4667%</a:t>
                      </a:r>
                      <a:endParaRPr lang="en-US" b="0" dirty="0">
                        <a:solidFill>
                          <a:schemeClr val="tx1"/>
                        </a:solidFill>
                      </a:endParaRPr>
                    </a:p>
                  </a:txBody>
                  <a:tcPr/>
                </a:tc>
              </a:tr>
            </a:tbl>
          </a:graphicData>
        </a:graphic>
      </p:graphicFrame>
    </p:spTree>
    <p:extLst>
      <p:ext uri="{BB962C8B-B14F-4D97-AF65-F5344CB8AC3E}">
        <p14:creationId xmlns:p14="http://schemas.microsoft.com/office/powerpoint/2010/main" val="2659760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524001"/>
            <a:ext cx="5257800" cy="3428999"/>
          </a:xfrm>
          <a:prstGeom prst="rect">
            <a:avLst/>
          </a:prstGeom>
        </p:spPr>
      </p:pic>
    </p:spTree>
    <p:extLst>
      <p:ext uri="{BB962C8B-B14F-4D97-AF65-F5344CB8AC3E}">
        <p14:creationId xmlns:p14="http://schemas.microsoft.com/office/powerpoint/2010/main" val="3990923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                 </a:t>
            </a:r>
            <a:r>
              <a:rPr lang="en-US" b="1" dirty="0">
                <a:solidFill>
                  <a:schemeClr val="accent2"/>
                </a:solidFill>
              </a:rPr>
              <a:t>Task 2</a:t>
            </a:r>
          </a:p>
        </p:txBody>
      </p:sp>
      <p:sp>
        <p:nvSpPr>
          <p:cNvPr id="3" name="Content Placeholder 2"/>
          <p:cNvSpPr>
            <a:spLocks noGrp="1"/>
          </p:cNvSpPr>
          <p:nvPr>
            <p:ph idx="1"/>
          </p:nvPr>
        </p:nvSpPr>
        <p:spPr/>
        <p:txBody>
          <a:bodyPr>
            <a:normAutofit/>
          </a:bodyPr>
          <a:lstStyle/>
          <a:p>
            <a:r>
              <a:rPr lang="en-US" sz="3600" b="1" dirty="0">
                <a:solidFill>
                  <a:schemeClr val="tx2"/>
                </a:solidFill>
              </a:rPr>
              <a:t>Regression model </a:t>
            </a:r>
          </a:p>
          <a:p>
            <a:endParaRPr lang="en-US" sz="2400" dirty="0"/>
          </a:p>
          <a:p>
            <a:endParaRPr lang="en-US" sz="2400" dirty="0"/>
          </a:p>
          <a:p>
            <a:r>
              <a:rPr lang="en-US" sz="2400" dirty="0"/>
              <a:t>Building a monthly forecasts framework of the next 12 months </a:t>
            </a:r>
            <a:r>
              <a:rPr lang="en-US" sz="2400" b="1" dirty="0"/>
              <a:t>for “</a:t>
            </a:r>
            <a:r>
              <a:rPr lang="en-US" sz="2400" b="1" dirty="0" err="1"/>
              <a:t>WomenClothing</a:t>
            </a:r>
            <a:r>
              <a:rPr lang="en-US" sz="2400" b="1" dirty="0"/>
              <a:t>” </a:t>
            </a:r>
            <a:r>
              <a:rPr lang="en-US" sz="2400" dirty="0"/>
              <a:t>product category with other  attributes </a:t>
            </a:r>
          </a:p>
          <a:p>
            <a:endParaRPr lang="en-US" sz="2400" dirty="0"/>
          </a:p>
          <a:p>
            <a:pPr marL="114300" indent="0">
              <a:buNone/>
            </a:pPr>
            <a:r>
              <a:rPr lang="en-US" sz="2800" dirty="0">
                <a:solidFill>
                  <a:schemeClr val="accent2"/>
                </a:solidFill>
              </a:rPr>
              <a:t>    </a:t>
            </a:r>
            <a:endParaRPr lang="en-US" sz="2400" dirty="0"/>
          </a:p>
          <a:p>
            <a:endParaRPr lang="en-US" sz="2400" dirty="0">
              <a:solidFill>
                <a:schemeClr val="accent2"/>
              </a:solidFill>
            </a:endParaRPr>
          </a:p>
          <a:p>
            <a:pPr marL="114300" indent="0">
              <a:buNone/>
            </a:pPr>
            <a:endParaRPr lang="en-US" sz="2800" b="1" dirty="0">
              <a:solidFill>
                <a:schemeClr val="accent2"/>
              </a:solidFill>
            </a:endParaRPr>
          </a:p>
        </p:txBody>
      </p:sp>
    </p:spTree>
    <p:extLst>
      <p:ext uri="{BB962C8B-B14F-4D97-AF65-F5344CB8AC3E}">
        <p14:creationId xmlns:p14="http://schemas.microsoft.com/office/powerpoint/2010/main" val="1546226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solidFill>
                  <a:schemeClr val="accent2"/>
                </a:solidFill>
              </a:rPr>
              <a:t>                  </a:t>
            </a:r>
            <a:br>
              <a:rPr lang="en-US" sz="4800" b="1" dirty="0">
                <a:solidFill>
                  <a:schemeClr val="accent2"/>
                </a:solidFill>
              </a:rPr>
            </a:br>
            <a:r>
              <a:rPr lang="en-US" sz="4800" b="1" dirty="0">
                <a:solidFill>
                  <a:schemeClr val="accent2"/>
                </a:solidFill>
              </a:rPr>
              <a:t>                     Data</a:t>
            </a:r>
            <a:r>
              <a:rPr lang="en-US" sz="4400" dirty="0">
                <a:solidFill>
                  <a:schemeClr val="accent2"/>
                </a:solidFill>
              </a:rPr>
              <a:t/>
            </a:r>
            <a:br>
              <a:rPr lang="en-US" sz="4400" dirty="0">
                <a:solidFill>
                  <a:schemeClr val="accent2"/>
                </a:solidFill>
              </a:rPr>
            </a:br>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sz="2400" dirty="0"/>
              <a:t>  Weather data</a:t>
            </a:r>
          </a:p>
          <a:p>
            <a:r>
              <a:rPr lang="en-US" sz="2000" dirty="0"/>
              <a:t>      Temperature,</a:t>
            </a:r>
          </a:p>
          <a:p>
            <a:r>
              <a:rPr lang="en-US" sz="2000" dirty="0"/>
              <a:t>       wind speed</a:t>
            </a:r>
          </a:p>
          <a:p>
            <a:r>
              <a:rPr lang="en-US" sz="2000" dirty="0"/>
              <a:t>       Humidity</a:t>
            </a:r>
          </a:p>
          <a:p>
            <a:r>
              <a:rPr lang="en-US" sz="2000" dirty="0"/>
              <a:t>       Visibility </a:t>
            </a:r>
          </a:p>
          <a:p>
            <a:r>
              <a:rPr lang="en-US" sz="2000" dirty="0"/>
              <a:t>       Precipitation </a:t>
            </a:r>
          </a:p>
          <a:p>
            <a:endParaRPr lang="en-US" sz="2000" dirty="0"/>
          </a:p>
          <a:p>
            <a:pPr marL="114300" indent="0">
              <a:buNone/>
            </a:pPr>
            <a:r>
              <a:rPr lang="en-US" sz="2400" dirty="0"/>
              <a:t>  Event/Holidays data </a:t>
            </a:r>
          </a:p>
          <a:p>
            <a:pPr marL="114300" indent="0">
              <a:buNone/>
            </a:pPr>
            <a:endParaRPr lang="en-US" sz="2400" dirty="0"/>
          </a:p>
          <a:p>
            <a:r>
              <a:rPr lang="en-US" sz="2000" dirty="0"/>
              <a:t>Year</a:t>
            </a:r>
          </a:p>
          <a:p>
            <a:r>
              <a:rPr lang="en-US" sz="2000" dirty="0"/>
              <a:t>Month-Date</a:t>
            </a:r>
          </a:p>
          <a:p>
            <a:r>
              <a:rPr lang="en-US" sz="2000" dirty="0"/>
              <a:t> Event</a:t>
            </a:r>
          </a:p>
          <a:p>
            <a:r>
              <a:rPr lang="en-US" sz="2000" dirty="0"/>
              <a:t> Day category(federal </a:t>
            </a:r>
            <a:r>
              <a:rPr lang="en-US" sz="2000" dirty="0" err="1"/>
              <a:t>holidayor</a:t>
            </a:r>
            <a:r>
              <a:rPr lang="en-US" sz="2000" dirty="0"/>
              <a:t> event</a:t>
            </a:r>
            <a:r>
              <a:rPr lang="en-US" sz="2400" dirty="0"/>
              <a:t>)</a:t>
            </a:r>
          </a:p>
          <a:p>
            <a:pPr marL="114300" indent="0">
              <a:buNone/>
            </a:pPr>
            <a:endParaRPr lang="en-US" sz="2400" dirty="0"/>
          </a:p>
          <a:p>
            <a:pPr marL="114300" indent="0">
              <a:buNone/>
            </a:pPr>
            <a:endParaRPr lang="en-US" sz="2000" dirty="0"/>
          </a:p>
          <a:p>
            <a:pPr marL="114300" indent="0">
              <a:buNone/>
            </a:pPr>
            <a:endParaRPr lang="en-US" sz="2000" dirty="0"/>
          </a:p>
          <a:p>
            <a:pPr marL="114300" indent="0">
              <a:buNone/>
            </a:pPr>
            <a:endParaRPr lang="en-US" sz="2000" dirty="0"/>
          </a:p>
          <a:p>
            <a:pPr marL="114300" indent="0">
              <a:buNone/>
            </a:pPr>
            <a:endParaRPr lang="en-US" sz="2000" dirty="0"/>
          </a:p>
          <a:p>
            <a:endParaRPr lang="en-US" dirty="0"/>
          </a:p>
        </p:txBody>
      </p:sp>
    </p:spTree>
    <p:extLst>
      <p:ext uri="{BB962C8B-B14F-4D97-AF65-F5344CB8AC3E}">
        <p14:creationId xmlns:p14="http://schemas.microsoft.com/office/powerpoint/2010/main" val="2570140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14300" indent="0">
              <a:buNone/>
            </a:pPr>
            <a:r>
              <a:rPr lang="en-US" sz="2400" dirty="0"/>
              <a:t>   Macro Economic Data</a:t>
            </a:r>
          </a:p>
          <a:p>
            <a:pPr marL="114300" indent="0">
              <a:buNone/>
            </a:pPr>
            <a:endParaRPr lang="en-US" sz="2400" dirty="0"/>
          </a:p>
          <a:p>
            <a:r>
              <a:rPr lang="en-US" sz="2400" dirty="0"/>
              <a:t> </a:t>
            </a:r>
            <a:r>
              <a:rPr lang="en-US" sz="2000" dirty="0"/>
              <a:t>CPI</a:t>
            </a:r>
          </a:p>
          <a:p>
            <a:r>
              <a:rPr lang="en-US" sz="2000" dirty="0"/>
              <a:t> GDP</a:t>
            </a:r>
          </a:p>
          <a:p>
            <a:r>
              <a:rPr lang="en-US" sz="2000" dirty="0"/>
              <a:t> Cotton production,</a:t>
            </a:r>
          </a:p>
          <a:p>
            <a:r>
              <a:rPr lang="en-US" sz="2000" dirty="0"/>
              <a:t> Mill usage</a:t>
            </a:r>
          </a:p>
          <a:p>
            <a:r>
              <a:rPr lang="en-US" sz="2000" dirty="0"/>
              <a:t> Unemployment rate etc.</a:t>
            </a:r>
          </a:p>
          <a:p>
            <a:endParaRPr lang="en-US" dirty="0"/>
          </a:p>
        </p:txBody>
      </p:sp>
    </p:spTree>
    <p:extLst>
      <p:ext uri="{BB962C8B-B14F-4D97-AF65-F5344CB8AC3E}">
        <p14:creationId xmlns:p14="http://schemas.microsoft.com/office/powerpoint/2010/main" val="2400010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7620000" cy="960438"/>
          </a:xfrm>
        </p:spPr>
        <p:txBody>
          <a:bodyPr/>
          <a:lstStyle/>
          <a:p>
            <a:r>
              <a:rPr lang="en-US" sz="4800" b="1" dirty="0">
                <a:solidFill>
                  <a:schemeClr val="accent2"/>
                </a:solidFill>
              </a:rPr>
              <a:t>       Time Series Model</a:t>
            </a:r>
            <a:r>
              <a:rPr lang="en-US" sz="4800" dirty="0">
                <a:solidFill>
                  <a:schemeClr val="accent2"/>
                </a:solidFill>
              </a:rPr>
              <a:t>.</a:t>
            </a:r>
            <a:r>
              <a:rPr lang="en-US" sz="4800" dirty="0"/>
              <a:t/>
            </a:r>
            <a:br>
              <a:rPr lang="en-US" sz="4800" dirty="0"/>
            </a:br>
            <a:endParaRPr lang="en-US" dirty="0"/>
          </a:p>
        </p:txBody>
      </p:sp>
      <p:sp>
        <p:nvSpPr>
          <p:cNvPr id="5" name="Content Placeholder 4"/>
          <p:cNvSpPr>
            <a:spLocks noGrp="1"/>
          </p:cNvSpPr>
          <p:nvPr>
            <p:ph idx="1"/>
          </p:nvPr>
        </p:nvSpPr>
        <p:spPr/>
        <p:txBody>
          <a:bodyPr>
            <a:normAutofit/>
          </a:bodyPr>
          <a:lstStyle/>
          <a:p>
            <a:pPr marL="114300" indent="0">
              <a:buNone/>
            </a:pPr>
            <a:r>
              <a:rPr lang="en-IN" sz="4000" dirty="0">
                <a:solidFill>
                  <a:schemeClr val="tx2"/>
                </a:solidFill>
              </a:rPr>
              <a:t>         Challenges??</a:t>
            </a:r>
          </a:p>
          <a:p>
            <a:pPr marL="114300" indent="0">
              <a:buNone/>
            </a:pPr>
            <a:r>
              <a:rPr lang="en-IN" sz="3200" dirty="0"/>
              <a:t>Missing Data </a:t>
            </a:r>
          </a:p>
          <a:p>
            <a:pPr marL="114300" indent="0">
              <a:buNone/>
            </a:pPr>
            <a:endParaRPr lang="en-US" sz="4000" dirty="0">
              <a:solidFill>
                <a:schemeClr val="tx2"/>
              </a:solidFill>
            </a:endParaRPr>
          </a:p>
          <a:p>
            <a:pPr marL="114300" indent="0">
              <a:buNone/>
            </a:pPr>
            <a:r>
              <a:rPr lang="en-IN" sz="4000" dirty="0">
                <a:solidFill>
                  <a:schemeClr val="accent1"/>
                </a:solidFill>
              </a:rPr>
              <a:t>                Thoughts!!</a:t>
            </a:r>
          </a:p>
          <a:p>
            <a:pPr marL="114300" indent="0">
              <a:buNone/>
            </a:pPr>
            <a:r>
              <a:rPr lang="en-US" sz="3200" smtClean="0"/>
              <a:t>Multiple</a:t>
            </a:r>
            <a:r>
              <a:rPr lang="en-IN" sz="3200" smtClean="0"/>
              <a:t> </a:t>
            </a:r>
            <a:r>
              <a:rPr lang="en-IN" sz="3200" dirty="0"/>
              <a:t>Imputation</a:t>
            </a:r>
          </a:p>
          <a:p>
            <a:pPr marL="114300" indent="0">
              <a:buNone/>
            </a:pPr>
            <a:endParaRPr lang="en-US" sz="4000" dirty="0">
              <a:solidFill>
                <a:schemeClr val="accent1"/>
              </a:solidFill>
            </a:endParaRPr>
          </a:p>
        </p:txBody>
      </p:sp>
    </p:spTree>
    <p:extLst>
      <p:ext uri="{BB962C8B-B14F-4D97-AF65-F5344CB8AC3E}">
        <p14:creationId xmlns:p14="http://schemas.microsoft.com/office/powerpoint/2010/main" val="3560160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  </a:t>
            </a:r>
            <a:r>
              <a:rPr lang="en-US" dirty="0" err="1">
                <a:solidFill>
                  <a:schemeClr val="accent2"/>
                </a:solidFill>
              </a:rPr>
              <a:t>Wc</a:t>
            </a:r>
            <a:r>
              <a:rPr lang="en-US" dirty="0">
                <a:solidFill>
                  <a:schemeClr val="accent2"/>
                </a:solidFill>
              </a:rPr>
              <a:t> Decomposed Time Series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2362200"/>
            <a:ext cx="6019800" cy="3429000"/>
          </a:xfrm>
        </p:spPr>
      </p:pic>
      <p:sp>
        <p:nvSpPr>
          <p:cNvPr id="5" name="Rectangle 4"/>
          <p:cNvSpPr/>
          <p:nvPr/>
        </p:nvSpPr>
        <p:spPr>
          <a:xfrm>
            <a:off x="685800" y="1425744"/>
            <a:ext cx="6629399" cy="707886"/>
          </a:xfrm>
          <a:prstGeom prst="rect">
            <a:avLst/>
          </a:prstGeom>
        </p:spPr>
        <p:txBody>
          <a:bodyPr wrap="square">
            <a:spAutoFit/>
          </a:bodyPr>
          <a:lstStyle/>
          <a:p>
            <a:r>
              <a:rPr lang="en-US" sz="2000" dirty="0"/>
              <a:t>Decompose will provide us with the info on seasonality , trend and randomness</a:t>
            </a:r>
          </a:p>
        </p:txBody>
      </p:sp>
    </p:spTree>
    <p:extLst>
      <p:ext uri="{BB962C8B-B14F-4D97-AF65-F5344CB8AC3E}">
        <p14:creationId xmlns:p14="http://schemas.microsoft.com/office/powerpoint/2010/main" val="1424845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2"/>
                </a:solidFill>
              </a:rPr>
              <a:t>Mc</a:t>
            </a:r>
            <a:r>
              <a:rPr lang="en-US" dirty="0">
                <a:solidFill>
                  <a:schemeClr val="accent2"/>
                </a:solidFill>
              </a:rPr>
              <a:t> Decomposed Time Series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6267" y="1600200"/>
            <a:ext cx="7041866" cy="4800600"/>
          </a:xfrm>
        </p:spPr>
      </p:pic>
    </p:spTree>
    <p:extLst>
      <p:ext uri="{BB962C8B-B14F-4D97-AF65-F5344CB8AC3E}">
        <p14:creationId xmlns:p14="http://schemas.microsoft.com/office/powerpoint/2010/main" val="23068798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995</TotalTime>
  <Words>547</Words>
  <Application>Microsoft Office PowerPoint</Application>
  <PresentationFormat>On-screen Show (4:3)</PresentationFormat>
  <Paragraphs>121</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Adjacency</vt:lpstr>
      <vt:lpstr>Revenue Forecasting</vt:lpstr>
      <vt:lpstr>         Problem Statement</vt:lpstr>
      <vt:lpstr>                 Main Tasks</vt:lpstr>
      <vt:lpstr>                 Task 2</vt:lpstr>
      <vt:lpstr>                                        Data </vt:lpstr>
      <vt:lpstr>PowerPoint Presentation</vt:lpstr>
      <vt:lpstr>       Time Series Model. </vt:lpstr>
      <vt:lpstr>  Wc Decomposed Time Series</vt:lpstr>
      <vt:lpstr>Mc Decomposed Time Series</vt:lpstr>
      <vt:lpstr>Oc Decomposed Time Series</vt:lpstr>
      <vt:lpstr>              Sales Data</vt:lpstr>
      <vt:lpstr>Auto Arima</vt:lpstr>
      <vt:lpstr>                        ACF</vt:lpstr>
      <vt:lpstr>                       PACF</vt:lpstr>
      <vt:lpstr> Exponential moving average on        women clothing </vt:lpstr>
      <vt:lpstr>                  HoltWinters Model </vt:lpstr>
      <vt:lpstr>    Evaluation Methodology</vt:lpstr>
      <vt:lpstr>            Regression model</vt:lpstr>
      <vt:lpstr>        </vt:lpstr>
      <vt:lpstr>Structure of Macro Economic Data</vt:lpstr>
      <vt:lpstr>PowerPoint Presentation</vt:lpstr>
      <vt:lpstr>Structure of  Holiday Data </vt:lpstr>
      <vt:lpstr>PowerPoint Presentation</vt:lpstr>
      <vt:lpstr>PowerPoint Presentation</vt:lpstr>
      <vt:lpstr>           Model Building</vt:lpstr>
      <vt:lpstr>       Model 1 – Random Forest </vt:lpstr>
      <vt:lpstr>Feature selection using the variable importance plot </vt:lpstr>
      <vt:lpstr>     Random Forest with C.V </vt:lpstr>
      <vt:lpstr>       Model 2 -  XGBoost           </vt:lpstr>
      <vt:lpstr> Gradient Boosting model         (MAPE: 7.260587%)           linear regression               (MAPE:14.93414%)</vt:lpstr>
      <vt:lpstr>    Evaluation Methodology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66</cp:revision>
  <dcterms:created xsi:type="dcterms:W3CDTF">2017-11-23T17:58:13Z</dcterms:created>
  <dcterms:modified xsi:type="dcterms:W3CDTF">2018-03-06T10:26:37Z</dcterms:modified>
</cp:coreProperties>
</file>